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2"/>
  </p:notesMasterIdLst>
  <p:sldIdLst>
    <p:sldId id="293" r:id="rId5"/>
    <p:sldId id="294" r:id="rId6"/>
    <p:sldId id="257" r:id="rId7"/>
    <p:sldId id="279" r:id="rId8"/>
    <p:sldId id="284" r:id="rId9"/>
    <p:sldId id="280" r:id="rId10"/>
    <p:sldId id="258" r:id="rId11"/>
    <p:sldId id="259" r:id="rId12"/>
    <p:sldId id="283" r:id="rId13"/>
    <p:sldId id="281" r:id="rId14"/>
    <p:sldId id="263" r:id="rId15"/>
    <p:sldId id="273" r:id="rId16"/>
    <p:sldId id="287" r:id="rId17"/>
    <p:sldId id="265" r:id="rId18"/>
    <p:sldId id="286" r:id="rId19"/>
    <p:sldId id="278" r:id="rId20"/>
    <p:sldId id="285" r:id="rId21"/>
    <p:sldId id="289" r:id="rId22"/>
    <p:sldId id="290" r:id="rId23"/>
    <p:sldId id="292" r:id="rId24"/>
    <p:sldId id="282" r:id="rId25"/>
    <p:sldId id="275" r:id="rId26"/>
    <p:sldId id="272" r:id="rId27"/>
    <p:sldId id="268" r:id="rId28"/>
    <p:sldId id="271" r:id="rId29"/>
    <p:sldId id="260" r:id="rId30"/>
    <p:sldId id="261" r:id="rId31"/>
    <p:sldId id="264" r:id="rId32"/>
    <p:sldId id="276" r:id="rId33"/>
    <p:sldId id="274" r:id="rId34"/>
    <p:sldId id="262" r:id="rId35"/>
    <p:sldId id="266" r:id="rId36"/>
    <p:sldId id="267" r:id="rId37"/>
    <p:sldId id="269" r:id="rId38"/>
    <p:sldId id="270" r:id="rId39"/>
    <p:sldId id="277" r:id="rId40"/>
    <p:sldId id="291" r:id="rId41"/>
  </p:sldIdLst>
  <p:sldSz cx="9144000" cy="6858000" type="screen4x3"/>
  <p:notesSz cx="6858000" cy="99456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2" end="37"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0000"/>
    <a:srgbClr val="E85A1A"/>
    <a:srgbClr val="FF5050"/>
    <a:srgbClr val="1D1D79"/>
    <a:srgbClr val="02B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2683" autoAdjust="0"/>
  </p:normalViewPr>
  <p:slideViewPr>
    <p:cSldViewPr>
      <p:cViewPr>
        <p:scale>
          <a:sx n="43" d="100"/>
          <a:sy n="43" d="100"/>
        </p:scale>
        <p:origin x="-1242" y="-8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25" y="884238"/>
            <a:ext cx="581025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523657"/>
            <a:ext cx="6046788" cy="523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4" y="0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1047311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4" y="11047311"/>
            <a:ext cx="3279775" cy="5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961021E-E4E1-4814-9852-7D5DDF1EF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1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4224CD3-3F4A-42A8-B139-7BC24B1C72E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17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8FC3086-9FF7-45BE-8055-1695B92769B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795A849-4DC2-4370-88D6-6F2A9743E5FB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03F3578-638D-4A88-9F91-92D6EF729DF0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43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024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C0F12E7-1F61-46FA-95C1-AC2D549E43F1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1BEFA66-3E8D-47BF-AEDA-9B2621417F5C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E230B911-E64C-44FE-A21B-F917F1CD6FD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33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47A9D0B-7C4E-48AC-961A-9AB2F3E5A6E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4224CD3-3F4A-42A8-B139-7BC24B1C72E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5B752C8-CBB6-4F99-8607-A81DE368854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DE4EBDD-D54C-402F-84D4-A132E38C1F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8BC39C8-07D1-41D2-97A5-AB34AD767613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884238"/>
            <a:ext cx="5811838" cy="4359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523656"/>
            <a:ext cx="6048375" cy="52335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27F42B2-C8BB-4BF4-BFB7-FBB744525475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72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 smtClean="0">
              <a:latin typeface="Arial" charset="0"/>
              <a:cs typeface="Arial Unicode MS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6D21571B-8908-4537-9F3F-7ADEF665E89D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A3F1212-329D-4718-BEA2-F717CBAE291E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FC7C54D-CDDA-4CCC-B53E-0A5FBFB7027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61021E-E4E1-4814-9852-7D5DDF1EF8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40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92E79A7-743D-483E-8E99-0D03D1E769DF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F54F-E947-42EA-B16D-3E4AF7438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3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5FF2-F1FC-4261-9795-F03C1D2FD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00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EFB-1F9A-49EB-99E3-4B295EA7F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08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6170613" cy="1892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5747-D51D-48A2-BB3A-D6D223AA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39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2220-40E0-423B-B1BD-F93FB98FB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76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AC58-FCED-4B69-8A99-9686CFDB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52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3AD0-B4CF-4A81-9B21-7DF26073B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94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EB29-9903-44BE-B7B5-33EFFDC6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06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16E9-417F-47B2-AC11-7EDA01EC9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747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3007-61CD-4E85-8A4F-84C5BCAD8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0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0DE7-ABA1-4342-8437-77D789E86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1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3818-214F-46C3-9E83-2E84210A4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37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2FC5-AAFD-4E15-B5CC-6D2CBE3C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92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33961-4E19-41C7-9EEF-7E5F132C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01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D912-9856-4F27-87C3-36B7A8CB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72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A03C-A484-4E62-9FFF-9386D81B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04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FE49-F6AC-42EA-BC34-DBA383BA0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403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F6FF-F103-4852-971D-6D61A250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227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683B-02AF-4863-B7EA-911B7A38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71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A51C-ED7F-42D4-8E3F-6AD39FCF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02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BD53-8A2A-4344-BC9F-D6DB65F66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6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991F-4744-48AC-9427-09FF7D1B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38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4A64-6BD8-4DFE-B168-A59BDB0B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230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5135-72B4-4E07-B0B1-6972818A5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965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0400-9C6D-4668-A4DB-92D443616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8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969D-B26A-47D9-AA71-DA2B0025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332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844C-AAD5-4489-BBA9-9C3F45446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510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15D2-02F5-4C31-820D-1779D92E6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01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3F1D-AC73-48C2-A0EC-DABF8E137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275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39EA-3A5A-46B4-8C5C-E8678F10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754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A5F9-9FEF-456D-98CB-17EFF40A5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307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A9B4-2D2A-4026-8653-BEA0E93B1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87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EC60-9613-487E-97D9-9BFE00722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7CB9-5802-4DAF-B93D-979E4315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6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386DB-23F9-417A-8D2D-D7DA3D9F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064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E36E-4332-4646-A8FB-33931A8B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711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CD94-5DF7-4670-9CAD-1CD4011D7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8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CFCA0-152E-4A30-97C0-8FF689E3F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09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EF42-0A3E-49DE-A243-F148E3E5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152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E4B7-4887-44CA-AEE9-1DECED57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72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7732-AF64-4EFE-B776-1EB96175A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6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A620-E544-4542-B055-29609B2E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82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4208-B744-4F7D-81A4-0381A4DFC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7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CECB-96A9-4B6C-84BA-B0CCE0F7C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9B0E-9A82-4E56-A4BC-94710FD5A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66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124200"/>
            <a:ext cx="6170613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844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 rot="5400000">
            <a:off x="7078663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2AE">
              <a:alpha val="5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ED9CD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990600" y="0"/>
            <a:ext cx="180975" cy="6858000"/>
          </a:xfrm>
          <a:prstGeom prst="rect">
            <a:avLst/>
          </a:prstGeom>
          <a:solidFill>
            <a:srgbClr val="FED9CD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EEDE8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EE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5" name="Rectangle 2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2AE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Oval 22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Oval 23"/>
          <p:cNvSpPr>
            <a:spLocks noChangeArrowheads="1"/>
          </p:cNvSpPr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Oval 24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Oval 25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0EE2849-A35A-4BCB-BF5A-132EEA3A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2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8FE3EA9-7BAE-4FFC-AE85-5B39AC485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A150970-B9A8-41E1-94B0-0F4615C3F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27.3.12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FECFFB2-F7BA-49D7-8A48-9CB9BDE2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0"/>
            <a:ext cx="7745412" cy="3571875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smtClean="0">
                <a:solidFill>
                  <a:srgbClr val="575F6D"/>
                </a:solidFill>
              </a:rPr>
              <a:t/>
            </a:r>
            <a:br>
              <a:rPr lang="ru-RU" sz="3200" b="1" dirty="0" smtClean="0">
                <a:solidFill>
                  <a:srgbClr val="575F6D"/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ОСТРОВОК  СЧАСТЬЯ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sz="3200" b="1" dirty="0" smtClean="0">
                <a:solidFill>
                  <a:srgbClr val="575F6D"/>
                </a:solidFill>
              </a:rPr>
              <a:t/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В детский  сад  попасть  спешу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Встречусь  там  с  друзьями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Им  рукой  уже  машу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Поиграем  с  вами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 ?!”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507206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409454"/>
      </p:ext>
    </p:extLst>
  </p:cSld>
  <p:clrMapOvr>
    <a:masterClrMapping/>
  </p:clrMapOvr>
  <p:transition spd="slow" advTm="28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359064" y="305232"/>
            <a:ext cx="2997968" cy="463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935217">
            <a:off x="3804568" y="2264729"/>
            <a:ext cx="3280387" cy="482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5617154">
            <a:off x="500958" y="4544201"/>
            <a:ext cx="1804089" cy="188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748960">
            <a:off x="5835407" y="908784"/>
            <a:ext cx="2531498" cy="1944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41277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Иллюстрации  к  телепередачи  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Мы жители  Земли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Рублика </a:t>
            </a:r>
            <a:r>
              <a:rPr lang="en-US" dirty="0" smtClean="0"/>
              <a:t>“</a:t>
            </a:r>
            <a:r>
              <a:rPr lang="ru-RU" dirty="0" smtClean="0"/>
              <a:t>Дома</a:t>
            </a:r>
            <a:r>
              <a:rPr lang="en-US" dirty="0" smtClean="0"/>
              <a:t>”, “</a:t>
            </a:r>
            <a:r>
              <a:rPr lang="ru-RU" dirty="0" smtClean="0"/>
              <a:t>Милости просим к столу</a:t>
            </a:r>
            <a:r>
              <a:rPr lang="en-US" dirty="0" smtClean="0"/>
              <a:t>”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2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930">
        <p:checker/>
      </p:transition>
    </mc:Choice>
    <mc:Fallback>
      <p:transition spd="slow" advTm="293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2875" y="214313"/>
            <a:ext cx="8564563" cy="6500812"/>
            <a:chOff x="142875" y="214313"/>
            <a:chExt cx="8564563" cy="6500812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2357438"/>
              <a:ext cx="2767013" cy="4357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75" y="2357438"/>
              <a:ext cx="2928938" cy="433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214313"/>
              <a:ext cx="3278188" cy="250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8" y="2428875"/>
              <a:ext cx="2849562" cy="428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528" y="332656"/>
            <a:ext cx="504056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«Посиделки в </a:t>
            </a:r>
            <a:r>
              <a:rPr lang="ru-RU" sz="2400" b="1" dirty="0" smtClean="0">
                <a:solidFill>
                  <a:srgbClr val="C00000"/>
                </a:solidFill>
                <a:latin typeface="Century Schoolbook" charset="0"/>
              </a:rPr>
              <a:t>русской избе</a:t>
            </a: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»</a:t>
            </a:r>
          </a:p>
        </p:txBody>
      </p:sp>
    </p:spTree>
  </p:cSld>
  <p:clrMapOvr>
    <a:masterClrMapping/>
  </p:clrMapOvr>
  <p:transition spd="med" advTm="5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1960" y="1196752"/>
            <a:ext cx="3121025" cy="2597150"/>
          </a:xfrm>
        </p:spPr>
      </p:pic>
      <p:sp>
        <p:nvSpPr>
          <p:cNvPr id="13316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744416" cy="2029046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ФЭМП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познаём геометрические  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объёмные  формы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городе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 каких фигур построен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- C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какой  стороны находится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.      </a:t>
            </a:r>
          </a:p>
        </p:txBody>
      </p:sp>
      <p:pic>
        <p:nvPicPr>
          <p:cNvPr id="13318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3399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90872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Мы строим город свой, где сияет солнце над Невой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511">
        <p:blinds dir="vert"/>
      </p:transition>
    </mc:Choice>
    <mc:Fallback>
      <p:transition spd="slow" advTm="85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5701" cy="115540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Авторская развивающая игра 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Петербургская  новинка</a:t>
            </a:r>
            <a:r>
              <a:rPr lang="en-US" sz="2000" b="1" i="1" dirty="0" smtClean="0">
                <a:solidFill>
                  <a:srgbClr val="FF0000"/>
                </a:solidFill>
              </a:rPr>
              <a:t>”.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 влюблённости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свой город, развитие внимания, усидчивости,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ручной умелости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творческого склада мышления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34"/>
          <a:stretch/>
        </p:blipFill>
        <p:spPr>
          <a:xfrm rot="4828621">
            <a:off x="155985" y="1802354"/>
            <a:ext cx="2201515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5809843">
            <a:off x="1847918" y="2570818"/>
            <a:ext cx="2790104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739808">
            <a:off x="4263925" y="1890706"/>
            <a:ext cx="2519667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926947">
            <a:off x="6160827" y="2096960"/>
            <a:ext cx="2942865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041600">
            <a:off x="231968" y="4333040"/>
            <a:ext cx="2088704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04838" y="4671549"/>
            <a:ext cx="2075974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338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474">
        <p:checker/>
      </p:transition>
    </mc:Choice>
    <mc:Fallback>
      <p:transition spd="slow" advTm="747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31614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/>
              <a:t>  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Чтение сказок народов мира  в русской избе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: “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Пузырь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соломинка  и  лапоть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(русская)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Два  жадных  медвежонка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(венгерская)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Упрямые  козы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(узбекская)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Докучные сказки.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784" y="1624924"/>
            <a:ext cx="4170362" cy="3187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22" y="3075044"/>
            <a:ext cx="4500562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 rot="10800000" flipV="1">
            <a:off x="4716016" y="4452269"/>
            <a:ext cx="3960440" cy="26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entury Schoolbook" charset="0"/>
              </a:rPr>
              <a:t>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Century Schoolbook" charset="0"/>
              </a:rPr>
              <a:t>«Стихи </a:t>
            </a:r>
            <a:r>
              <a:rPr lang="ru-RU" sz="2400" b="1" i="1" dirty="0">
                <a:solidFill>
                  <a:srgbClr val="C00000"/>
                </a:solidFill>
                <a:latin typeface="Century Schoolbook" charset="0"/>
              </a:rPr>
              <a:t>в виде </a:t>
            </a:r>
            <a:r>
              <a:rPr lang="ru-RU" sz="2400" b="1" i="1" dirty="0" smtClean="0">
                <a:solidFill>
                  <a:srgbClr val="C00000"/>
                </a:solidFill>
                <a:latin typeface="Century Schoolbook" charset="0"/>
              </a:rPr>
              <a:t>      </a:t>
            </a:r>
            <a:r>
              <a:rPr lang="ru-RU" sz="2400" b="1" i="1" dirty="0" err="1" smtClean="0">
                <a:solidFill>
                  <a:srgbClr val="C00000"/>
                </a:solidFill>
                <a:latin typeface="Century Schoolbook" charset="0"/>
              </a:rPr>
              <a:t>мнемотаблиц</a:t>
            </a:r>
            <a:r>
              <a:rPr lang="ru-RU" sz="2400" b="1" i="1" dirty="0" smtClean="0">
                <a:solidFill>
                  <a:srgbClr val="C00000"/>
                </a:solidFill>
                <a:latin typeface="Century Schoolbook" charset="0"/>
              </a:rPr>
              <a:t>»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dirty="0" smtClean="0">
                <a:solidFill>
                  <a:srgbClr val="C00000"/>
                </a:solidFill>
                <a:latin typeface="Century Schoolbook" charset="0"/>
              </a:rPr>
              <a:t>(автор Гаврилова А.А.)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0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 smtClean="0">
              <a:solidFill>
                <a:srgbClr val="0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entury Schoolbook" charset="0"/>
              </a:rPr>
              <a:t> </a:t>
            </a:r>
            <a:endParaRPr lang="ru-RU" sz="2400" dirty="0">
              <a:solidFill>
                <a:srgbClr val="000000"/>
              </a:solidFill>
              <a:latin typeface="Century Schoolbook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90246" y="800673"/>
            <a:ext cx="2592000" cy="194400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9197">
        <p:checker/>
      </p:transition>
    </mc:Choice>
    <mc:Fallback>
      <p:transition spd="slow" advTm="919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92280" y="0"/>
            <a:ext cx="1699012" cy="214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04664"/>
            <a:ext cx="8685213" cy="1079353"/>
          </a:xfrm>
        </p:spPr>
        <p:txBody>
          <a:bodyPr/>
          <a:lstStyle/>
          <a:p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   Область  образования  </a:t>
            </a:r>
            <a:r>
              <a:rPr lang="ru-RU" sz="2800" b="1" i="1" dirty="0" smtClean="0">
                <a:solidFill>
                  <a:srgbClr val="FF0000"/>
                </a:solidFill>
              </a:rPr>
              <a:t>-   Коммуникация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84784"/>
            <a:ext cx="8389440" cy="53732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Словесная  игра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Посидим  поговорим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С.Маршака.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 у Вас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Игры экспер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менты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       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Познакомься с солнечным зайчиком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 дошколята  рассказывают о себе. когда на него попал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солнечный зайчик.)             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Печать ладошкой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(показать индивидуальность дошколят)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Встречай мой кораблик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(развитие сотрудничества, свойства воды и бумаги.)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9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2424">
        <p:checker/>
      </p:transition>
    </mc:Choice>
    <mc:Fallback>
      <p:transition spd="slow" advTm="1242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Коммуникативные  игры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общения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связной речи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Осознание собственной индивидуальности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3861048"/>
            <a:ext cx="4645024" cy="270892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en-US" dirty="0" smtClean="0"/>
              <a:t>                                                            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 «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  этом городе живу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он растёт и я расту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«Я доброе слово другу скажу»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«Пирамида из ладошек»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приветствовать гостя на английском  языке».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609"/>
          <a:stretch/>
        </p:blipFill>
        <p:spPr>
          <a:xfrm>
            <a:off x="395537" y="1268760"/>
            <a:ext cx="4387501" cy="3240000"/>
          </a:xfrm>
          <a:prstGeom prst="irregularSeal2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174353" y="806298"/>
            <a:ext cx="2975976" cy="2160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4048" y="3573016"/>
            <a:ext cx="3774082" cy="2897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4505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678">
        <p:blinds dir="vert"/>
      </p:transition>
    </mc:Choice>
    <mc:Fallback>
      <p:transition spd="slow" advTm="1067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1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1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9" y="764704"/>
            <a:ext cx="8424936" cy="56886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Игровые ситуации социально – личностного </a:t>
            </a:r>
            <a:r>
              <a:rPr lang="ru-RU" sz="2000" b="1" i="1" dirty="0" smtClean="0">
                <a:solidFill>
                  <a:srgbClr val="FF0000"/>
                </a:solidFill>
              </a:rPr>
              <a:t>направления</a:t>
            </a:r>
            <a:r>
              <a:rPr lang="ru-RU" b="1" i="1" dirty="0" smtClean="0">
                <a:solidFill>
                  <a:srgbClr val="FF0000"/>
                </a:solidFill>
              </a:rPr>
              <a:t>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 детской  деятельности. (педагог партнёр).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 Групповые сборы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«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 я подружился»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«Кого я видел на улице не похожего на русского человека».                                  «Как я однажды помогал  сверстнику»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обмен  информацией, умение  выслушивать.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                             Игры  на  развитие  активности  общения</a:t>
            </a:r>
            <a:r>
              <a:rPr lang="en-US" sz="2000" b="1" i="1" dirty="0" smtClean="0">
                <a:solidFill>
                  <a:srgbClr val="C00000"/>
                </a:solidFill>
              </a:rPr>
              <a:t>:</a:t>
            </a: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«Говорим  друг другу  комплименты»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«Дружба начинается с  улыбки»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(дошколята смотрят соседу в глаза дарят улыбку)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«Доброе  животное»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(дыхание в унисон).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8" name="Объект 7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</a:t>
            </a:r>
          </a:p>
          <a:p>
            <a:r>
              <a:rPr lang="ru-RU" smtClean="0"/>
              <a:t>                               </a:t>
            </a:r>
            <a:endParaRPr lang="ru-RU" dirty="0"/>
          </a:p>
        </p:txBody>
      </p:sp>
      <p:sp>
        <p:nvSpPr>
          <p:cNvPr id="4" name="Дата 3" hidden="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27.3.12</a:t>
            </a: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755089">
            <a:off x="272463" y="2674548"/>
            <a:ext cx="2385395" cy="175865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98049939"/>
      </p:ext>
    </p:extLst>
  </p:cSld>
  <p:clrMapOvr>
    <a:masterClrMapping/>
  </p:clrMapOvr>
  <p:transition spd="slow" advTm="1991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3050"/>
            <a:ext cx="8685213" cy="851694"/>
          </a:xfrm>
        </p:spPr>
        <p:txBody>
          <a:bodyPr/>
          <a:lstStyle/>
          <a:p>
            <a:r>
              <a:rPr lang="ru-RU" sz="2000" dirty="0" smtClean="0"/>
              <a:t>     </a:t>
            </a:r>
            <a:r>
              <a:rPr lang="en-US" sz="2000" dirty="0" smtClean="0"/>
              <a:t>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Образовательная область </a:t>
            </a:r>
            <a:r>
              <a:rPr lang="en-US" sz="2400" b="1" i="1" dirty="0" smtClean="0">
                <a:solidFill>
                  <a:srgbClr val="FF0000"/>
                </a:solidFill>
              </a:rPr>
              <a:t>“</a:t>
            </a:r>
            <a:r>
              <a:rPr lang="ru-RU" sz="2400" b="1" i="1" dirty="0" smtClean="0">
                <a:solidFill>
                  <a:srgbClr val="FF0000"/>
                </a:solidFill>
              </a:rPr>
              <a:t>Безопасность</a:t>
            </a:r>
            <a:r>
              <a:rPr lang="en-US" sz="2400" b="1" i="1" dirty="0" smtClean="0">
                <a:solidFill>
                  <a:srgbClr val="FF0000"/>
                </a:solidFill>
              </a:rPr>
              <a:t>”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680520" cy="580526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Авторская игра </a:t>
            </a:r>
            <a:r>
              <a:rPr lang="en-US" sz="2000" b="1" dirty="0" smtClean="0">
                <a:solidFill>
                  <a:srgbClr val="C00000"/>
                </a:solidFill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</a:rPr>
              <a:t>Мамины                              эмоции</a:t>
            </a:r>
            <a:r>
              <a:rPr lang="en-US" sz="2000" b="1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</a:rPr>
              <a:t>Цель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:.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Развитие умения различать эмоции в зависимости от совершающих поступков. Коррекция нежелательных черт характера и форм поведения.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 Правила игры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Дошкольник под портретом размещает фишку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эмоция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после вопроса педагога о предполагаемой ситуации  Н.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Если я помог маме, то ….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Если я убежал от мамы, то….. 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Фишки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эмоция» веселье,        удовольствие, удивление,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грусть ,злость, обида, усталость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                             </a:t>
            </a:r>
          </a:p>
          <a:p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287813">
            <a:off x="4802770" y="1775349"/>
            <a:ext cx="3412359" cy="452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865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377">
        <p:blinds dir="vert"/>
      </p:transition>
    </mc:Choice>
    <mc:Fallback>
      <p:transition spd="slow" advTm="1237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4534" cy="1359379"/>
          </a:xfrm>
        </p:spPr>
        <p:txBody>
          <a:bodyPr/>
          <a:lstStyle/>
          <a:p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Сопровождение  детской  деятельности ( педагог партнёр</a:t>
            </a:r>
            <a:r>
              <a:rPr lang="ru-RU" sz="2000" b="1" i="1" dirty="0" smtClean="0"/>
              <a:t>).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Играем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8472" cy="55172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Игры на развитие  самоконтро</a:t>
            </a:r>
            <a:r>
              <a:rPr lang="ru-RU" sz="1800" b="1" dirty="0">
                <a:solidFill>
                  <a:srgbClr val="C00000"/>
                </a:solidFill>
              </a:rPr>
              <a:t>л</a:t>
            </a:r>
            <a:r>
              <a:rPr lang="ru-RU" sz="1800" b="1" dirty="0" smtClean="0">
                <a:solidFill>
                  <a:srgbClr val="C00000"/>
                </a:solidFill>
              </a:rPr>
              <a:t>я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Возьми себя в  руки.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      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Огонь  и  лёд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Час  тишины и  час  можно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Игры на  снижение  агрессии</a:t>
            </a:r>
            <a:r>
              <a:rPr lang="en-US" sz="2000" b="1" dirty="0" smtClean="0">
                <a:solidFill>
                  <a:srgbClr val="C00000"/>
                </a:solidFill>
              </a:rPr>
              <a:t>:    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Уходи злость, уходи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(хлопаем руками, топаем ногами).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Ругаемся  овощами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Музыкальные этюды – 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      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Гармонический танец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Свободный танец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      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257229" cy="5949280"/>
          </a:xfrm>
        </p:spPr>
        <p:txBody>
          <a:bodyPr vert="vert270"/>
          <a:lstStyle/>
          <a:p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дошколята играют сами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1871"/>
          <a:stretch/>
        </p:blipFill>
        <p:spPr>
          <a:xfrm rot="5400000">
            <a:off x="5144140" y="3786722"/>
            <a:ext cx="3092020" cy="2520000"/>
          </a:xfrm>
          <a:prstGeom prst="bevel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422" b="-5422"/>
          <a:stretch/>
        </p:blipFill>
        <p:spPr>
          <a:xfrm>
            <a:off x="5231744" y="836712"/>
            <a:ext cx="3204977" cy="2664000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58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7258">
        <p:blinds dir="vert"/>
      </p:transition>
    </mc:Choice>
    <mc:Fallback>
      <p:transition spd="slow" advTm="1725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0"/>
            <a:ext cx="7745412" cy="3571875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dirty="0" smtClean="0">
                <a:solidFill>
                  <a:srgbClr val="575F6D"/>
                </a:solidFill>
              </a:rPr>
              <a:t/>
            </a:r>
            <a:br>
              <a:rPr lang="ru-RU" sz="3200" b="1" dirty="0" smtClean="0">
                <a:solidFill>
                  <a:srgbClr val="575F6D"/>
                </a:solidFill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ОСТРОВОК  СЧАСТЬЯ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sz="3200" b="1" dirty="0" smtClean="0">
                <a:solidFill>
                  <a:srgbClr val="575F6D"/>
                </a:solidFill>
              </a:rPr>
              <a:t/>
            </a:r>
            <a:br>
              <a:rPr lang="en-US" sz="3200" b="1" dirty="0" smtClean="0">
                <a:solidFill>
                  <a:srgbClr val="575F6D"/>
                </a:solidFill>
              </a:rPr>
            </a:b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В детский  сад  попасть  спешу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Встречусь  там  с  друзьями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Им  рукой  уже  машу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Поиграем  с  вами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</a:rPr>
              <a:t> ?!”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rgbClr val="575F6D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5072062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6017760"/>
      </p:ext>
    </p:extLst>
  </p:cSld>
  <p:clrMapOvr>
    <a:masterClrMapping/>
  </p:clrMapOvr>
  <p:transition spd="slow" advTm="28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89784" y="4509120"/>
            <a:ext cx="1733681" cy="2062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5701" cy="658495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0"/>
            <a:ext cx="8424935" cy="6858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Образовательная  область – Труд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i="1" dirty="0" smtClean="0">
                <a:solidFill>
                  <a:schemeClr val="tx1"/>
                </a:solidFill>
              </a:rPr>
              <a:t>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Развивать  умелость самостоятельно  включаться  в повседневные трудовые дела  и умение  контролировать качество труда. Воспитывать  эмоциональную  отзывчивость, сопереживание, доброжелательное  отношение к сверстнику, чувство товарищества.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                                       Игровые  ситуации .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Трудовые  поручения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для активной помощи друг другу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-  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Спешим на помощь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Н. Мальчик помогает девочки донести стульчик. Всем вместе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айти потерянную игрушку и др.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Поиграл и игрушку на место убрал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В сюжетно-ролевых играх  создание процессов хозяйственно – бытового труда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Мытьё посуды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”, 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Стираем  салфетки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Сервируем  стол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Коллективный труд: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Мытьё  игрушек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Наведём порядок  в группе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                                                                                     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Педагог активный участник деятельности и пример для дошколят</a:t>
            </a:r>
            <a:r>
              <a:rPr lang="ru-RU" sz="2000" dirty="0" smtClean="0">
                <a:solidFill>
                  <a:schemeClr val="bg2"/>
                </a:solidFill>
              </a:rPr>
              <a:t>         </a:t>
            </a:r>
          </a:p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Соловей хвалится пением, а человек умением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5629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6477">
        <p:blinds dir="vert"/>
      </p:transition>
    </mc:Choice>
    <mc:Fallback>
      <p:transition spd="slow" advTm="2647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81128"/>
            <a:ext cx="2688000" cy="20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6284566">
            <a:off x="6812743" y="3670738"/>
            <a:ext cx="1651855" cy="1344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96752"/>
            <a:ext cx="3121152" cy="2340864"/>
          </a:xfrm>
          <a:prstGeom prst="cloud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ИГРОВЫЕ  СИТУАЦИИ  ХУДОЖЕСТВЕННО -                                                                     ЭСТЕТИЧЕСКОГО   НАПРАВЛЕНИЯ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</a:rPr>
              <a:t>Мы портретисты»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/>
            </a:r>
            <a:br>
              <a:rPr lang="en-US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портреты себя, друга, мамы,                                                 иностранца)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разной техникой рисования.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b="1" i="1" dirty="0">
                <a:solidFill>
                  <a:srgbClr val="FF0000"/>
                </a:solidFill>
              </a:rPr>
              <a:t/>
            </a:r>
            <a:br>
              <a:rPr lang="en-US" sz="1600" b="1" i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Ручной  труд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Деревянная  изба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(скручивание полосок из бумаги).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Конструирование из  счётных полочек по образцу </a:t>
            </a: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Городские дома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”.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/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музыка 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слушание и пение русского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народного творчества, песни о дружбе.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Игра на музыкальных инструментах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46955"/>
      </p:ext>
    </p:extLst>
  </p:cSld>
  <p:clrMapOvr>
    <a:masterClrMapping/>
  </p:clrMapOvr>
  <p:transition spd="slow" advTm="12065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11214" y="0"/>
            <a:ext cx="2539033" cy="2412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ХТД – рисование  ладошками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</a:rPr>
              <a:t>МЫ  ВСЕ  ТАКИЕ  РАЗНЫЕ.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6012" y="1268760"/>
            <a:ext cx="7008000" cy="5256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16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7100">
        <p:cut/>
      </p:transition>
    </mc:Choice>
    <mc:Fallback>
      <p:transition advTm="71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000"/>
          <a:stretch/>
        </p:blipFill>
        <p:spPr>
          <a:xfrm>
            <a:off x="429072" y="-243408"/>
            <a:ext cx="7358464" cy="5518848"/>
          </a:xfrm>
          <a:prstGeom prst="flowChartMultidocumen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>
            <a:off x="9468544" y="268289"/>
            <a:ext cx="1328044" cy="28039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293" name="Текст 9"/>
          <p:cNvSpPr>
            <a:spLocks noGrp="1"/>
          </p:cNvSpPr>
          <p:nvPr>
            <p:ph type="body" sz="half" idx="2"/>
          </p:nvPr>
        </p:nvSpPr>
        <p:spPr>
          <a:xfrm>
            <a:off x="611560" y="5445224"/>
            <a:ext cx="8532440" cy="876200"/>
          </a:xfrm>
        </p:spPr>
        <p:txBody>
          <a:bodyPr/>
          <a:lstStyle/>
          <a:p>
            <a:r>
              <a:rPr lang="en-US" b="1" i="1" dirty="0" smtClean="0"/>
              <a:t>  </a:t>
            </a:r>
            <a:r>
              <a:rPr lang="ru-RU" b="1" i="1" dirty="0" smtClean="0"/>
              <a:t>     </a:t>
            </a:r>
          </a:p>
          <a:p>
            <a:r>
              <a:rPr lang="ru-RU" b="1" i="1" dirty="0" smtClean="0"/>
              <a:t>      </a:t>
            </a:r>
            <a:r>
              <a:rPr lang="en-US" b="1" i="1" dirty="0" smtClean="0"/>
              <a:t>  </a:t>
            </a:r>
            <a:r>
              <a:rPr lang="en-US" b="1" i="1" dirty="0" smtClean="0">
                <a:solidFill>
                  <a:srgbClr val="FF0000"/>
                </a:solidFill>
              </a:rPr>
              <a:t>“ </a:t>
            </a:r>
            <a:r>
              <a:rPr lang="ru-RU" b="1" i="1" dirty="0" smtClean="0">
                <a:solidFill>
                  <a:srgbClr val="FF0000"/>
                </a:solidFill>
              </a:rPr>
              <a:t>ЛЮБЛЮ БЕРЁЗКУ  РУССКУЮ,ТО  СВЕТЛУЮ, ТО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ГРУСТНУЮ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932">
        <p:split orient="vert"/>
      </p:transition>
    </mc:Choice>
    <mc:Fallback>
      <p:transition spd="slow" advTm="69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6177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286125"/>
            <a:ext cx="3014662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37" y="467805"/>
            <a:ext cx="3431803" cy="28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75013"/>
            <a:ext cx="281305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7800" y="0"/>
            <a:ext cx="6003864" cy="532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Century Schoolbook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Игровые ситуации, направленные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 i="1" dirty="0">
                <a:solidFill>
                  <a:srgbClr val="FF0000"/>
                </a:solidFill>
                <a:latin typeface="Century Schoolbook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Century Schoolbook" charset="0"/>
              </a:rPr>
              <a:t> на физическое развитие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Игра </a:t>
            </a:r>
            <a:r>
              <a:rPr lang="en-US" sz="2000" b="1" dirty="0" smtClean="0">
                <a:solidFill>
                  <a:srgbClr val="C00000"/>
                </a:solidFill>
                <a:latin typeface="Century Schoolbook" charset="0"/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Ой, что за народ по пятам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entury Schoolbook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        </a:t>
            </a:r>
            <a:r>
              <a:rPr lang="en-US" sz="2000" b="1" dirty="0" smtClean="0">
                <a:solidFill>
                  <a:srgbClr val="C00000"/>
                </a:solidFill>
                <a:latin typeface="Century Schoolbook" charset="0"/>
              </a:rPr>
              <a:t>           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за мной идёт!</a:t>
            </a:r>
            <a:r>
              <a:rPr lang="en-US" sz="2000" b="1" dirty="0" smtClean="0">
                <a:solidFill>
                  <a:srgbClr val="C00000"/>
                </a:solidFill>
                <a:latin typeface="Century Schoolbook" charset="0"/>
              </a:rPr>
              <a:t>”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entury Schoolbook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Игры - эстафеты для развития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entury Schoolbook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                командного  дух</a:t>
            </a:r>
            <a:r>
              <a:rPr lang="ru-RU" sz="2000" b="1" dirty="0">
                <a:solidFill>
                  <a:srgbClr val="C00000"/>
                </a:solidFill>
                <a:latin typeface="Century Schoolbook" charset="0"/>
              </a:rPr>
              <a:t>а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entury Schoolbook" charset="0"/>
              </a:rPr>
              <a:t>“ 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Подвижные </a:t>
            </a:r>
            <a:r>
              <a:rPr lang="ru-RU" sz="2000" b="1" dirty="0">
                <a:solidFill>
                  <a:srgbClr val="C00000"/>
                </a:solidFill>
                <a:latin typeface="Century Schoolbook" charset="0"/>
              </a:rPr>
              <a:t>народные игры</a:t>
            </a:r>
            <a:r>
              <a:rPr lang="ru-RU" sz="2000" b="1" dirty="0" smtClean="0">
                <a:solidFill>
                  <a:srgbClr val="C00000"/>
                </a:solidFill>
                <a:latin typeface="Century Schoolbook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400" dirty="0">
              <a:solidFill>
                <a:srgbClr val="FF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Century Schoolbook" charset="0"/>
              </a:rPr>
              <a:t>  </a:t>
            </a:r>
          </a:p>
        </p:txBody>
      </p:sp>
    </p:spTree>
  </p:cSld>
  <p:clrMapOvr>
    <a:masterClrMapping/>
  </p:clrMapOvr>
  <p:transition spd="slow" advTm="110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20" y="1665431"/>
            <a:ext cx="2844800" cy="407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/>
          <a:srcRect l="-651" t="-6726"/>
          <a:stretch/>
        </p:blipFill>
        <p:spPr>
          <a:xfrm>
            <a:off x="2051720" y="3861049"/>
            <a:ext cx="3552049" cy="266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605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Итоговое  мероприятие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просмотр досуга старших дошколят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ПУТЕШЕСТВИЕ МЭРИ ПОППИНС ПО РАЗНЫМ СТРАНАМ»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99878" y="2276872"/>
            <a:ext cx="3152775" cy="205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1474440"/>
            <a:ext cx="3603625" cy="219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>
            <a:off x="5148064" y="3861048"/>
            <a:ext cx="3613949" cy="2708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9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1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1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1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14313"/>
            <a:ext cx="74676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</a:pPr>
            <a:r>
              <a:rPr lang="ru-RU" sz="3200" dirty="0">
                <a:solidFill>
                  <a:srgbClr val="E75C01"/>
                </a:solidFill>
                <a:latin typeface="Century Schoolbook" charset="0"/>
              </a:rPr>
              <a:t>Продукты </a:t>
            </a:r>
            <a:r>
              <a:rPr lang="ru-RU" sz="3200" dirty="0" smtClean="0">
                <a:solidFill>
                  <a:srgbClr val="E75C01"/>
                </a:solidFill>
                <a:latin typeface="Century Schoolbook" charset="0"/>
              </a:rPr>
              <a:t>проекта</a:t>
            </a:r>
            <a:endParaRPr lang="ru-RU" sz="3200" dirty="0">
              <a:solidFill>
                <a:srgbClr val="E75C01"/>
              </a:solidFill>
              <a:latin typeface="Century Schoolbook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</a:pPr>
            <a:r>
              <a:rPr lang="ru-RU" sz="2000" b="1" dirty="0">
                <a:solidFill>
                  <a:srgbClr val="CC0000"/>
                </a:solidFill>
                <a:latin typeface="Century Schoolbook" charset="0"/>
              </a:rPr>
              <a:t>Для детей: «Гости в нашем городе»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68852" cy="506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6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3643313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"/>
            <a:ext cx="3984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00438"/>
            <a:ext cx="3983037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0313" y="0"/>
            <a:ext cx="3429000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charset="0"/>
              </a:rPr>
              <a:t>«Открытка в подарок гостю»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3530">
        <p:blinds dir="vert"/>
      </p:transition>
    </mc:Choice>
    <mc:Fallback>
      <p:transition spd="slow" advTm="1353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28625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85750"/>
            <a:ext cx="87153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entury Schoolbook" charset="0"/>
              </a:rPr>
              <a:t>            Для родителей </a:t>
            </a:r>
            <a:endParaRPr lang="ru-RU" sz="2400" b="1" dirty="0">
              <a:solidFill>
                <a:srgbClr val="C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b="1" dirty="0">
              <a:solidFill>
                <a:srgbClr val="000000"/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dirty="0">
                <a:solidFill>
                  <a:srgbClr val="E75C01"/>
                </a:solidFill>
                <a:latin typeface="Century Schoolbook" charset="0"/>
              </a:rPr>
              <a:t>«Устный журнал –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dirty="0">
                <a:solidFill>
                  <a:srgbClr val="E75C01"/>
                </a:solidFill>
                <a:latin typeface="Century Schoolbook" charset="0"/>
              </a:rPr>
              <a:t>традиции нашей семьи»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4481512" cy="2900362"/>
          </a:xfrm>
          <a:prstGeom prst="rect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7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" dur="8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" dur="8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39,-104,117)"/>
                                          </p:val>
                                        </p:tav>
                                        <p:tav tm="50000">
                                          <p:val>
                                            <p:strVal val="rgb(28,97,-46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2" dur="8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26876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                ФОТОСЕССИЯ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ru-RU" i="1" dirty="0" smtClean="0">
                <a:solidFill>
                  <a:srgbClr val="FF0000"/>
                </a:solidFill>
              </a:rPr>
              <a:t>МИР КРАСИВ И ОГРОМЕН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79" r="-2648"/>
          <a:stretch/>
        </p:blipFill>
        <p:spPr>
          <a:xfrm>
            <a:off x="467544" y="1772815"/>
            <a:ext cx="3800622" cy="2592000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49718" y="1210923"/>
            <a:ext cx="5716971" cy="4536502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  <a:scene3d>
            <a:camera prst="perspectiveRelaxedModerately"/>
            <a:lightRig rig="threePt" dir="t"/>
          </a:scene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512" y="4581128"/>
            <a:ext cx="4248472" cy="154503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Познавательно – информационная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ф</a:t>
            </a:r>
            <a:r>
              <a:rPr lang="ru-RU" sz="1600" b="1" dirty="0" smtClean="0">
                <a:solidFill>
                  <a:srgbClr val="C00000"/>
                </a:solidFill>
              </a:rPr>
              <a:t>орма работы с родителями.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Цель</a:t>
            </a:r>
            <a:r>
              <a:rPr lang="en-US" sz="1600" b="1" dirty="0" smtClean="0">
                <a:solidFill>
                  <a:srgbClr val="C00000"/>
                </a:solidFill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</a:rPr>
              <a:t>развитие интеллектуальных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с</a:t>
            </a:r>
            <a:r>
              <a:rPr lang="ru-RU" sz="1600" b="1" dirty="0" smtClean="0">
                <a:solidFill>
                  <a:srgbClr val="C00000"/>
                </a:solidFill>
              </a:rPr>
              <a:t>пособностей у детей.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278172"/>
      </p:ext>
    </p:extLst>
  </p:cSld>
  <p:clrMapOvr>
    <a:masterClrMapping/>
  </p:clrMapOvr>
  <p:transition spd="slow" advTm="920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042988" y="2019897"/>
            <a:ext cx="3810000" cy="3779241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ru-RU" dirty="0" smtClean="0"/>
              <a:t>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pPr eaLnBrk="1" hangingPunct="1"/>
            <a:r>
              <a:rPr lang="ru-RU" dirty="0" smtClean="0"/>
              <a:t>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423448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Творческий  проект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 “</a:t>
            </a:r>
            <a:r>
              <a:rPr lang="ru-RU" sz="2000" b="1" dirty="0" smtClean="0">
                <a:solidFill>
                  <a:srgbClr val="C00000"/>
                </a:solidFill>
              </a:rPr>
              <a:t>Многоликий  город  Санкт – Петербург»</a:t>
            </a:r>
            <a:r>
              <a:rPr lang="en-US" sz="2000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длительность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2-3 недели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возрастная  группа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средняя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автор проекта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Гаврилова  А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воспитатель ГБДОУ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я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 № 102 Калининского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района СПб.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792"/>
    </mc:Choice>
    <mc:Fallback>
      <p:transition advTm="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342900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Практикум для родителей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ИГРАЙТЕ ВМЕСТЕ </a:t>
            </a:r>
            <a:r>
              <a:rPr lang="en-US" sz="2000" b="1" i="1" dirty="0" smtClean="0">
                <a:solidFill>
                  <a:srgbClr val="FF0000"/>
                </a:solidFill>
              </a:rPr>
              <a:t>C </a:t>
            </a:r>
            <a:r>
              <a:rPr lang="ru-RU" sz="2000" b="1" i="1" dirty="0" smtClean="0">
                <a:solidFill>
                  <a:srgbClr val="FF0000"/>
                </a:solidFill>
              </a:rPr>
              <a:t>ДЕТЬМИ»</a:t>
            </a: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Досуговая  форма работы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Цель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расширить  игровой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          репертуар.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r>
              <a:rPr lang="en-US" b="1" i="1" dirty="0" smtClean="0">
                <a:solidFill>
                  <a:srgbClr val="C00000"/>
                </a:solidFill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</a:rPr>
              <a:t>Материал  под рукой </a:t>
            </a:r>
            <a:r>
              <a:rPr lang="en-US" b="1" i="1" dirty="0" smtClean="0">
                <a:solidFill>
                  <a:srgbClr val="C00000"/>
                </a:solidFill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</a:rPr>
              <a:t> -</a:t>
            </a:r>
            <a:r>
              <a:rPr lang="en-US" b="1" i="1" dirty="0" smtClean="0">
                <a:solidFill>
                  <a:srgbClr val="C00000"/>
                </a:solidFill>
              </a:rPr>
              <a:t/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для развития  мелкой 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                  моторики.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                    </a:t>
            </a:r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3284538"/>
            <a:ext cx="4319588" cy="3240087"/>
          </a:xfrm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841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605660" cy="591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9" y="692696"/>
            <a:ext cx="4613544" cy="323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2875" y="4643438"/>
            <a:ext cx="4071938" cy="1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charset="0"/>
              </a:rPr>
              <a:t>Куклы в национальных костюмах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Century Schoolbook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Schoolbook" charset="0"/>
              </a:rPr>
              <a:t>Достопримечательности города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71599" y="0"/>
            <a:ext cx="4752529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lvl="1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entury Schoolbook" charset="0"/>
              </a:rPr>
              <a:t>               </a:t>
            </a:r>
            <a:r>
              <a:rPr lang="ru-RU" sz="2400" b="1" i="1" dirty="0" smtClean="0">
                <a:solidFill>
                  <a:srgbClr val="C00000"/>
                </a:solidFill>
                <a:latin typeface="Century Schoolbook" charset="0"/>
              </a:rPr>
              <a:t>Для педагогов</a:t>
            </a:r>
            <a:endParaRPr lang="ru-RU" sz="2800" b="1" i="1" dirty="0">
              <a:solidFill>
                <a:srgbClr val="C00000"/>
              </a:solidFill>
              <a:latin typeface="Century Schoolbook" charset="0"/>
            </a:endParaRPr>
          </a:p>
        </p:txBody>
      </p:sp>
    </p:spTree>
  </p:cSld>
  <p:clrMapOvr>
    <a:masterClrMapping/>
  </p:clrMapOvr>
  <p:transition spd="slow" advTm="72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60450" y="214313"/>
            <a:ext cx="7098716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entury Schoolbook" charset="0"/>
              </a:rPr>
              <a:t>«Игры на эмоциональное развитие»</a:t>
            </a:r>
          </a:p>
        </p:txBody>
      </p:sp>
    </p:spTree>
  </p:cSld>
  <p:clrMapOvr>
    <a:masterClrMapping/>
  </p:clrMapOvr>
  <p:transition spd="med" advTm="6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14500"/>
            <a:ext cx="3176588" cy="481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635375" cy="48577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7544" y="476672"/>
            <a:ext cx="7848871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Century Schoolbook" charset="0"/>
              </a:rPr>
              <a:t>Орнаменты для украшения сарафанов и косовороток</a:t>
            </a:r>
          </a:p>
        </p:txBody>
      </p:sp>
    </p:spTree>
  </p:cSld>
  <p:clrMapOvr>
    <a:masterClrMapping/>
  </p:clrMapOvr>
  <p:transition spd="med" advTm="5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31718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25"/>
            <a:ext cx="3398837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71800" y="0"/>
            <a:ext cx="375485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«Правила поведения»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2860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6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73438"/>
            <a:ext cx="5143500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14313"/>
            <a:ext cx="46799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7544" y="548680"/>
            <a:ext cx="246764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400" dirty="0">
                <a:solidFill>
                  <a:srgbClr val="C00000"/>
                </a:solidFill>
                <a:latin typeface="Century Schoolbook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Мини-музей</a:t>
            </a:r>
            <a:r>
              <a:rPr lang="ru-RU" sz="2400" dirty="0">
                <a:solidFill>
                  <a:srgbClr val="C00000"/>
                </a:solidFill>
                <a:latin typeface="Century Schoolbook" charset="0"/>
              </a:rPr>
              <a:t>»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105400" y="3571875"/>
            <a:ext cx="4038600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«Как вести себя </a:t>
            </a:r>
            <a:r>
              <a:rPr lang="ru-RU" sz="2400" b="1" dirty="0" smtClean="0">
                <a:solidFill>
                  <a:srgbClr val="C00000"/>
                </a:solidFill>
                <a:latin typeface="Century Schoolbook" charset="0"/>
              </a:rPr>
              <a:t>на дорогах </a:t>
            </a:r>
            <a:r>
              <a:rPr lang="ru-RU" sz="2400" b="1" dirty="0">
                <a:solidFill>
                  <a:srgbClr val="C00000"/>
                </a:solidFill>
                <a:latin typeface="Century Schoolbook" charset="0"/>
              </a:rPr>
              <a:t>города»</a:t>
            </a:r>
          </a:p>
        </p:txBody>
      </p:sp>
    </p:spTree>
  </p:cSld>
  <p:clrMapOvr>
    <a:masterClrMapping/>
  </p:clrMapOvr>
  <p:transition spd="med"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188640"/>
            <a:ext cx="8650510" cy="128701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Фундаментальные блоки реализации проекта</a:t>
            </a:r>
            <a:r>
              <a:rPr lang="en-US" sz="2000" b="1" i="1" dirty="0" smtClean="0">
                <a:solidFill>
                  <a:srgbClr val="C00000"/>
                </a:solidFill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         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                      “</a:t>
            </a:r>
            <a:r>
              <a:rPr lang="ru-RU" b="1" i="1" dirty="0" smtClean="0">
                <a:solidFill>
                  <a:srgbClr val="C00000"/>
                </a:solidFill>
              </a:rPr>
              <a:t>МНОГОЛИКИЙ САНКТ-ПЕТЕРБУРГ</a:t>
            </a:r>
            <a:r>
              <a:rPr lang="en-US" b="1" i="1" dirty="0" smtClean="0">
                <a:solidFill>
                  <a:srgbClr val="C00000"/>
                </a:solidFill>
              </a:rPr>
              <a:t>”</a:t>
            </a:r>
            <a:br>
              <a:rPr lang="en-US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Дата 1" hidden="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27.3.12</a:t>
            </a: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0112" y="1340768"/>
            <a:ext cx="3024336" cy="3168352"/>
          </a:xfrm>
        </p:spPr>
      </p:pic>
      <p:sp>
        <p:nvSpPr>
          <p:cNvPr id="8" name="Блок-схема: карточка 7"/>
          <p:cNvSpPr/>
          <p:nvPr/>
        </p:nvSpPr>
        <p:spPr bwMode="auto">
          <a:xfrm>
            <a:off x="5657165" y="4767659"/>
            <a:ext cx="2626477" cy="1844824"/>
          </a:xfrm>
          <a:prstGeom prst="flowChartPunchedCard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Знакомство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  традициями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народов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Блок-схема: карточка 8"/>
          <p:cNvSpPr/>
          <p:nvPr/>
        </p:nvSpPr>
        <p:spPr bwMode="auto">
          <a:xfrm>
            <a:off x="3995936" y="3845206"/>
            <a:ext cx="2520280" cy="2005306"/>
          </a:xfrm>
          <a:prstGeom prst="flowChartPunchedCard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/>
              <a:t>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Культура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       этики  общения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Блок-схема: карточка 9"/>
          <p:cNvSpPr/>
          <p:nvPr/>
        </p:nvSpPr>
        <p:spPr bwMode="auto">
          <a:xfrm>
            <a:off x="2051720" y="2852936"/>
            <a:ext cx="2592288" cy="2102935"/>
          </a:xfrm>
          <a:prstGeom prst="flowChartPunchedCard">
            <a:avLst/>
          </a:prstGeom>
          <a:solidFill>
            <a:srgbClr val="CC0000">
              <a:alpha val="8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Мы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такие  разные</a:t>
            </a:r>
            <a:r>
              <a:rPr lang="en-US" b="1" dirty="0" smtClean="0">
                <a:solidFill>
                  <a:schemeClr val="bg1"/>
                </a:solidFill>
              </a:rPr>
              <a:t>.”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                                                              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    (индивидуумы)</a:t>
            </a:r>
          </a:p>
        </p:txBody>
      </p:sp>
      <p:sp>
        <p:nvSpPr>
          <p:cNvPr id="13" name="Блок-схема: процесс 12"/>
          <p:cNvSpPr/>
          <p:nvPr/>
        </p:nvSpPr>
        <p:spPr bwMode="auto">
          <a:xfrm>
            <a:off x="548226" y="1484784"/>
            <a:ext cx="2473424" cy="2088232"/>
          </a:xfrm>
          <a:prstGeom prst="flowChartProcess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sq" cmpd="sng" algn="ctr">
            <a:noFill/>
            <a:prstDash val="sysDash"/>
            <a:beve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   Формирование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600" b="1" baseline="0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 концепции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1600" b="1" baseline="0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</a:rPr>
              <a:t>             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ru-RU" b="1" i="1" dirty="0" smtClean="0">
                <a:solidFill>
                  <a:schemeClr val="bg1"/>
                </a:solidFill>
              </a:rPr>
              <a:t>Я   ПЕТЕРБУРЖЕЦ</a:t>
            </a:r>
            <a:r>
              <a:rPr lang="en-US" b="1" i="1" dirty="0" smtClean="0">
                <a:solidFill>
                  <a:schemeClr val="bg1"/>
                </a:solidFill>
              </a:rPr>
              <a:t>.”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94753"/>
      </p:ext>
    </p:extLst>
  </p:cSld>
  <p:clrMapOvr>
    <a:masterClrMapping/>
  </p:clrMapOvr>
  <p:transition spd="slow" advTm="12051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3356992"/>
            <a:ext cx="8219256" cy="350100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Рефлексия  проектной  деятельности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для  старшего дошкольника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-  расширить представления о  мире людей.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-   архитектуру города создавали иностранцы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-    достопримечательности привезены из разных городов.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СПАСИБО  ЗА  ВНИМАНИЕ</a:t>
            </a:r>
            <a:r>
              <a:rPr lang="en-US" sz="20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!</a:t>
            </a:r>
            <a:r>
              <a:rPr lang="ru-RU" sz="2400" b="1" dirty="0" smtClean="0"/>
              <a:t> 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60648"/>
            <a:ext cx="548423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8780066"/>
      </p:ext>
    </p:extLst>
  </p:cSld>
  <p:clrMapOvr>
    <a:masterClrMapping/>
  </p:clrMapOvr>
  <p:transition spd="slow" advTm="5864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2271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ИСТОРИЯ   СОЗДАНИЯ     ПРОЕКТА</a:t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</a:t>
            </a:r>
            <a:b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Дружат  в  нашей  группе девочки и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мальчики. В  апрельский солнечный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день девочка пришла в группу в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красочном головном  уборе, украшенном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разноцветными перьями. В её  руках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сияли  украшения для волос и детская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книга о жизни индейцев. Дети были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в  восторги.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Мы развернули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режиссёркую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игру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ИНДЕЕЦ  У  НАС   В  ГОСТЯХ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  результате дошколята погрузились, включились в   осмысленную деятельность, в  процесс который помог обнаружить  всё новые и новые свойства окружающего мира.  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50"/>
          <a:stretch/>
        </p:blipFill>
        <p:spPr>
          <a:xfrm rot="20003099">
            <a:off x="573571" y="1502473"/>
            <a:ext cx="3108840" cy="3295956"/>
          </a:xfrm>
          <a:prstGeom prst="ellipseRibb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3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9782">
        <p:blinds dir="vert"/>
      </p:transition>
    </mc:Choice>
    <mc:Fallback>
      <p:transition spd="slow" advTm="1978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41605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Дошколята   раскрашивают  трафареты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/>
              <a:t> </a:t>
            </a:r>
            <a:r>
              <a:rPr lang="ru-RU" sz="2000" b="1" i="1" dirty="0" smtClean="0"/>
              <a:t>          </a:t>
            </a:r>
            <a:r>
              <a:rPr lang="ru-RU" sz="1600" b="1" dirty="0" smtClean="0">
                <a:solidFill>
                  <a:srgbClr val="92D050"/>
                </a:solidFill>
              </a:rPr>
              <a:t> </a:t>
            </a:r>
            <a:r>
              <a:rPr lang="ru-RU" sz="1600" b="1" dirty="0" smtClean="0">
                <a:solidFill>
                  <a:srgbClr val="E85A1A"/>
                </a:solidFill>
              </a:rPr>
              <a:t>ЦЕЛЬ</a:t>
            </a:r>
            <a:r>
              <a:rPr lang="en-US" sz="1600" b="1" dirty="0" smtClean="0">
                <a:solidFill>
                  <a:srgbClr val="E85A1A"/>
                </a:solidFill>
              </a:rPr>
              <a:t>: </a:t>
            </a:r>
            <a:r>
              <a:rPr lang="ru-RU" sz="1600" b="1" dirty="0" smtClean="0">
                <a:solidFill>
                  <a:srgbClr val="E85A1A"/>
                </a:solidFill>
              </a:rPr>
              <a:t>показать  родителям трафареты  для  активного  их  участия в проекте.</a:t>
            </a:r>
            <a:r>
              <a:rPr lang="ru-RU" sz="2000" b="1" i="1" dirty="0" smtClean="0">
                <a:solidFill>
                  <a:srgbClr val="E85A1A"/>
                </a:solidFill>
              </a:rPr>
              <a:t> </a:t>
            </a:r>
            <a:endParaRPr lang="ru-RU" dirty="0">
              <a:solidFill>
                <a:srgbClr val="E85A1A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496050" cy="4872038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40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342">
        <p:blinds dir="vert"/>
      </p:transition>
    </mc:Choice>
    <mc:Fallback>
      <p:transition spd="slow" advTm="534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6" y="260648"/>
            <a:ext cx="8893974" cy="659735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                НОВИНКИ  В   КНИЖНОМ    УГОЛКЕ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Выявить ценностные ориентации</a:t>
            </a:r>
            <a:r>
              <a:rPr lang="en-US" sz="2000" b="1" i="1" dirty="0" smtClean="0">
                <a:solidFill>
                  <a:srgbClr val="FF0000"/>
                </a:solidFill>
              </a:rPr>
              <a:t>:</a:t>
            </a:r>
            <a:r>
              <a:rPr lang="ru-RU" sz="2000" b="1" i="1" dirty="0" smtClean="0">
                <a:solidFill>
                  <a:srgbClr val="FF0000"/>
                </a:solidFill>
              </a:rPr>
              <a:t> ЧТО  интересует  детей</a:t>
            </a:r>
            <a:r>
              <a:rPr lang="en-US" sz="2000" b="1" i="1" dirty="0" smtClean="0">
                <a:solidFill>
                  <a:srgbClr val="FF0000"/>
                </a:solidFill>
              </a:rPr>
              <a:t>?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Что  их волнует</a:t>
            </a:r>
            <a:r>
              <a:rPr lang="en-US" sz="2000" b="1" i="1" dirty="0" smtClean="0">
                <a:solidFill>
                  <a:srgbClr val="FF0000"/>
                </a:solidFill>
              </a:rPr>
              <a:t>?         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4891067">
            <a:off x="372702" y="1143585"/>
            <a:ext cx="1952652" cy="1548000"/>
          </a:xfr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831612">
            <a:off x="5168679" y="1689051"/>
            <a:ext cx="2195598" cy="32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5985532">
            <a:off x="885832" y="2242502"/>
            <a:ext cx="2971957" cy="42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128593" y="40045"/>
            <a:ext cx="1894577" cy="30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2968445" y="122016"/>
            <a:ext cx="1838629" cy="295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423336">
            <a:off x="5254487" y="2902341"/>
            <a:ext cx="2408444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19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434">
        <p:blinds dir="vert"/>
      </p:transition>
    </mc:Choice>
    <mc:Fallback>
      <p:transition spd="slow" advTm="124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285750"/>
            <a:ext cx="8215313" cy="1373188"/>
          </a:xfrm>
        </p:spPr>
        <p:txBody>
          <a:bodyPr lIns="90000" tIns="45000" rIns="90000" bIns="45000"/>
          <a:lstStyle/>
          <a:p>
            <a:pPr marL="0" indent="0" algn="ctr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smtClean="0">
                <a:solidFill>
                  <a:srgbClr val="E75C01"/>
                </a:solidFill>
              </a:rPr>
              <a:t>Детская проблема: </a:t>
            </a:r>
          </a:p>
          <a:p>
            <a:pPr marL="0" indent="0" algn="ctr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smtClean="0">
                <a:solidFill>
                  <a:srgbClr val="E75C01"/>
                </a:solidFill>
              </a:rPr>
              <a:t>«Мы такие разные!!! Почему?...»</a:t>
            </a:r>
          </a:p>
          <a:p>
            <a:pPr marL="0" indent="0" eaLnBrk="1" hangingPunct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600" smtClean="0">
              <a:solidFill>
                <a:srgbClr val="E75C01"/>
              </a:solidFill>
            </a:endParaRPr>
          </a:p>
        </p:txBody>
      </p:sp>
      <p:graphicFrame>
        <p:nvGraphicFramePr>
          <p:cNvPr id="81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099868"/>
              </p:ext>
            </p:extLst>
          </p:nvPr>
        </p:nvGraphicFramePr>
        <p:xfrm>
          <a:off x="285750" y="1643063"/>
          <a:ext cx="3859213" cy="1541780"/>
        </p:xfrm>
        <a:graphic>
          <a:graphicData uri="http://schemas.openxmlformats.org/drawingml/2006/table">
            <a:tbl>
              <a:tblPr/>
              <a:tblGrid>
                <a:gridCol w="385921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я знаю об этом?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я хочу узнать?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9CD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cs typeface="Arial Unicode MS" charset="0"/>
                        </a:rPr>
                        <a:t>Что нужно сделать, чтобы узнать?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8"/>
                    </a:solidFill>
                  </a:tcPr>
                </a:tc>
              </a:tr>
            </a:tbl>
          </a:graphicData>
        </a:graphic>
      </p:graphicFrame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47148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171608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81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511134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1521" y="0"/>
            <a:ext cx="8496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730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indent="-216000" algn="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Schoolbook" charset="0"/>
              </a:rPr>
              <a:t>Цель проекта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формирование основ толерантности у детей младшего дошкольного                              возраста через   интегрированную игровую деятельность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Schoolbook" charset="0"/>
              </a:rPr>
              <a:t>Задачи проекта: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познавательного интереса к традициям русского народа и к многоликим жителям города; умение сопереживать; выполнять порученное дело; совершенствовать умение пользоваться установленными формами этикета; умение считаться с желаниями других детей.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педагогов: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детей с русскими народными традициями; расширение знаний о том, что в городе живут люди разной национальности и культуры; воспитание гуманных чувств у детей, показывая пример доброго отношения к людям; стимулировать развитие инициативности и самостоятельности ребенка в речевом общении со взрослыми и сверстниками  в практике общения описательных монологов и объяснительной речи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" indent="7200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  <a:buSzPct val="63000"/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Century Schoolbook" charset="0"/>
              </a:rPr>
              <a:t>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 активной позиции в совместной деятельности педагогов с детьми.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социальных партнеров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социальных                                              представлений о людях, о родном городе.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проведения итогового мероприятия</a:t>
            </a: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досуга старших дошкольников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МЭРИ  ПОПИНС  ПО  РАЗНЫМ  СТРАНАМ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endParaRPr lang="ru-RU" sz="1400" dirty="0" smtClean="0">
              <a:latin typeface="Century Schoolbook" charset="0"/>
            </a:endParaRPr>
          </a:p>
          <a:p>
            <a:pPr marL="0" indent="0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defRPr/>
            </a:pPr>
            <a:endParaRPr lang="ru-RU" sz="1400" dirty="0" smtClean="0">
              <a:latin typeface="Century Schoolboo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726">
        <p:blinds dir="vert"/>
      </p:transition>
    </mc:Choice>
    <mc:Fallback>
      <p:transition spd="slow" advTm="207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7599685" cy="121014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Игровые ситуации познавательно – речевого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направления.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980728"/>
            <a:ext cx="5035592" cy="5877272"/>
          </a:xfrm>
        </p:spPr>
        <p:txBody>
          <a:bodyPr/>
          <a:lstStyle/>
          <a:p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 Организованная образовательная деятельность со всеми детьми.                                                          </a:t>
            </a:r>
            <a:r>
              <a:rPr lang="en-US" sz="2000" i="1" u="sng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n-US" sz="1800" dirty="0" smtClean="0"/>
              <a:t>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</a:rPr>
              <a:t>Посиделки в  русской  избе</a:t>
            </a:r>
            <a:r>
              <a:rPr lang="en-US" sz="2000" b="1" dirty="0" smtClean="0">
                <a:solidFill>
                  <a:srgbClr val="C00000"/>
                </a:solidFill>
              </a:rPr>
              <a:t>”.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</a:t>
            </a:r>
            <a:r>
              <a:rPr lang="en-US" sz="1800" dirty="0" smtClean="0"/>
              <a:t>(</a:t>
            </a:r>
            <a:r>
              <a:rPr lang="ru-RU" sz="1800" dirty="0" smtClean="0"/>
              <a:t>рассказ педагога о быте народа, гостеприимстве, о наряде.)</a:t>
            </a:r>
            <a:endParaRPr lang="en-US" sz="1800" dirty="0" smtClean="0"/>
          </a:p>
          <a:p>
            <a:r>
              <a:rPr lang="ru-RU" sz="1800" dirty="0" smtClean="0"/>
              <a:t>   </a:t>
            </a:r>
            <a:r>
              <a:rPr lang="ru-RU" sz="1800" b="1" dirty="0" smtClean="0">
                <a:solidFill>
                  <a:srgbClr val="C00000"/>
                </a:solidFill>
              </a:rPr>
              <a:t>Телепередача </a:t>
            </a:r>
            <a:r>
              <a:rPr lang="en-US" sz="1800" b="1" dirty="0" smtClean="0">
                <a:solidFill>
                  <a:srgbClr val="C00000"/>
                </a:solidFill>
              </a:rPr>
              <a:t>“ </a:t>
            </a:r>
            <a:r>
              <a:rPr lang="ru-RU" sz="1800" b="1" dirty="0" smtClean="0">
                <a:solidFill>
                  <a:srgbClr val="C00000"/>
                </a:solidFill>
              </a:rPr>
              <a:t>Мы жители Земли</a:t>
            </a:r>
            <a:r>
              <a:rPr lang="en-US" sz="1800" b="1" dirty="0" smtClean="0">
                <a:solidFill>
                  <a:srgbClr val="C00000"/>
                </a:solidFill>
              </a:rPr>
              <a:t>” </a:t>
            </a:r>
            <a:r>
              <a:rPr lang="ru-RU" sz="1800" dirty="0" smtClean="0">
                <a:solidFill>
                  <a:schemeClr val="tx1"/>
                </a:solidFill>
              </a:rPr>
              <a:t>Рублика –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Дома</a:t>
            </a:r>
            <a:r>
              <a:rPr lang="en-US" sz="1800" dirty="0" smtClean="0">
                <a:solidFill>
                  <a:schemeClr val="tx1"/>
                </a:solidFill>
              </a:rPr>
              <a:t>”.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Милости просим к столу</a:t>
            </a:r>
            <a:r>
              <a:rPr lang="en-US" sz="1800" dirty="0" smtClean="0">
                <a:solidFill>
                  <a:schemeClr val="tx1"/>
                </a:solidFill>
              </a:rPr>
              <a:t>”.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“</a:t>
            </a:r>
            <a:r>
              <a:rPr lang="ru-RU" sz="1800" dirty="0" smtClean="0">
                <a:solidFill>
                  <a:schemeClr val="tx1"/>
                </a:solidFill>
              </a:rPr>
              <a:t>Американский  город</a:t>
            </a:r>
            <a:r>
              <a:rPr lang="en-US" sz="1800" dirty="0" smtClean="0">
                <a:solidFill>
                  <a:schemeClr val="tx1"/>
                </a:solidFill>
              </a:rPr>
              <a:t>”.  “</a:t>
            </a:r>
            <a:r>
              <a:rPr lang="ru-RU" sz="1800" dirty="0" smtClean="0">
                <a:solidFill>
                  <a:schemeClr val="tx1"/>
                </a:solidFill>
              </a:rPr>
              <a:t>Африканский  город</a:t>
            </a:r>
            <a:r>
              <a:rPr lang="en-US" sz="1800" dirty="0" smtClean="0">
                <a:solidFill>
                  <a:schemeClr val="tx1"/>
                </a:solidFill>
              </a:rPr>
              <a:t>”</a:t>
            </a:r>
            <a:r>
              <a:rPr lang="en-US" sz="1800" b="1" dirty="0" smtClean="0">
                <a:solidFill>
                  <a:srgbClr val="C00000"/>
                </a:solidFill>
              </a:rPr>
              <a:t>.</a:t>
            </a:r>
            <a:r>
              <a:rPr lang="ru-RU" sz="1800" dirty="0" smtClean="0"/>
              <a:t>     </a:t>
            </a:r>
            <a:r>
              <a:rPr lang="en-US" sz="1800" dirty="0" smtClean="0"/>
              <a:t>. </a:t>
            </a:r>
          </a:p>
          <a:p>
            <a:r>
              <a:rPr lang="ru-RU" sz="1800" b="1" dirty="0" smtClean="0">
                <a:solidFill>
                  <a:srgbClr val="CC0000"/>
                </a:solidFill>
              </a:rPr>
              <a:t>Режиссёрская игра </a:t>
            </a:r>
            <a:r>
              <a:rPr lang="en-US" sz="1800" b="1" dirty="0" smtClean="0">
                <a:solidFill>
                  <a:srgbClr val="CC0000"/>
                </a:solidFill>
              </a:rPr>
              <a:t>“</a:t>
            </a:r>
            <a:r>
              <a:rPr lang="ru-RU" sz="1800" b="1" dirty="0" smtClean="0">
                <a:solidFill>
                  <a:srgbClr val="CC0000"/>
                </a:solidFill>
              </a:rPr>
              <a:t>Гости- иностранцы приехали в  наш город</a:t>
            </a:r>
            <a:r>
              <a:rPr lang="en-US" sz="1800" b="1" dirty="0" smtClean="0">
                <a:solidFill>
                  <a:srgbClr val="CC0000"/>
                </a:solidFill>
              </a:rPr>
              <a:t>”</a:t>
            </a:r>
            <a:r>
              <a:rPr lang="en-US" sz="1800" dirty="0" smtClean="0"/>
              <a:t>.</a:t>
            </a:r>
            <a:r>
              <a:rPr lang="ru-RU" sz="1800" dirty="0" smtClean="0"/>
              <a:t>(дети – экскурсоводы)  </a:t>
            </a:r>
            <a:endParaRPr lang="en-US" sz="1800" dirty="0" smtClean="0"/>
          </a:p>
          <a:p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Миниатюры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“ </a:t>
            </a:r>
            <a:r>
              <a:rPr lang="ru-RU" sz="1800" b="1" dirty="0" smtClean="0">
                <a:solidFill>
                  <a:srgbClr val="C00000"/>
                </a:solidFill>
              </a:rPr>
              <a:t>Иностранец в гостях у  петербургской семьи</a:t>
            </a:r>
            <a:r>
              <a:rPr lang="en-US" sz="1800" b="1" dirty="0" smtClean="0">
                <a:solidFill>
                  <a:srgbClr val="C00000"/>
                </a:solidFill>
              </a:rPr>
              <a:t>” </a:t>
            </a:r>
            <a:r>
              <a:rPr lang="en-US" sz="1800" dirty="0" smtClean="0"/>
              <a:t>(</a:t>
            </a:r>
            <a:r>
              <a:rPr lang="ru-RU" sz="1800" dirty="0" smtClean="0"/>
              <a:t>иностранец воспитатель или кукла)</a:t>
            </a:r>
            <a:r>
              <a:rPr lang="en-US" sz="1800" b="1" dirty="0" smtClean="0">
                <a:solidFill>
                  <a:srgbClr val="C00000"/>
                </a:solidFill>
              </a:rPr>
              <a:t>“</a:t>
            </a:r>
            <a:r>
              <a:rPr lang="ru-RU" sz="1800" b="1" dirty="0" smtClean="0">
                <a:solidFill>
                  <a:srgbClr val="C00000"/>
                </a:solidFill>
              </a:rPr>
              <a:t>Царь Пётр в гостях у дошколят</a:t>
            </a:r>
            <a:r>
              <a:rPr lang="en-US" sz="1800" b="1" dirty="0" smtClean="0">
                <a:solidFill>
                  <a:srgbClr val="C00000"/>
                </a:solidFill>
              </a:rPr>
              <a:t>”</a:t>
            </a:r>
            <a:r>
              <a:rPr lang="en-US" sz="1800" dirty="0" smtClean="0"/>
              <a:t>.</a:t>
            </a:r>
            <a:r>
              <a:rPr lang="ru-RU" sz="1800" dirty="0" smtClean="0"/>
              <a:t>(разговор о дружбе, чтение пословиц и поговорок.) </a:t>
            </a:r>
            <a:endParaRPr lang="en-US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                              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32048" cy="5445224"/>
          </a:xfrm>
        </p:spPr>
        <p:txBody>
          <a:bodyPr vert="vert270"/>
          <a:lstStyle/>
          <a:p>
            <a:r>
              <a:rPr lang="ru-RU" dirty="0" smtClean="0"/>
              <a:t>               </a:t>
            </a:r>
            <a:r>
              <a:rPr lang="ru-RU" sz="2400" b="1" i="1" dirty="0" smtClean="0">
                <a:solidFill>
                  <a:schemeClr val="accent6"/>
                </a:solidFill>
              </a:rPr>
              <a:t>Дети  играют сами.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50104" y="1166720"/>
            <a:ext cx="2064000" cy="15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97361">
            <a:off x="6494959" y="1337385"/>
            <a:ext cx="2448000" cy="1836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852936"/>
            <a:ext cx="23040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62030">
            <a:off x="6722478" y="4194933"/>
            <a:ext cx="2112000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82793651"/>
      </p:ext>
    </p:extLst>
  </p:cSld>
  <p:clrMapOvr>
    <a:masterClrMapping/>
  </p:clrMapOvr>
  <p:transition spd="slow" advTm="25643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1040</Words>
  <Application>Microsoft Office PowerPoint</Application>
  <PresentationFormat>Экран (4:3)</PresentationFormat>
  <Paragraphs>180</Paragraphs>
  <Slides>37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1_Тема Office</vt:lpstr>
      <vt:lpstr>2_Тема Office</vt:lpstr>
      <vt:lpstr>3_Тема Office</vt:lpstr>
      <vt:lpstr> “ОСТРОВОК  СЧАСТЬЯ” “В детский  сад  попасть  спешу: Встречусь  там  с  друзьями, Им  рукой  уже  машу: Поиграем  с  вами ?!”  </vt:lpstr>
      <vt:lpstr> “ОСТРОВОК  СЧАСТЬЯ” “В детский  сад  попасть  спешу: Встречусь  там  с  друзьями, Им  рукой  уже  машу: Поиграем  с  вами ?!”  </vt:lpstr>
      <vt:lpstr>         Творческий  проект                                 “Многоликий  город  Санкт – Петербург»                                           длительность: 2-3 недели                                          возрастная  группа: средняя                                                                             автор проекта:                                                                                    Гаврилова  А.А.                                                                                          воспитатель ГБДОУ                                                                                                                                                           я/с № 102 Калининского                                                                                              района СПб.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ИСТОРИЯ   СОЗДАНИЯ     ПРОЕКТА                                                                                Дружат  в  нашей  группе девочки и                                           мальчики. В  апрельский солнечный                                            день девочка пришла в группу в                                             красочном головном  уборе, украшенном                                                 разноцветными перьями. В её  руках                                                  сияли  украшения для волос и детская                                                       книга о жизни индейцев. Дети были                                                      в  восторги.                                                                                                          Мы развернули режиссёркую игру:                                                                                                                       “ИНДЕЕЦ  У  НАС   В  ГОСТЯХ”             В  результате дошколята погрузились, включились в   осмысленную деятельность, в  процесс который помог обнаружить  всё новые и новые свойства окружающего мира.   </vt:lpstr>
      <vt:lpstr>                    Дошколята   раскрашивают  трафареты.             ЦЕЛЬ: показать  родителям трафареты  для  активного  их  участия в проекте. </vt:lpstr>
      <vt:lpstr>                 НОВИНКИ  В   КНИЖНОМ    УГОЛКЕ                                                                                                                                     Выявить ценностные ориентации: ЧТО  интересует  детей?                                    Что  их волнует?          </vt:lpstr>
      <vt:lpstr>Слайд 7</vt:lpstr>
      <vt:lpstr>Слайд 8</vt:lpstr>
      <vt:lpstr>Игровые ситуации познавательно – речевого                        направления.</vt:lpstr>
      <vt:lpstr>Иллюстрации  к  телепередачи  “Мы жители  Земли”   Рублика “Дома”, “Милости просим к столу”  </vt:lpstr>
      <vt:lpstr>Слайд 11</vt:lpstr>
      <vt:lpstr>Мы строим город свой, где сияет солнце над Невой</vt:lpstr>
      <vt:lpstr>   Авторская развивающая игра “Петербургская  новинка”.                Цель: развитие “чувства влюблённости” в  свой город, развитие внимания, усидчивости, “ручной умелости”, творческого склада мышления.</vt:lpstr>
      <vt:lpstr>   Чтение сказок народов мира  в русской избе:                   Н: “Пузырь, соломинка  и  лапоть”(русская)                              “Два  жадных  медвежонка” (венгерская)                               “ Упрямые  козы” (узбекская)                                    Докучные сказки.  </vt:lpstr>
      <vt:lpstr>    Область  образования  -   Коммуникация </vt:lpstr>
      <vt:lpstr>                Коммуникативные  игры.   Цель: развитие навыков общения, связной речи.              Осознание собственной индивидуальности.</vt:lpstr>
      <vt:lpstr>                      Игровые ситуации социально – личностного направления                                                                                                                                         Сопровождение  детской  деятельности. (педагог партнёр).                        Групповые сборы: Н. «C кем я подружился»  «Кого я видел на улице не похожего на русского человека».                                  «Как я однажды помогал  сверстнику».                                                                       Цель:  обмен  информацией, умение  выслушивать.                                                                       Игры  на  развитие  активности  общения:                                          «Говорим  друг другу  комплименты».                                                                                     «Дружба начинается с  улыбки».                                       (дошколята смотрят соседу в глаза дарят улыбку)                                                                         «Доброе  животное». (дыхание в унисон).                          </vt:lpstr>
      <vt:lpstr>                Образовательная область “Безопасность”</vt:lpstr>
      <vt:lpstr> Сопровождение  детской  деятельности ( педагог партнёр).   Играем вместе</vt:lpstr>
      <vt:lpstr>  </vt:lpstr>
      <vt:lpstr>                 ИГРОВЫЕ  СИТУАЦИИ  ХУДОЖЕСТВЕННО -                                                                     ЭСТЕТИЧЕСКОГО   НАПРАВЛЕНИЯ                                                                                                                                                                                                    “Мы портретисты»    (портреты себя, друга, мамы,                                                 иностранца)    разной техникой рисования.     Ручной  труд – “Деревянная  изба”              (скручивание полосок из бумаги).   Конструирование из  счётных полочек по образцу                                    “Городские дома”.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музыка – слушание и пение русского                                        ..                                         народного творчества, песни о дружбе.                                           Игра на музыкальных инструментах.          </vt:lpstr>
      <vt:lpstr>   ХТД – рисование  ладошками                                “МЫ  ВСЕ  ТАКИЕ  РАЗНЫЕ.”</vt:lpstr>
      <vt:lpstr>                                                                                                                                                                                                                                             </vt:lpstr>
      <vt:lpstr>Слайд 24</vt:lpstr>
      <vt:lpstr>Итоговое  мероприятие – просмотр досуга старших дошколят  « ПУТЕШЕСТВИЕ МЭРИ ПОППИНС ПО РАЗНЫМ СТРАНАМ»</vt:lpstr>
      <vt:lpstr>Слайд 26</vt:lpstr>
      <vt:lpstr>Слайд 27</vt:lpstr>
      <vt:lpstr>Слайд 28</vt:lpstr>
      <vt:lpstr>                              ФОТОСЕССИЯ         “МИР КРАСИВ И ОГРОМЕН”</vt:lpstr>
      <vt:lpstr> Практикум для родителей “ИГРАЙТЕ ВМЕСТЕ C ДЕТЬМИ»                                                                         Досуговая  форма работы                                                                       Цель:  расширить  игровой                                                                                  репертуар.                                                                           “Материал  под рукой “ -                                                                       для развития  мелкой                                                                          моторики.                                                                                 </vt:lpstr>
      <vt:lpstr>Слайд 31</vt:lpstr>
      <vt:lpstr>Слайд 32</vt:lpstr>
      <vt:lpstr>Слайд 33</vt:lpstr>
      <vt:lpstr>Слайд 34</vt:lpstr>
      <vt:lpstr>Слайд 35</vt:lpstr>
      <vt:lpstr>           Фундаментальные блоки реализации проекта                                              “МНОГОЛИКИЙ САНКТ-ПЕТЕРБУРГ” </vt:lpstr>
      <vt:lpstr>           Рефлексия  проектной  деятельности                                                      для  старшего дошкольника                        -  расширить представления о  мире людей.           -   архитектуру города создавали иностранцы           -    достопримечательности привезены из разных городов.                                           СПАСИБО  ЗА  ВНИМАНИЕ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“ОСТРОВОК  СЧАСТЬЯ” “В детский  сад  попасть  спешу: Встречусь  там  с  друзьями, Им  рукой  уже  машу: Поиграем  с  вами ?!”</dc:title>
  <dc:creator>User</dc:creator>
  <cp:lastModifiedBy>Tata</cp:lastModifiedBy>
  <cp:revision>336</cp:revision>
  <cp:lastPrinted>2012-04-26T19:28:09Z</cp:lastPrinted>
  <dcterms:created xsi:type="dcterms:W3CDTF">1601-01-01T00:00:00Z</dcterms:created>
  <dcterms:modified xsi:type="dcterms:W3CDTF">2013-05-04T14:24:15Z</dcterms:modified>
  <cp:contentStatus/>
</cp:coreProperties>
</file>