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5" r:id="rId2"/>
    <p:sldId id="298" r:id="rId3"/>
    <p:sldId id="272" r:id="rId4"/>
    <p:sldId id="299" r:id="rId5"/>
    <p:sldId id="270" r:id="rId6"/>
    <p:sldId id="300" r:id="rId7"/>
    <p:sldId id="271" r:id="rId8"/>
    <p:sldId id="301" r:id="rId9"/>
    <p:sldId id="269" r:id="rId10"/>
    <p:sldId id="302" r:id="rId11"/>
    <p:sldId id="268" r:id="rId12"/>
    <p:sldId id="303" r:id="rId13"/>
    <p:sldId id="267" r:id="rId14"/>
    <p:sldId id="273" r:id="rId15"/>
    <p:sldId id="274" r:id="rId16"/>
    <p:sldId id="275" r:id="rId17"/>
    <p:sldId id="257" r:id="rId18"/>
    <p:sldId id="277" r:id="rId19"/>
    <p:sldId id="278" r:id="rId20"/>
    <p:sldId id="305" r:id="rId21"/>
    <p:sldId id="304" r:id="rId22"/>
    <p:sldId id="276" r:id="rId23"/>
    <p:sldId id="280" r:id="rId24"/>
    <p:sldId id="281" r:id="rId25"/>
    <p:sldId id="306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307" r:id="rId41"/>
    <p:sldId id="308" r:id="rId42"/>
    <p:sldId id="262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33CC"/>
    <a:srgbClr val="008000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2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10" Type="http://schemas.openxmlformats.org/officeDocument/2006/relationships/image" Target="../media/image24.wmf"/><Relationship Id="rId4" Type="http://schemas.openxmlformats.org/officeDocument/2006/relationships/image" Target="../media/image18.wmf"/><Relationship Id="rId9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40361DB-5FB9-413D-BC7B-C345012D1121}" type="datetimeFigureOut">
              <a:rPr lang="ru-RU"/>
              <a:pPr/>
              <a:t>16.04.2013</a:t>
            </a:fld>
            <a:endParaRPr lang="ru-RU"/>
          </a:p>
        </p:txBody>
      </p:sp>
      <p:sp>
        <p:nvSpPr>
          <p:cNvPr id="501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3D733AF-030C-4CD9-AD46-ACCF6F43B71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Думанное число</a:t>
            </a:r>
          </a:p>
        </p:txBody>
      </p:sp>
      <p:sp>
        <p:nvSpPr>
          <p:cNvPr id="512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D73568-C3D5-4078-89DA-4A4E88CBCE9E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C2266-1C89-4140-96DC-DCFD36B11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628A5-D501-4172-9D22-F202A8A80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4EA2-B53D-41D9-8146-412D3DDDD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16D7-C611-4383-B470-CC51111FD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D40824-8D48-4053-AF4B-BF83DC790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584E5A-198B-4CBC-868C-31341E9973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0D74E-4BC8-459D-A3A0-E47A1425F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4893-6FA8-45BB-9E6A-597922259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2D789-CAB4-4720-A1D2-DC552EFCE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5D71-9CD1-4625-AF7A-BF3BE59DD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7839C-A903-4F67-BAA4-65BCADE54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C671F-DC7A-4A92-B9D5-E4B91F760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8CC18-FDC4-4C33-A907-8E3F8A8A6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16EBD-D5A5-49E2-8136-7427FD23A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accent1"/>
            </a:gs>
            <a:gs pos="100000">
              <a:srgbClr val="00FF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CD3E6A0-16AA-46D1-94BF-C4FDA0AF4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avaka.net/blog/ehlektronnye_fizminutki_dlja_gla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0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2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c/Vigiles_du_roi_Charles_VII_47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79388" y="1773238"/>
            <a:ext cx="8713787" cy="3527425"/>
          </a:xfrm>
        </p:spPr>
        <p:txBody>
          <a:bodyPr/>
          <a:lstStyle/>
          <a:p>
            <a:pPr eaLnBrk="1" hangingPunct="1"/>
            <a:r>
              <a:rPr lang="ru-RU" sz="5400" smtClean="0">
                <a:solidFill>
                  <a:srgbClr val="008000"/>
                </a:solidFill>
              </a:rPr>
              <a:t>«</a:t>
            </a:r>
            <a:r>
              <a:rPr lang="ru-RU" sz="5400" smtClean="0">
                <a:solidFill>
                  <a:srgbClr val="008000"/>
                </a:solidFill>
                <a:latin typeface="Calibri" pitchFamily="34" charset="0"/>
              </a:rPr>
              <a:t>Знание - вот самое превосходное из владений. Все стремятся к нему, само же оно не приходит</a:t>
            </a:r>
            <a:r>
              <a:rPr lang="ru-RU" sz="5400" smtClean="0">
                <a:solidFill>
                  <a:srgbClr val="008000"/>
                </a:solidFill>
              </a:rPr>
              <a:t>»</a:t>
            </a:r>
            <a:r>
              <a:rPr lang="ru-RU" sz="3200" smtClean="0"/>
              <a:t> </a:t>
            </a:r>
            <a:br>
              <a:rPr lang="ru-RU" sz="3200" smtClean="0"/>
            </a:br>
            <a:r>
              <a:rPr lang="ru-RU" sz="3200" smtClean="0"/>
              <a:t>                           ( Абу Райхан Бируни)</a:t>
            </a:r>
            <a:br>
              <a:rPr lang="ru-RU" sz="3200" smtClean="0"/>
            </a:b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2"/>
                </a:solidFill>
              </a:rPr>
              <a:t>Решите уравнение: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2771775" y="1628775"/>
          <a:ext cx="3671888" cy="2317750"/>
        </p:xfrm>
        <a:graphic>
          <a:graphicData uri="http://schemas.openxmlformats.org/presentationml/2006/ole">
            <p:oleObj spid="_x0000_s56324" name="Формула" r:id="rId3" imgW="622030" imgH="393529" progId="Equation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39750" y="1341438"/>
            <a:ext cx="2890838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1265 г.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250825" y="2924175"/>
            <a:ext cx="3600450" cy="21891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Возникновение английского парламента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6100" y="0"/>
            <a:ext cx="452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4211638" cy="4608513"/>
          </a:xfrm>
        </p:spPr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Площадь поля равна 13,02 а.</a:t>
            </a:r>
            <a:br>
              <a:rPr lang="ru-RU" sz="4000" b="1" smtClean="0">
                <a:solidFill>
                  <a:schemeClr val="accent2"/>
                </a:solidFill>
              </a:rPr>
            </a:br>
            <a:r>
              <a:rPr lang="ru-RU" sz="4000" b="1" smtClean="0">
                <a:solidFill>
                  <a:schemeClr val="accent2"/>
                </a:solidFill>
              </a:rPr>
              <a:t>Вырази в квадратных метрах.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86225" y="0"/>
            <a:ext cx="505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1302 г.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68313" y="1052513"/>
            <a:ext cx="8675687" cy="720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Созыв генеральных штатов во Франции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700213"/>
            <a:ext cx="8509000" cy="48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924300" cy="6583362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Чем прославился </a:t>
            </a:r>
            <a:br>
              <a:rPr lang="ru-RU" sz="4000" b="1" smtClean="0">
                <a:solidFill>
                  <a:schemeClr val="accent2"/>
                </a:solidFill>
              </a:rPr>
            </a:br>
            <a:r>
              <a:rPr lang="ru-RU" sz="4000" b="1" smtClean="0">
                <a:solidFill>
                  <a:schemeClr val="accent2"/>
                </a:solidFill>
              </a:rPr>
              <a:t>в истории Франции король Филипп IV Красивый?</a:t>
            </a:r>
            <a:r>
              <a:rPr lang="ru-RU" smtClean="0"/>
              <a:t> </a:t>
            </a:r>
            <a:br>
              <a:rPr lang="ru-RU" smtClean="0"/>
            </a:br>
            <a:endParaRPr 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549275"/>
            <a:ext cx="53482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3671888" cy="511333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Назовите реформу английского короля Генриха II. Какова была их цель?</a:t>
            </a:r>
          </a:p>
          <a:p>
            <a:pPr eaLnBrk="1" hangingPunct="1"/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email"/>
          <a:srcRect l="3160" t="4861" r="5486" b="2754"/>
          <a:stretch>
            <a:fillRect/>
          </a:stretch>
        </p:blipFill>
        <p:spPr bwMode="auto">
          <a:xfrm>
            <a:off x="4500563" y="188913"/>
            <a:ext cx="42719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362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297" name="Object 9"/>
          <p:cNvGraphicFramePr>
            <a:graphicFrameLocks noChangeAspect="1"/>
          </p:cNvGraphicFramePr>
          <p:nvPr/>
        </p:nvGraphicFramePr>
        <p:xfrm>
          <a:off x="7164388" y="2565400"/>
          <a:ext cx="1800225" cy="1211263"/>
        </p:xfrm>
        <a:graphic>
          <a:graphicData uri="http://schemas.openxmlformats.org/presentationml/2006/ole">
            <p:oleObj spid="_x0000_s12297" name="Формула" r:id="rId3" imgW="583947" imgH="393529" progId="Equation.3">
              <p:embed/>
            </p:oleObj>
          </a:graphicData>
        </a:graphic>
      </p:graphicFrame>
      <p:graphicFrame>
        <p:nvGraphicFramePr>
          <p:cNvPr id="12334" name="Group 46"/>
          <p:cNvGraphicFramePr>
            <a:graphicFrameLocks noGrp="1"/>
          </p:cNvGraphicFramePr>
          <p:nvPr/>
        </p:nvGraphicFramePr>
        <p:xfrm>
          <a:off x="2700338" y="260350"/>
          <a:ext cx="6096000" cy="1728788"/>
        </p:xfrm>
        <a:graphic>
          <a:graphicData uri="http://schemas.openxmlformats.org/drawingml/2006/table">
            <a:tbl>
              <a:tblPr/>
              <a:tblGrid>
                <a:gridCol w="677862"/>
                <a:gridCol w="676275"/>
                <a:gridCol w="677863"/>
                <a:gridCol w="677862"/>
                <a:gridCol w="676275"/>
                <a:gridCol w="677863"/>
                <a:gridCol w="677862"/>
                <a:gridCol w="676275"/>
                <a:gridCol w="677863"/>
              </a:tblGrid>
              <a:tr h="722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59" name="Group 71"/>
          <p:cNvGraphicFramePr>
            <a:graphicFrameLocks noGrp="1"/>
          </p:cNvGraphicFramePr>
          <p:nvPr/>
        </p:nvGraphicFramePr>
        <p:xfrm>
          <a:off x="3132138" y="2349500"/>
          <a:ext cx="3527425" cy="1584325"/>
        </p:xfrm>
        <a:graphic>
          <a:graphicData uri="http://schemas.openxmlformats.org/drawingml/2006/table">
            <a:tbl>
              <a:tblPr/>
              <a:tblGrid>
                <a:gridCol w="706437"/>
                <a:gridCol w="704850"/>
                <a:gridCol w="704850"/>
                <a:gridCol w="704850"/>
                <a:gridCol w="706438"/>
              </a:tblGrid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356" name="Object 68"/>
          <p:cNvGraphicFramePr>
            <a:graphicFrameLocks noChangeAspect="1"/>
          </p:cNvGraphicFramePr>
          <p:nvPr/>
        </p:nvGraphicFramePr>
        <p:xfrm>
          <a:off x="468313" y="260350"/>
          <a:ext cx="1728787" cy="1201738"/>
        </p:xfrm>
        <a:graphic>
          <a:graphicData uri="http://schemas.openxmlformats.org/presentationml/2006/ole">
            <p:oleObj spid="_x0000_s12356" name="Формула" r:id="rId4" imgW="558558" imgH="393529" progId="Equation.3">
              <p:embed/>
            </p:oleObj>
          </a:graphicData>
        </a:graphic>
      </p:graphicFrame>
      <p:sp>
        <p:nvSpPr>
          <p:cNvPr id="12361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60" name="Object 72"/>
          <p:cNvGraphicFramePr>
            <a:graphicFrameLocks noChangeAspect="1"/>
          </p:cNvGraphicFramePr>
          <p:nvPr/>
        </p:nvGraphicFramePr>
        <p:xfrm>
          <a:off x="323850" y="5445125"/>
          <a:ext cx="1728788" cy="1181100"/>
        </p:xfrm>
        <a:graphic>
          <a:graphicData uri="http://schemas.openxmlformats.org/presentationml/2006/ole">
            <p:oleObj spid="_x0000_s12360" name="Формула" r:id="rId5" imgW="571252" imgH="393529" progId="Equation.3">
              <p:embed/>
            </p:oleObj>
          </a:graphicData>
        </a:graphic>
      </p:graphicFrame>
      <p:sp>
        <p:nvSpPr>
          <p:cNvPr id="12363" name="Rectangle 75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62" name="Object 74"/>
          <p:cNvGraphicFramePr>
            <a:graphicFrameLocks noChangeAspect="1"/>
          </p:cNvGraphicFramePr>
          <p:nvPr/>
        </p:nvGraphicFramePr>
        <p:xfrm>
          <a:off x="468313" y="2708275"/>
          <a:ext cx="1800225" cy="1231900"/>
        </p:xfrm>
        <a:graphic>
          <a:graphicData uri="http://schemas.openxmlformats.org/presentationml/2006/ole">
            <p:oleObj spid="_x0000_s12362" name="Формула" r:id="rId6" imgW="571252" imgH="393529" progId="Equation.3">
              <p:embed/>
            </p:oleObj>
          </a:graphicData>
        </a:graphic>
      </p:graphicFrame>
      <p:sp>
        <p:nvSpPr>
          <p:cNvPr id="12364" name="Rectangle 76"/>
          <p:cNvSpPr>
            <a:spLocks noChangeArrowheads="1"/>
          </p:cNvSpPr>
          <p:nvPr/>
        </p:nvSpPr>
        <p:spPr bwMode="auto">
          <a:xfrm>
            <a:off x="0" y="362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66" name="Rectangle 7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65" name="Object 77"/>
          <p:cNvGraphicFramePr>
            <a:graphicFrameLocks noChangeAspect="1"/>
          </p:cNvGraphicFramePr>
          <p:nvPr/>
        </p:nvGraphicFramePr>
        <p:xfrm>
          <a:off x="323850" y="1557338"/>
          <a:ext cx="1873250" cy="1200150"/>
        </p:xfrm>
        <a:graphic>
          <a:graphicData uri="http://schemas.openxmlformats.org/presentationml/2006/ole">
            <p:oleObj spid="_x0000_s12365" name="Формула" r:id="rId7" imgW="609336" imgH="393529" progId="Equation.3">
              <p:embed/>
            </p:oleObj>
          </a:graphicData>
        </a:graphic>
      </p:graphicFrame>
      <p:sp>
        <p:nvSpPr>
          <p:cNvPr id="12367" name="Rectangle 79"/>
          <p:cNvSpPr>
            <a:spLocks noChangeArrowheads="1"/>
          </p:cNvSpPr>
          <p:nvPr/>
        </p:nvSpPr>
        <p:spPr bwMode="auto">
          <a:xfrm>
            <a:off x="0" y="362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69" name="Rectangle 81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68" name="Object 80"/>
          <p:cNvGraphicFramePr>
            <a:graphicFrameLocks noChangeAspect="1"/>
          </p:cNvGraphicFramePr>
          <p:nvPr/>
        </p:nvGraphicFramePr>
        <p:xfrm>
          <a:off x="6877050" y="4076700"/>
          <a:ext cx="1944688" cy="1173163"/>
        </p:xfrm>
        <a:graphic>
          <a:graphicData uri="http://schemas.openxmlformats.org/presentationml/2006/ole">
            <p:oleObj spid="_x0000_s12368" name="Формула" r:id="rId8" imgW="647419" imgH="393529" progId="Equation.3">
              <p:embed/>
            </p:oleObj>
          </a:graphicData>
        </a:graphic>
      </p:graphicFrame>
      <p:sp>
        <p:nvSpPr>
          <p:cNvPr id="12370" name="Rectangle 82"/>
          <p:cNvSpPr>
            <a:spLocks noChangeArrowheads="1"/>
          </p:cNvSpPr>
          <p:nvPr/>
        </p:nvSpPr>
        <p:spPr bwMode="auto">
          <a:xfrm>
            <a:off x="0" y="3624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72" name="Rectangle 8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71" name="Object 83"/>
          <p:cNvGraphicFramePr>
            <a:graphicFrameLocks noChangeAspect="1"/>
          </p:cNvGraphicFramePr>
          <p:nvPr/>
        </p:nvGraphicFramePr>
        <p:xfrm>
          <a:off x="395288" y="4005263"/>
          <a:ext cx="1727200" cy="1265237"/>
        </p:xfrm>
        <a:graphic>
          <a:graphicData uri="http://schemas.openxmlformats.org/presentationml/2006/ole">
            <p:oleObj spid="_x0000_s12371" name="Формула" r:id="rId9" imgW="533169" imgH="393529" progId="Equation.3">
              <p:embed/>
            </p:oleObj>
          </a:graphicData>
        </a:graphic>
      </p:graphicFrame>
      <p:sp>
        <p:nvSpPr>
          <p:cNvPr id="12375" name="Rectangle 8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74" name="Object 86"/>
          <p:cNvGraphicFramePr>
            <a:graphicFrameLocks noChangeAspect="1"/>
          </p:cNvGraphicFramePr>
          <p:nvPr/>
        </p:nvGraphicFramePr>
        <p:xfrm>
          <a:off x="2987675" y="4075113"/>
          <a:ext cx="2447925" cy="1271587"/>
        </p:xfrm>
        <a:graphic>
          <a:graphicData uri="http://schemas.openxmlformats.org/presentationml/2006/ole">
            <p:oleObj spid="_x0000_s12374" name="Формула" r:id="rId10" imgW="748975" imgH="393529" progId="Equation.3">
              <p:embed/>
            </p:oleObj>
          </a:graphicData>
        </a:graphic>
      </p:graphicFrame>
      <p:sp>
        <p:nvSpPr>
          <p:cNvPr id="12377" name="Rectangle 89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76" name="Object 88"/>
          <p:cNvGraphicFramePr>
            <a:graphicFrameLocks noChangeAspect="1"/>
          </p:cNvGraphicFramePr>
          <p:nvPr/>
        </p:nvGraphicFramePr>
        <p:xfrm>
          <a:off x="5580063" y="5373688"/>
          <a:ext cx="2087562" cy="1258887"/>
        </p:xfrm>
        <a:graphic>
          <a:graphicData uri="http://schemas.openxmlformats.org/presentationml/2006/ole">
            <p:oleObj spid="_x0000_s12376" name="Формула" r:id="rId11" imgW="647419" imgH="393529" progId="Equation.3">
              <p:embed/>
            </p:oleObj>
          </a:graphicData>
        </a:graphic>
      </p:graphicFrame>
      <p:sp>
        <p:nvSpPr>
          <p:cNvPr id="12378" name="Rectangle 90"/>
          <p:cNvSpPr>
            <a:spLocks noChangeArrowheads="1"/>
          </p:cNvSpPr>
          <p:nvPr/>
        </p:nvSpPr>
        <p:spPr bwMode="auto">
          <a:xfrm>
            <a:off x="2124075" y="3573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79" name="Rectangle 91"/>
          <p:cNvSpPr>
            <a:spLocks noChangeArrowheads="1"/>
          </p:cNvSpPr>
          <p:nvPr/>
        </p:nvSpPr>
        <p:spPr bwMode="auto">
          <a:xfrm>
            <a:off x="4140200" y="1125538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О</a:t>
            </a:r>
          </a:p>
        </p:txBody>
      </p:sp>
      <p:sp>
        <p:nvSpPr>
          <p:cNvPr id="12380" name="Rectangle 92"/>
          <p:cNvSpPr>
            <a:spLocks noChangeArrowheads="1"/>
          </p:cNvSpPr>
          <p:nvPr/>
        </p:nvSpPr>
        <p:spPr bwMode="auto">
          <a:xfrm>
            <a:off x="3924300" y="3141663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О</a:t>
            </a:r>
          </a:p>
        </p:txBody>
      </p:sp>
      <p:sp>
        <p:nvSpPr>
          <p:cNvPr id="12381" name="Rectangle 93"/>
          <p:cNvSpPr>
            <a:spLocks noChangeArrowheads="1"/>
          </p:cNvSpPr>
          <p:nvPr/>
        </p:nvSpPr>
        <p:spPr bwMode="auto">
          <a:xfrm>
            <a:off x="7524750" y="1125538"/>
            <a:ext cx="496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Я</a:t>
            </a:r>
          </a:p>
        </p:txBody>
      </p:sp>
      <p:sp>
        <p:nvSpPr>
          <p:cNvPr id="12382" name="Rectangle 94"/>
          <p:cNvSpPr>
            <a:spLocks noChangeArrowheads="1"/>
          </p:cNvSpPr>
          <p:nvPr/>
        </p:nvSpPr>
        <p:spPr bwMode="auto">
          <a:xfrm>
            <a:off x="8243888" y="1125538"/>
            <a:ext cx="496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Я</a:t>
            </a:r>
          </a:p>
        </p:txBody>
      </p:sp>
      <p:sp>
        <p:nvSpPr>
          <p:cNvPr id="12383" name="Rectangle 95"/>
          <p:cNvSpPr>
            <a:spLocks noChangeArrowheads="1"/>
          </p:cNvSpPr>
          <p:nvPr/>
        </p:nvSpPr>
        <p:spPr bwMode="auto">
          <a:xfrm>
            <a:off x="6011863" y="3141663"/>
            <a:ext cx="43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А</a:t>
            </a:r>
          </a:p>
        </p:txBody>
      </p:sp>
      <p:sp>
        <p:nvSpPr>
          <p:cNvPr id="12384" name="Rectangle 96"/>
          <p:cNvSpPr>
            <a:spLocks noChangeArrowheads="1"/>
          </p:cNvSpPr>
          <p:nvPr/>
        </p:nvSpPr>
        <p:spPr bwMode="auto">
          <a:xfrm>
            <a:off x="5508625" y="1125538"/>
            <a:ext cx="522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Е</a:t>
            </a:r>
          </a:p>
        </p:txBody>
      </p:sp>
      <p:sp>
        <p:nvSpPr>
          <p:cNvPr id="12385" name="Rectangle 97"/>
          <p:cNvSpPr>
            <a:spLocks noChangeArrowheads="1"/>
          </p:cNvSpPr>
          <p:nvPr/>
        </p:nvSpPr>
        <p:spPr bwMode="auto">
          <a:xfrm>
            <a:off x="5292725" y="3141663"/>
            <a:ext cx="550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Н</a:t>
            </a:r>
          </a:p>
        </p:txBody>
      </p:sp>
      <p:sp>
        <p:nvSpPr>
          <p:cNvPr id="12386" name="Rectangle 98"/>
          <p:cNvSpPr>
            <a:spLocks noChangeArrowheads="1"/>
          </p:cNvSpPr>
          <p:nvPr/>
        </p:nvSpPr>
        <p:spPr bwMode="auto">
          <a:xfrm>
            <a:off x="6804025" y="1125538"/>
            <a:ext cx="550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Н</a:t>
            </a:r>
          </a:p>
        </p:txBody>
      </p:sp>
      <p:sp>
        <p:nvSpPr>
          <p:cNvPr id="12388" name="Rectangle 10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387" name="Object 99"/>
          <p:cNvGraphicFramePr>
            <a:graphicFrameLocks noChangeAspect="1"/>
          </p:cNvGraphicFramePr>
          <p:nvPr/>
        </p:nvGraphicFramePr>
        <p:xfrm>
          <a:off x="2771775" y="5373688"/>
          <a:ext cx="2016125" cy="1216025"/>
        </p:xfrm>
        <a:graphic>
          <a:graphicData uri="http://schemas.openxmlformats.org/presentationml/2006/ole">
            <p:oleObj spid="_x0000_s12387" name="Формула" r:id="rId12" imgW="647419" imgH="393529" progId="Equation.3">
              <p:embed/>
            </p:oleObj>
          </a:graphicData>
        </a:graphic>
      </p:graphicFrame>
      <p:sp>
        <p:nvSpPr>
          <p:cNvPr id="12390" name="Rectangle 102"/>
          <p:cNvSpPr>
            <a:spLocks noChangeArrowheads="1"/>
          </p:cNvSpPr>
          <p:nvPr/>
        </p:nvSpPr>
        <p:spPr bwMode="auto">
          <a:xfrm>
            <a:off x="4643438" y="3141663"/>
            <a:ext cx="549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Й</a:t>
            </a:r>
          </a:p>
        </p:txBody>
      </p:sp>
      <p:sp>
        <p:nvSpPr>
          <p:cNvPr id="12391" name="Rectangle 103"/>
          <p:cNvSpPr>
            <a:spLocks noChangeArrowheads="1"/>
          </p:cNvSpPr>
          <p:nvPr/>
        </p:nvSpPr>
        <p:spPr bwMode="auto">
          <a:xfrm>
            <a:off x="3203575" y="3141663"/>
            <a:ext cx="447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В</a:t>
            </a:r>
          </a:p>
        </p:txBody>
      </p:sp>
      <p:sp>
        <p:nvSpPr>
          <p:cNvPr id="12393" name="Rectangle 105"/>
          <p:cNvSpPr>
            <a:spLocks noChangeArrowheads="1"/>
          </p:cNvSpPr>
          <p:nvPr/>
        </p:nvSpPr>
        <p:spPr bwMode="auto">
          <a:xfrm>
            <a:off x="4787900" y="1125538"/>
            <a:ext cx="541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Л</a:t>
            </a:r>
          </a:p>
        </p:txBody>
      </p:sp>
      <p:sp>
        <p:nvSpPr>
          <p:cNvPr id="12394" name="Rectangle 106"/>
          <p:cNvSpPr>
            <a:spLocks noChangeArrowheads="1"/>
          </p:cNvSpPr>
          <p:nvPr/>
        </p:nvSpPr>
        <p:spPr bwMode="auto">
          <a:xfrm>
            <a:off x="2771775" y="1125538"/>
            <a:ext cx="550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С</a:t>
            </a:r>
          </a:p>
        </p:txBody>
      </p:sp>
      <p:sp>
        <p:nvSpPr>
          <p:cNvPr id="12395" name="Rectangle 107"/>
          <p:cNvSpPr>
            <a:spLocks noChangeArrowheads="1"/>
          </p:cNvSpPr>
          <p:nvPr/>
        </p:nvSpPr>
        <p:spPr bwMode="auto">
          <a:xfrm>
            <a:off x="3419475" y="1125538"/>
            <a:ext cx="493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Т</a:t>
            </a:r>
          </a:p>
        </p:txBody>
      </p:sp>
      <p:sp>
        <p:nvSpPr>
          <p:cNvPr id="12396" name="Rectangle 108"/>
          <p:cNvSpPr>
            <a:spLocks noChangeArrowheads="1"/>
          </p:cNvSpPr>
          <p:nvPr/>
        </p:nvSpPr>
        <p:spPr bwMode="auto">
          <a:xfrm>
            <a:off x="6156325" y="1125538"/>
            <a:ext cx="493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33CC"/>
                </a:solidFill>
              </a:rPr>
              <a:t>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2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77" grpId="0" animBg="1"/>
      <p:bldP spid="12379" grpId="0"/>
      <p:bldP spid="12380" grpId="0"/>
      <p:bldP spid="12381" grpId="0"/>
      <p:bldP spid="12382" grpId="0"/>
      <p:bldP spid="12383" grpId="0"/>
      <p:bldP spid="12384" grpId="0"/>
      <p:bldP spid="12385" grpId="0"/>
      <p:bldP spid="12386" grpId="0"/>
      <p:bldP spid="12390" grpId="0"/>
      <p:bldP spid="12391" grpId="0"/>
      <p:bldP spid="12393" grpId="0"/>
      <p:bldP spid="12394" grpId="0"/>
      <p:bldP spid="12395" grpId="0"/>
      <p:bldP spid="123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189912" cy="1944688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60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Столетняя война</a:t>
            </a:r>
          </a:p>
          <a:p>
            <a:pPr eaLnBrk="1" hangingPunct="1">
              <a:defRPr/>
            </a:pPr>
            <a:endParaRPr lang="ru-RU" sz="6000" b="1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362950" cy="17145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Памятка </a:t>
            </a:r>
            <a:br>
              <a:rPr lang="ru-RU" b="1" smtClean="0">
                <a:solidFill>
                  <a:schemeClr val="accent2"/>
                </a:solidFill>
              </a:rPr>
            </a:br>
            <a:r>
              <a:rPr lang="ru-RU" b="1" smtClean="0">
                <a:solidFill>
                  <a:schemeClr val="accent2"/>
                </a:solidFill>
              </a:rPr>
              <a:t>“Изучение истории войны”</a:t>
            </a:r>
            <a:r>
              <a:rPr lang="ru-RU" smtClean="0"/>
              <a:t> </a:t>
            </a:r>
            <a:br>
              <a:rPr lang="ru-RU" smtClean="0"/>
            </a:br>
            <a:endParaRPr lang="ru-RU" smtClean="0"/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/>
              <a:t>Хронологические рамки.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Страны-участницы войны.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Причины войны. Повод.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Готовность стран к войне.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Ход военных действий. 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Этапы войны.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Итоги войны.</a:t>
            </a:r>
          </a:p>
          <a:p>
            <a:pPr eaLnBrk="1" hangingPunct="1"/>
            <a:endParaRPr lang="ru-RU" b="1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684213" y="4149725"/>
            <a:ext cx="360045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Когда?</a:t>
            </a:r>
            <a:r>
              <a:rPr lang="ru-RU" smtClean="0"/>
              <a:t> 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23850" y="3333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/>
              <a:t>В XIV и XV веках средний  английский лучник должен был уметь выпускать  11 стрел в минуту. 8 лучников </a:t>
            </a:r>
          </a:p>
          <a:p>
            <a:pPr eaLnBrk="1" hangingPunct="1">
              <a:buFontTx/>
              <a:buNone/>
            </a:pPr>
            <a:endParaRPr lang="ru-RU" b="1" smtClean="0"/>
          </a:p>
          <a:p>
            <a:pPr eaLnBrk="1" hangingPunct="1">
              <a:buFontTx/>
              <a:buNone/>
            </a:pPr>
            <a:r>
              <a:rPr lang="ru-RU" b="1" smtClean="0"/>
              <a:t>   выпускали стрелы       ч, после чего </a:t>
            </a:r>
          </a:p>
          <a:p>
            <a:pPr eaLnBrk="1" hangingPunct="1">
              <a:buFontTx/>
              <a:buNone/>
            </a:pPr>
            <a:r>
              <a:rPr lang="ru-RU" b="1" smtClean="0"/>
              <a:t>   17 стрел осталось. Сколько стрел было?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4663" y="3695700"/>
            <a:ext cx="4427537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716463" y="1844675"/>
          <a:ext cx="466725" cy="1196975"/>
        </p:xfrm>
        <a:graphic>
          <a:graphicData uri="http://schemas.openxmlformats.org/presentationml/2006/ole">
            <p:oleObj spid="_x0000_s16391" name="Формула" r:id="rId4" imgW="152334" imgH="393529" progId="Equation.3">
              <p:embed/>
            </p:oleObj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1187450" y="5373688"/>
            <a:ext cx="2374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rgbClr val="0033CC"/>
                </a:solidFill>
              </a:rPr>
              <a:t>1337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8175" y="0"/>
            <a:ext cx="5592763" cy="9810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Посчитаем устно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2195513" y="981075"/>
            <a:ext cx="1008062" cy="792163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5C4776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19" name="Прямая со стрелкой 18"/>
          <p:cNvCxnSpPr>
            <a:cxnSpLocks noChangeShapeType="1"/>
          </p:cNvCxnSpPr>
          <p:nvPr/>
        </p:nvCxnSpPr>
        <p:spPr bwMode="auto">
          <a:xfrm flipH="1">
            <a:off x="1143000" y="1989138"/>
            <a:ext cx="1412875" cy="32258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0" name="Прямоугольник 19"/>
          <p:cNvSpPr/>
          <p:nvPr/>
        </p:nvSpPr>
        <p:spPr>
          <a:xfrm>
            <a:off x="714375" y="5286375"/>
            <a:ext cx="928688" cy="5000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 rot="-47204202">
            <a:off x="80169" y="3075782"/>
            <a:ext cx="304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Возведи в квадрат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1785938" y="3068638"/>
            <a:ext cx="2714625" cy="22177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067175" y="2420938"/>
            <a:ext cx="857250" cy="5000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2368060">
            <a:off x="1535113" y="3757613"/>
            <a:ext cx="261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Уменьши на 100</a:t>
            </a:r>
          </a:p>
        </p:txBody>
      </p:sp>
      <p:cxnSp>
        <p:nvCxnSpPr>
          <p:cNvPr id="27" name="Прямая со стрелкой 26"/>
          <p:cNvCxnSpPr>
            <a:cxnSpLocks noChangeShapeType="1"/>
          </p:cNvCxnSpPr>
          <p:nvPr/>
        </p:nvCxnSpPr>
        <p:spPr bwMode="auto">
          <a:xfrm>
            <a:off x="4572000" y="3141663"/>
            <a:ext cx="1511300" cy="2454275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8" name="Прямоугольник 27"/>
          <p:cNvSpPr/>
          <p:nvPr/>
        </p:nvSpPr>
        <p:spPr>
          <a:xfrm>
            <a:off x="5795963" y="5661025"/>
            <a:ext cx="928687" cy="4286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3537251">
            <a:off x="4212431" y="3860007"/>
            <a:ext cx="2760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Увеличь в 2 раза</a:t>
            </a:r>
            <a:endParaRPr lang="ru-RU" sz="2400"/>
          </a:p>
        </p:txBody>
      </p:sp>
      <p:cxnSp>
        <p:nvCxnSpPr>
          <p:cNvPr id="39" name="Прямая со стрелкой 38"/>
          <p:cNvCxnSpPr>
            <a:cxnSpLocks noChangeShapeType="1"/>
          </p:cNvCxnSpPr>
          <p:nvPr/>
        </p:nvCxnSpPr>
        <p:spPr bwMode="auto">
          <a:xfrm flipV="1">
            <a:off x="6659563" y="2492375"/>
            <a:ext cx="1368425" cy="30241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40" name="Прямоугольник 39"/>
          <p:cNvSpPr/>
          <p:nvPr/>
        </p:nvSpPr>
        <p:spPr>
          <a:xfrm>
            <a:off x="7451725" y="1268413"/>
            <a:ext cx="1316038" cy="627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>
                <a:solidFill>
                  <a:srgbClr val="FF0000"/>
                </a:solidFill>
              </a:rPr>
              <a:t>1066</a:t>
            </a:r>
          </a:p>
        </p:txBody>
      </p:sp>
      <p:pic>
        <p:nvPicPr>
          <p:cNvPr id="7177" name="Picture 9" descr="C:\Users\НИНА\Pictures\образование\вопрос\intrebari_frecvente_01_0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35825" y="549275"/>
            <a:ext cx="1587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82" name="Text Box 30"/>
          <p:cNvSpPr txBox="1">
            <a:spLocks noChangeArrowheads="1"/>
          </p:cNvSpPr>
          <p:nvPr/>
        </p:nvSpPr>
        <p:spPr bwMode="auto">
          <a:xfrm>
            <a:off x="2411413" y="1125538"/>
            <a:ext cx="647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/>
              <a:t>30</a:t>
            </a:r>
          </a:p>
        </p:txBody>
      </p:sp>
      <p:sp>
        <p:nvSpPr>
          <p:cNvPr id="2" name="TextBox 28"/>
          <p:cNvSpPr txBox="1">
            <a:spLocks noChangeArrowheads="1"/>
          </p:cNvSpPr>
          <p:nvPr/>
        </p:nvSpPr>
        <p:spPr bwMode="auto">
          <a:xfrm rot="-3990247">
            <a:off x="5864225" y="3505200"/>
            <a:ext cx="233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Увеличь на 33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/>
      <p:bldP spid="24" grpId="0" animBg="1"/>
      <p:bldP spid="25" grpId="0"/>
      <p:bldP spid="28" grpId="0" animBg="1"/>
      <p:bldP spid="2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820150" cy="4378325"/>
          </a:xfrm>
        </p:spPr>
        <p:txBody>
          <a:bodyPr/>
          <a:lstStyle/>
          <a:p>
            <a:r>
              <a:rPr lang="ru-RU" sz="3200" b="1" smtClean="0">
                <a:latin typeface="Times New Roman" pitchFamily="18" charset="0"/>
              </a:rPr>
              <a:t> К рыцарским доспехам относилась кольчуга, спускавшаяся в виде рубашки до колен с разрезами спереди и сзади для удобства движений. Она изготавливалась из множества переплетенных железных колец и иногда была с рукавами и капюшоном. Руки защищали перчатки-рукавицы, также сплетенные из колец. Общий вес рыцарских доспехов достигал 14,53 килограммов</a:t>
            </a:r>
            <a:r>
              <a:rPr lang="ru-RU" sz="3200" smtClean="0">
                <a:latin typeface="Times New Roman" pitchFamily="18" charset="0"/>
              </a:rPr>
              <a:t>.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4691063" cy="1257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rgbClr val="FF0000"/>
                </a:solidFill>
              </a:rPr>
              <a:t>Выразите в граммах.</a:t>
            </a:r>
          </a:p>
          <a:p>
            <a:endParaRPr lang="ru-RU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0" y="4610100"/>
            <a:ext cx="3810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124075" y="5661025"/>
            <a:ext cx="1428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FF0000"/>
                </a:solidFill>
              </a:rPr>
              <a:t>1453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409" name="Group 41"/>
          <p:cNvGraphicFramePr>
            <a:graphicFrameLocks noGrp="1"/>
          </p:cNvGraphicFramePr>
          <p:nvPr>
            <p:ph sz="half" idx="2"/>
          </p:nvPr>
        </p:nvGraphicFramePr>
        <p:xfrm>
          <a:off x="250825" y="333375"/>
          <a:ext cx="8713788" cy="6048376"/>
        </p:xfrm>
        <a:graphic>
          <a:graphicData uri="http://schemas.openxmlformats.org/drawingml/2006/table">
            <a:tbl>
              <a:tblPr/>
              <a:tblGrid>
                <a:gridCol w="2905125"/>
                <a:gridCol w="2903538"/>
                <a:gridCol w="2905125"/>
              </a:tblGrid>
              <a:tr h="2303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Россия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Китай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Англия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7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Франция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Кто?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Польша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8403" name="Picture 3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4888" y="620713"/>
            <a:ext cx="273685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410" name="Picture 4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850" y="476250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411" name="Picture 4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288" y="3429000"/>
            <a:ext cx="26638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412" name="Picture 4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76600" y="493713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413" name="Picture 4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84888" y="3357563"/>
            <a:ext cx="2776537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415" name="Rectangle 4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8414" name="Object 46"/>
          <p:cNvGraphicFramePr>
            <a:graphicFrameLocks noChangeAspect="1"/>
          </p:cNvGraphicFramePr>
          <p:nvPr/>
        </p:nvGraphicFramePr>
        <p:xfrm>
          <a:off x="3348038" y="4076700"/>
          <a:ext cx="2520950" cy="1360488"/>
        </p:xfrm>
        <a:graphic>
          <a:graphicData uri="http://schemas.openxmlformats.org/presentationml/2006/ole">
            <p:oleObj spid="_x0000_s58414" name="Формула" r:id="rId8" imgW="723586" imgH="393529" progId="Equation.3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Рисунок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3" y="-36513"/>
            <a:ext cx="7356476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4787900" y="0"/>
            <a:ext cx="4356100" cy="1700213"/>
          </a:xfrm>
          <a:prstGeom prst="rect">
            <a:avLst/>
          </a:prstGeom>
          <a:solidFill>
            <a:srgbClr val="DCFDD7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sz="3600" b="1">
                <a:solidFill>
                  <a:schemeClr val="bg2"/>
                </a:solidFill>
              </a:rPr>
              <a:t>Владения Англии во Франции накануне войны</a:t>
            </a:r>
          </a:p>
        </p:txBody>
      </p:sp>
      <p:sp>
        <p:nvSpPr>
          <p:cNvPr id="153609" name="Freeform 9"/>
          <p:cNvSpPr>
            <a:spLocks/>
          </p:cNvSpPr>
          <p:nvPr/>
        </p:nvSpPr>
        <p:spPr bwMode="auto">
          <a:xfrm>
            <a:off x="2339975" y="4508500"/>
            <a:ext cx="1008063" cy="1871663"/>
          </a:xfrm>
          <a:custGeom>
            <a:avLst/>
            <a:gdLst>
              <a:gd name="T0" fmla="*/ 0 w 635"/>
              <a:gd name="T1" fmla="*/ 2147483647 h 1179"/>
              <a:gd name="T2" fmla="*/ 2147483647 w 635"/>
              <a:gd name="T3" fmla="*/ 2147483647 h 1179"/>
              <a:gd name="T4" fmla="*/ 2147483647 w 635"/>
              <a:gd name="T5" fmla="*/ 2147483647 h 1179"/>
              <a:gd name="T6" fmla="*/ 2147483647 w 635"/>
              <a:gd name="T7" fmla="*/ 2147483647 h 1179"/>
              <a:gd name="T8" fmla="*/ 2147483647 w 635"/>
              <a:gd name="T9" fmla="*/ 2147483647 h 1179"/>
              <a:gd name="T10" fmla="*/ 2147483647 w 635"/>
              <a:gd name="T11" fmla="*/ 2147483647 h 1179"/>
              <a:gd name="T12" fmla="*/ 2147483647 w 635"/>
              <a:gd name="T13" fmla="*/ 2147483647 h 1179"/>
              <a:gd name="T14" fmla="*/ 2147483647 w 635"/>
              <a:gd name="T15" fmla="*/ 2147483647 h 1179"/>
              <a:gd name="T16" fmla="*/ 2147483647 w 635"/>
              <a:gd name="T17" fmla="*/ 2147483647 h 1179"/>
              <a:gd name="T18" fmla="*/ 2147483647 w 635"/>
              <a:gd name="T19" fmla="*/ 2147483647 h 1179"/>
              <a:gd name="T20" fmla="*/ 2147483647 w 635"/>
              <a:gd name="T21" fmla="*/ 2147483647 h 1179"/>
              <a:gd name="T22" fmla="*/ 2147483647 w 635"/>
              <a:gd name="T23" fmla="*/ 2147483647 h 1179"/>
              <a:gd name="T24" fmla="*/ 2147483647 w 635"/>
              <a:gd name="T25" fmla="*/ 2147483647 h 1179"/>
              <a:gd name="T26" fmla="*/ 2147483647 w 635"/>
              <a:gd name="T27" fmla="*/ 2147483647 h 1179"/>
              <a:gd name="T28" fmla="*/ 2147483647 w 635"/>
              <a:gd name="T29" fmla="*/ 2147483647 h 1179"/>
              <a:gd name="T30" fmla="*/ 2147483647 w 635"/>
              <a:gd name="T31" fmla="*/ 2147483647 h 1179"/>
              <a:gd name="T32" fmla="*/ 2147483647 w 635"/>
              <a:gd name="T33" fmla="*/ 2147483647 h 1179"/>
              <a:gd name="T34" fmla="*/ 2147483647 w 635"/>
              <a:gd name="T35" fmla="*/ 2147483647 h 1179"/>
              <a:gd name="T36" fmla="*/ 2147483647 w 635"/>
              <a:gd name="T37" fmla="*/ 2147483647 h 1179"/>
              <a:gd name="T38" fmla="*/ 2147483647 w 635"/>
              <a:gd name="T39" fmla="*/ 2147483647 h 1179"/>
              <a:gd name="T40" fmla="*/ 2147483647 w 635"/>
              <a:gd name="T41" fmla="*/ 2147483647 h 1179"/>
              <a:gd name="T42" fmla="*/ 2147483647 w 635"/>
              <a:gd name="T43" fmla="*/ 2147483647 h 1179"/>
              <a:gd name="T44" fmla="*/ 2147483647 w 635"/>
              <a:gd name="T45" fmla="*/ 2147483647 h 1179"/>
              <a:gd name="T46" fmla="*/ 2147483647 w 635"/>
              <a:gd name="T47" fmla="*/ 2147483647 h 1179"/>
              <a:gd name="T48" fmla="*/ 2147483647 w 635"/>
              <a:gd name="T49" fmla="*/ 0 h 1179"/>
              <a:gd name="T50" fmla="*/ 2147483647 w 635"/>
              <a:gd name="T51" fmla="*/ 2147483647 h 1179"/>
              <a:gd name="T52" fmla="*/ 2147483647 w 635"/>
              <a:gd name="T53" fmla="*/ 2147483647 h 1179"/>
              <a:gd name="T54" fmla="*/ 2147483647 w 635"/>
              <a:gd name="T55" fmla="*/ 2147483647 h 1179"/>
              <a:gd name="T56" fmla="*/ 2147483647 w 635"/>
              <a:gd name="T57" fmla="*/ 2147483647 h 1179"/>
              <a:gd name="T58" fmla="*/ 2147483647 w 635"/>
              <a:gd name="T59" fmla="*/ 2147483647 h 1179"/>
              <a:gd name="T60" fmla="*/ 2147483647 w 635"/>
              <a:gd name="T61" fmla="*/ 2147483647 h 1179"/>
              <a:gd name="T62" fmla="*/ 2147483647 w 635"/>
              <a:gd name="T63" fmla="*/ 2147483647 h 1179"/>
              <a:gd name="T64" fmla="*/ 0 w 635"/>
              <a:gd name="T65" fmla="*/ 2147483647 h 11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5"/>
              <a:gd name="T100" fmla="*/ 0 h 1179"/>
              <a:gd name="T101" fmla="*/ 635 w 635"/>
              <a:gd name="T102" fmla="*/ 1179 h 117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5" h="1179">
                <a:moveTo>
                  <a:pt x="0" y="1134"/>
                </a:moveTo>
                <a:lnTo>
                  <a:pt x="90" y="1179"/>
                </a:lnTo>
                <a:lnTo>
                  <a:pt x="181" y="1179"/>
                </a:lnTo>
                <a:lnTo>
                  <a:pt x="226" y="1134"/>
                </a:lnTo>
                <a:lnTo>
                  <a:pt x="272" y="1089"/>
                </a:lnTo>
                <a:lnTo>
                  <a:pt x="317" y="1043"/>
                </a:lnTo>
                <a:lnTo>
                  <a:pt x="362" y="1043"/>
                </a:lnTo>
                <a:lnTo>
                  <a:pt x="408" y="1043"/>
                </a:lnTo>
                <a:lnTo>
                  <a:pt x="408" y="953"/>
                </a:lnTo>
                <a:lnTo>
                  <a:pt x="362" y="907"/>
                </a:lnTo>
                <a:lnTo>
                  <a:pt x="362" y="817"/>
                </a:lnTo>
                <a:lnTo>
                  <a:pt x="408" y="817"/>
                </a:lnTo>
                <a:lnTo>
                  <a:pt x="453" y="771"/>
                </a:lnTo>
                <a:lnTo>
                  <a:pt x="408" y="726"/>
                </a:lnTo>
                <a:lnTo>
                  <a:pt x="453" y="726"/>
                </a:lnTo>
                <a:lnTo>
                  <a:pt x="453" y="680"/>
                </a:lnTo>
                <a:lnTo>
                  <a:pt x="499" y="590"/>
                </a:lnTo>
                <a:lnTo>
                  <a:pt x="589" y="454"/>
                </a:lnTo>
                <a:lnTo>
                  <a:pt x="635" y="363"/>
                </a:lnTo>
                <a:lnTo>
                  <a:pt x="589" y="318"/>
                </a:lnTo>
                <a:lnTo>
                  <a:pt x="589" y="227"/>
                </a:lnTo>
                <a:lnTo>
                  <a:pt x="453" y="136"/>
                </a:lnTo>
                <a:lnTo>
                  <a:pt x="362" y="45"/>
                </a:lnTo>
                <a:cubicBezTo>
                  <a:pt x="359" y="8"/>
                  <a:pt x="369" y="15"/>
                  <a:pt x="353" y="7"/>
                </a:cubicBezTo>
                <a:lnTo>
                  <a:pt x="272" y="0"/>
                </a:lnTo>
                <a:lnTo>
                  <a:pt x="226" y="91"/>
                </a:lnTo>
                <a:lnTo>
                  <a:pt x="226" y="272"/>
                </a:lnTo>
                <a:lnTo>
                  <a:pt x="181" y="408"/>
                </a:lnTo>
                <a:lnTo>
                  <a:pt x="181" y="544"/>
                </a:lnTo>
                <a:lnTo>
                  <a:pt x="181" y="680"/>
                </a:lnTo>
                <a:lnTo>
                  <a:pt x="136" y="953"/>
                </a:lnTo>
                <a:lnTo>
                  <a:pt x="90" y="1089"/>
                </a:lnTo>
                <a:lnTo>
                  <a:pt x="0" y="1134"/>
                </a:lnTo>
                <a:close/>
              </a:path>
            </a:pathLst>
          </a:custGeom>
          <a:solidFill>
            <a:srgbClr val="DCFDD7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10" name="Oval 10"/>
          <p:cNvSpPr>
            <a:spLocks noChangeArrowheads="1"/>
          </p:cNvSpPr>
          <p:nvPr/>
        </p:nvSpPr>
        <p:spPr bwMode="auto">
          <a:xfrm>
            <a:off x="4140200" y="1052513"/>
            <a:ext cx="288925" cy="215900"/>
          </a:xfrm>
          <a:prstGeom prst="ellipse">
            <a:avLst/>
          </a:prstGeom>
          <a:solidFill>
            <a:srgbClr val="DCFDD7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36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 animBg="1"/>
      <p:bldP spid="153609" grpId="0" animBg="1"/>
      <p:bldP spid="153610" grpId="0" animBg="1"/>
      <p:bldP spid="1536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1052513"/>
            <a:ext cx="3851275" cy="409098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Обращение Эдуарда I </a:t>
            </a:r>
            <a:br>
              <a:rPr lang="ru-RU" b="1" smtClean="0">
                <a:solidFill>
                  <a:schemeClr val="accent2"/>
                </a:solidFill>
              </a:rPr>
            </a:br>
            <a:r>
              <a:rPr lang="ru-RU" b="1" smtClean="0">
                <a:solidFill>
                  <a:schemeClr val="accent2"/>
                </a:solidFill>
              </a:rPr>
              <a:t>к подданным.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71900" y="0"/>
            <a:ext cx="537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395288" y="908050"/>
            <a:ext cx="2890837" cy="4810125"/>
          </a:xfrm>
        </p:spPr>
        <p:txBody>
          <a:bodyPr/>
          <a:lstStyle/>
          <a:p>
            <a:pPr eaLnBrk="1" hangingPunct="1"/>
            <a:r>
              <a:rPr lang="ru-RU" smtClean="0"/>
              <a:t>Фруассар. “Хроники”.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94075" y="0"/>
            <a:ext cx="5749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781300"/>
            <a:ext cx="6681788" cy="1143000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Эдуард </a:t>
            </a:r>
            <a:r>
              <a:rPr lang="en-US" smtClean="0">
                <a:solidFill>
                  <a:srgbClr val="FF0000"/>
                </a:solidFill>
              </a:rPr>
              <a:t>III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661025"/>
            <a:ext cx="8362950" cy="825500"/>
          </a:xfrm>
        </p:spPr>
        <p:txBody>
          <a:bodyPr/>
          <a:lstStyle/>
          <a:p>
            <a:pPr>
              <a:buFontTx/>
              <a:buNone/>
            </a:pPr>
            <a:r>
              <a:rPr lang="ru-RU" b="1" smtClean="0">
                <a:solidFill>
                  <a:srgbClr val="0033CC"/>
                </a:solidFill>
              </a:rPr>
              <a:t>Король Англии             Король Франции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6600" y="0"/>
            <a:ext cx="2320925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5" name="Line 7"/>
          <p:cNvSpPr>
            <a:spLocks noChangeShapeType="1"/>
          </p:cNvSpPr>
          <p:nvPr/>
        </p:nvSpPr>
        <p:spPr bwMode="auto">
          <a:xfrm flipH="1">
            <a:off x="2195513" y="3860800"/>
            <a:ext cx="1800225" cy="16557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4643438" y="3860800"/>
            <a:ext cx="1657350" cy="15843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Готовность стран к войне.</a:t>
            </a:r>
            <a:endParaRPr lang="ru-RU" smtClean="0">
              <a:solidFill>
                <a:srgbClr val="FF0000"/>
              </a:solidFill>
            </a:endParaRPr>
          </a:p>
        </p:txBody>
      </p:sp>
      <p:graphicFrame>
        <p:nvGraphicFramePr>
          <p:cNvPr id="21540" name="Group 36"/>
          <p:cNvGraphicFramePr>
            <a:graphicFrameLocks noGrp="1"/>
          </p:cNvGraphicFramePr>
          <p:nvPr>
            <p:ph idx="1"/>
          </p:nvPr>
        </p:nvGraphicFramePr>
        <p:xfrm>
          <a:off x="0" y="1928813"/>
          <a:ext cx="9144000" cy="2927352"/>
        </p:xfrm>
        <a:graphic>
          <a:graphicData uri="http://schemas.openxmlformats.org/drawingml/2006/table">
            <a:tbl>
              <a:tblPr/>
              <a:tblGrid>
                <a:gridCol w="3357563"/>
                <a:gridCol w="2738437"/>
                <a:gridCol w="3048000"/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544" name="Group 40"/>
          <p:cNvGraphicFramePr>
            <a:graphicFrameLocks noGrp="1"/>
          </p:cNvGraphicFramePr>
          <p:nvPr/>
        </p:nvGraphicFramePr>
        <p:xfrm>
          <a:off x="323850" y="1412875"/>
          <a:ext cx="8424863" cy="5012373"/>
        </p:xfrm>
        <a:graphic>
          <a:graphicData uri="http://schemas.openxmlformats.org/drawingml/2006/table">
            <a:tbl>
              <a:tblPr/>
              <a:tblGrid>
                <a:gridCol w="2808288"/>
                <a:gridCol w="2808287"/>
                <a:gridCol w="2808288"/>
              </a:tblGrid>
              <a:tr h="1636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армий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83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Дисциплина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3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Согласован-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 действий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Физкультурная минутка урока.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0" y="5589588"/>
            <a:ext cx="9144000" cy="1268412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hlinkClick r:id="rId2"/>
              </a:rPr>
              <a:t>http://avaka.net/blog/ehlektronnye_fizminutki_dlja_glaz/</a:t>
            </a:r>
            <a:endParaRPr lang="ru-RU" smtClean="0">
              <a:solidFill>
                <a:srgbClr val="FF0000"/>
              </a:solidFill>
            </a:endParaRPr>
          </a:p>
          <a:p>
            <a:pPr eaLnBrk="1" hangingPunct="1"/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78675" y="1052513"/>
            <a:ext cx="19653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8313" y="1773238"/>
            <a:ext cx="658018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17256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Ход военных действий. Этапы войны.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Picture 58"/>
          <p:cNvPicPr>
            <a:picLocks noChangeAspect="1" noChangeArrowheads="1"/>
          </p:cNvPicPr>
          <p:nvPr/>
        </p:nvPicPr>
        <p:blipFill>
          <a:blip r:embed="rId2" cstate="email"/>
          <a:srcRect l="2553" t="8839" r="3255" b="6850"/>
          <a:stretch>
            <a:fillRect/>
          </a:stretch>
        </p:blipFill>
        <p:spPr bwMode="auto">
          <a:xfrm>
            <a:off x="1619250" y="2133600"/>
            <a:ext cx="5832475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3"/>
          <p:cNvSpPr>
            <a:spLocks noChangeArrowheads="1"/>
          </p:cNvSpPr>
          <p:nvPr/>
        </p:nvSpPr>
        <p:spPr bwMode="auto">
          <a:xfrm>
            <a:off x="971550" y="1989138"/>
            <a:ext cx="7056438" cy="576262"/>
          </a:xfrm>
          <a:prstGeom prst="flowChartPredefinedProcess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rgbClr val="FFFF00"/>
                </a:solidFill>
              </a:rPr>
              <a:t>1337 </a:t>
            </a:r>
            <a:r>
              <a:rPr lang="ru-RU" b="1">
                <a:solidFill>
                  <a:schemeClr val="folHlink"/>
                </a:solidFill>
              </a:rPr>
              <a:t>            </a:t>
            </a:r>
            <a:r>
              <a:rPr lang="ru-RU" sz="2800" b="1" i="1">
                <a:solidFill>
                  <a:schemeClr val="folHlink"/>
                </a:solidFill>
              </a:rPr>
              <a:t>Столетней войной</a:t>
            </a:r>
            <a:r>
              <a:rPr lang="ru-RU" b="1" i="1">
                <a:solidFill>
                  <a:schemeClr val="folHlink"/>
                </a:solidFill>
              </a:rPr>
              <a:t>                  </a:t>
            </a:r>
            <a:r>
              <a:rPr lang="ru-RU" b="1">
                <a:solidFill>
                  <a:srgbClr val="FFFF00"/>
                </a:solidFill>
              </a:rPr>
              <a:t>1453</a:t>
            </a: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AutoShape 65"/>
          <p:cNvSpPr>
            <a:spLocks noChangeArrowheads="1"/>
          </p:cNvSpPr>
          <p:nvPr/>
        </p:nvSpPr>
        <p:spPr bwMode="auto">
          <a:xfrm rot="8106479">
            <a:off x="742950" y="2559050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auto">
          <a:xfrm rot="5400000">
            <a:off x="2421731" y="3007519"/>
            <a:ext cx="1643063" cy="485775"/>
          </a:xfrm>
          <a:prstGeom prst="notchedRightArrow">
            <a:avLst>
              <a:gd name="adj1" fmla="val 50000"/>
              <a:gd name="adj2" fmla="val 50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7"/>
          <p:cNvSpPr>
            <a:spLocks noChangeArrowheads="1"/>
          </p:cNvSpPr>
          <p:nvPr/>
        </p:nvSpPr>
        <p:spPr bwMode="auto">
          <a:xfrm rot="5400000">
            <a:off x="4886326" y="3043237"/>
            <a:ext cx="1714500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6"/>
          <p:cNvSpPr>
            <a:spLocks noChangeArrowheads="1"/>
          </p:cNvSpPr>
          <p:nvPr/>
        </p:nvSpPr>
        <p:spPr bwMode="auto">
          <a:xfrm rot="2497382">
            <a:off x="6896100" y="2549525"/>
            <a:ext cx="976313" cy="485775"/>
          </a:xfrm>
          <a:prstGeom prst="notched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62"/>
          <p:cNvSpPr>
            <a:spLocks noChangeArrowheads="1"/>
          </p:cNvSpPr>
          <p:nvPr/>
        </p:nvSpPr>
        <p:spPr bwMode="auto">
          <a:xfrm>
            <a:off x="214313" y="3429000"/>
            <a:ext cx="2232025" cy="1008063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1337-1360</a:t>
            </a:r>
          </a:p>
        </p:txBody>
      </p:sp>
      <p:sp>
        <p:nvSpPr>
          <p:cNvPr id="12" name="AutoShape 62"/>
          <p:cNvSpPr>
            <a:spLocks noChangeArrowheads="1"/>
          </p:cNvSpPr>
          <p:nvPr/>
        </p:nvSpPr>
        <p:spPr bwMode="auto">
          <a:xfrm>
            <a:off x="2214563" y="4429125"/>
            <a:ext cx="2232025" cy="1008063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1369-1396</a:t>
            </a:r>
          </a:p>
        </p:txBody>
      </p:sp>
      <p:sp>
        <p:nvSpPr>
          <p:cNvPr id="13" name="AutoShape 62"/>
          <p:cNvSpPr>
            <a:spLocks noChangeArrowheads="1"/>
          </p:cNvSpPr>
          <p:nvPr/>
        </p:nvSpPr>
        <p:spPr bwMode="auto">
          <a:xfrm>
            <a:off x="4929188" y="4500563"/>
            <a:ext cx="2003425" cy="785812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1415-1424</a:t>
            </a:r>
          </a:p>
        </p:txBody>
      </p:sp>
      <p:sp>
        <p:nvSpPr>
          <p:cNvPr id="14" name="AutoShape 62"/>
          <p:cNvSpPr>
            <a:spLocks noChangeArrowheads="1"/>
          </p:cNvSpPr>
          <p:nvPr/>
        </p:nvSpPr>
        <p:spPr bwMode="auto">
          <a:xfrm>
            <a:off x="6929438" y="3286125"/>
            <a:ext cx="2000250" cy="928688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1428-1453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8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8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1 этап 1337-1360 г.г.</a:t>
            </a:r>
            <a:r>
              <a:rPr lang="ru-RU" smtClean="0">
                <a:solidFill>
                  <a:srgbClr val="FF0000"/>
                </a:solidFill>
              </a:rPr>
              <a:t/>
            </a:r>
            <a:br>
              <a:rPr lang="ru-RU" smtClean="0">
                <a:solidFill>
                  <a:srgbClr val="FF0000"/>
                </a:solidFill>
              </a:rPr>
            </a:b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0" y="836613"/>
            <a:ext cx="9144000" cy="1223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rgbClr val="993300"/>
                </a:solidFill>
              </a:rPr>
              <a:t> Уничтожение французского флота при  г. Слейсе.</a:t>
            </a:r>
          </a:p>
          <a:p>
            <a:pPr eaLnBrk="1" hangingPunct="1">
              <a:buFontTx/>
              <a:buNone/>
            </a:pPr>
            <a:r>
              <a:rPr lang="ru-RU" sz="4000" b="1" smtClean="0">
                <a:solidFill>
                  <a:srgbClr val="FF0000"/>
                </a:solidFill>
              </a:rPr>
              <a:t> </a:t>
            </a:r>
            <a:r>
              <a:rPr lang="ru-RU" sz="4000" b="1" smtClean="0">
                <a:solidFill>
                  <a:srgbClr val="0033CC"/>
                </a:solidFill>
              </a:rPr>
              <a:t>1340 г.</a:t>
            </a:r>
          </a:p>
          <a:p>
            <a:pPr eaLnBrk="1" hangingPunct="1">
              <a:buFontTx/>
              <a:buNone/>
            </a:pPr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40000" y="1706563"/>
            <a:ext cx="6604000" cy="5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0" y="3860800"/>
          <a:ext cx="2627313" cy="1417638"/>
        </p:xfrm>
        <a:graphic>
          <a:graphicData uri="http://schemas.openxmlformats.org/presentationml/2006/ole">
            <p:oleObj spid="_x0000_s24583" name="Формула" r:id="rId4" imgW="723586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137525" cy="1425575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1066 г. - Завоевание Англии герцогом Нормандии</a:t>
            </a:r>
            <a:br>
              <a:rPr lang="ru-RU" sz="4000" b="1" smtClean="0">
                <a:solidFill>
                  <a:schemeClr val="accent2"/>
                </a:solidFill>
              </a:rPr>
            </a:br>
            <a:endParaRPr lang="ru-RU" sz="4000" b="1" smtClean="0">
              <a:solidFill>
                <a:schemeClr val="accent2"/>
              </a:solidFill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1381125"/>
            <a:ext cx="7272338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Поражение французов в битве при Креси.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50825" y="1628775"/>
            <a:ext cx="1954213" cy="749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400" b="1" smtClean="0">
                <a:solidFill>
                  <a:srgbClr val="0033CC"/>
                </a:solidFill>
              </a:rPr>
              <a:t>1346 г</a:t>
            </a:r>
            <a:r>
              <a:rPr lang="ru-RU" smtClean="0"/>
              <a:t>. </a:t>
            </a:r>
          </a:p>
          <a:p>
            <a:pPr eaLnBrk="1" hangingPunct="1"/>
            <a:endParaRPr lang="ru-RU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11413" y="1785938"/>
            <a:ext cx="6516687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0" y="3573463"/>
          <a:ext cx="2627313" cy="1174750"/>
        </p:xfrm>
        <a:graphic>
          <a:graphicData uri="http://schemas.openxmlformats.org/presentationml/2006/ole">
            <p:oleObj spid="_x0000_s25607" name="Формула" r:id="rId4" imgW="8762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986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Разгром французской армии </a:t>
            </a:r>
            <a:br>
              <a:rPr lang="ru-RU" b="1" smtClean="0">
                <a:solidFill>
                  <a:srgbClr val="FF0000"/>
                </a:solidFill>
              </a:rPr>
            </a:br>
            <a:r>
              <a:rPr lang="ru-RU" b="1" smtClean="0">
                <a:solidFill>
                  <a:srgbClr val="FF0000"/>
                </a:solidFill>
              </a:rPr>
              <a:t>при Пуатье.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0" y="1844675"/>
            <a:ext cx="1979613" cy="7493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400" b="1" smtClean="0">
                <a:solidFill>
                  <a:srgbClr val="0033CC"/>
                </a:solidFill>
              </a:rPr>
              <a:t>1356 г.</a:t>
            </a:r>
            <a:r>
              <a:rPr lang="ru-RU" smtClean="0"/>
              <a:t>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24075" y="1468438"/>
            <a:ext cx="7019925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0" y="3860800"/>
          <a:ext cx="2195513" cy="1071563"/>
        </p:xfrm>
        <a:graphic>
          <a:graphicData uri="http://schemas.openxmlformats.org/presentationml/2006/ole">
            <p:oleObj spid="_x0000_s26631" name="Формула" r:id="rId4" imgW="799753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6477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Заключение мирного договора.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250825" y="908050"/>
            <a:ext cx="8893175" cy="5762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000" smtClean="0">
                <a:solidFill>
                  <a:srgbClr val="0033CC"/>
                </a:solidFill>
              </a:rPr>
              <a:t>Треть земли Франции переходила к англичанам.</a:t>
            </a:r>
          </a:p>
          <a:p>
            <a:pPr eaLnBrk="1" hangingPunct="1"/>
            <a:endParaRPr lang="ru-RU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email"/>
          <a:srcRect l="2194" t="13995" r="1520"/>
          <a:stretch>
            <a:fillRect/>
          </a:stretch>
        </p:blipFill>
        <p:spPr bwMode="auto">
          <a:xfrm>
            <a:off x="2627313" y="1628775"/>
            <a:ext cx="633730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95288" y="1484313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accent2"/>
                </a:solidFill>
              </a:rPr>
              <a:t>1360 г.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0" y="2205038"/>
            <a:ext cx="2646363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/>
              <a:t>Треть участка равна</a:t>
            </a:r>
          </a:p>
          <a:p>
            <a:pPr algn="ctr"/>
            <a:endParaRPr lang="ru-RU" sz="3200"/>
          </a:p>
          <a:p>
            <a:pPr algn="ctr"/>
            <a:r>
              <a:rPr lang="ru-RU" sz="3200"/>
              <a:t>       га. </a:t>
            </a:r>
          </a:p>
          <a:p>
            <a:pPr algn="ctr"/>
            <a:r>
              <a:rPr lang="ru-RU" sz="3200"/>
              <a:t>Чему равна площадь всего участка?</a:t>
            </a: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179388" y="3644900"/>
          <a:ext cx="1193800" cy="1223963"/>
        </p:xfrm>
        <a:graphic>
          <a:graphicData uri="http://schemas.openxmlformats.org/presentationml/2006/ole">
            <p:oleObj spid="_x0000_s27658" name="Формула" r:id="rId4" imgW="380835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2 этап . 1369-1396 г.г.</a:t>
            </a:r>
            <a:r>
              <a:rPr lang="ru-RU" sz="5400" smtClean="0">
                <a:solidFill>
                  <a:srgbClr val="FF0000"/>
                </a:solidFill>
              </a:rPr>
              <a:t/>
            </a:r>
            <a:br>
              <a:rPr lang="ru-RU" sz="5400" smtClean="0">
                <a:solidFill>
                  <a:srgbClr val="FF0000"/>
                </a:solidFill>
              </a:rPr>
            </a:b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>
          <a:xfrm>
            <a:off x="250825" y="836613"/>
            <a:ext cx="8569325" cy="15128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i="1" smtClean="0">
                <a:solidFill>
                  <a:srgbClr val="0033CC"/>
                </a:solidFill>
              </a:rPr>
              <a:t>Победы французов на суше и на море. Англичане потеряли почти все владения во Франции</a:t>
            </a:r>
            <a:r>
              <a:rPr lang="ru-RU" smtClean="0">
                <a:solidFill>
                  <a:srgbClr val="0033CC"/>
                </a:solidFill>
              </a:rPr>
              <a:t>.</a:t>
            </a:r>
          </a:p>
          <a:p>
            <a:pPr eaLnBrk="1" hangingPunct="1"/>
            <a:endParaRPr lang="ru-RU" smtClean="0">
              <a:solidFill>
                <a:srgbClr val="0033CC"/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8175" y="2420938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719137"/>
          </a:xfrm>
        </p:spPr>
        <p:txBody>
          <a:bodyPr/>
          <a:lstStyle/>
          <a:p>
            <a:pPr eaLnBrk="1" hangingPunct="1"/>
            <a:r>
              <a:rPr lang="ru-RU" sz="4000" b="1" i="1" smtClean="0">
                <a:solidFill>
                  <a:srgbClr val="FF0000"/>
                </a:solidFill>
              </a:rPr>
              <a:t>3 этап . </a:t>
            </a:r>
            <a:r>
              <a:rPr lang="ru-RU" sz="4000" b="1" smtClean="0">
                <a:solidFill>
                  <a:srgbClr val="FF0000"/>
                </a:solidFill>
              </a:rPr>
              <a:t>1415-1424г.г.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125253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>
                <a:solidFill>
                  <a:srgbClr val="0033CC"/>
                </a:solidFill>
              </a:rPr>
              <a:t>Битва при Азенкуре. Сокрушительное поражение французов.</a:t>
            </a:r>
          </a:p>
          <a:p>
            <a:pPr eaLnBrk="1" hangingPunct="1"/>
            <a:endParaRPr lang="ru-RU" smtClean="0">
              <a:solidFill>
                <a:srgbClr val="993300"/>
              </a:solidFill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95513" y="2060575"/>
            <a:ext cx="6794500" cy="455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179388" y="2565400"/>
            <a:ext cx="1871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b="1">
                <a:solidFill>
                  <a:schemeClr val="accent2"/>
                </a:solidFill>
              </a:rPr>
              <a:t>1415 г.</a:t>
            </a:r>
          </a:p>
        </p:txBody>
      </p:sp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0" y="4437063"/>
          <a:ext cx="2051050" cy="1377950"/>
        </p:xfrm>
        <a:graphic>
          <a:graphicData uri="http://schemas.openxmlformats.org/presentationml/2006/ole">
            <p:oleObj spid="_x0000_s29705" name="Формула" r:id="rId4" imgW="583947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993300"/>
                </a:solidFill>
              </a:rPr>
              <a:t>Весь север Франции оказался в руках англичан.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250825" y="1916113"/>
            <a:ext cx="1763713" cy="676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b="1" smtClean="0">
                <a:solidFill>
                  <a:schemeClr val="accent2"/>
                </a:solidFill>
              </a:rPr>
              <a:t>1424г.</a:t>
            </a:r>
            <a:r>
              <a:rPr lang="ru-RU" smtClean="0"/>
              <a:t> </a:t>
            </a:r>
          </a:p>
        </p:txBody>
      </p:sp>
      <p:pic>
        <p:nvPicPr>
          <p:cNvPr id="30724" name="Picture 4" descr="File:Vigiles du roi Charles VII 4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4075" y="1700213"/>
            <a:ext cx="6819900" cy="484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250825" y="3284538"/>
          <a:ext cx="1979613" cy="1330325"/>
        </p:xfrm>
        <a:graphic>
          <a:graphicData uri="http://schemas.openxmlformats.org/presentationml/2006/ole">
            <p:oleObj spid="_x0000_s30729" name="Формула" r:id="rId5" imgW="583947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643812" cy="922337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4 этап. 1428-1453 г.г.</a:t>
            </a: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2051050" y="1125538"/>
            <a:ext cx="5554663" cy="820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0033CC"/>
                </a:solidFill>
              </a:rPr>
              <a:t>Осада г. Орлеана</a:t>
            </a:r>
            <a:r>
              <a:rPr lang="ru-RU" smtClean="0"/>
              <a:t>.</a:t>
            </a:r>
          </a:p>
          <a:p>
            <a:pPr eaLnBrk="1" hangingPunct="1"/>
            <a:endParaRPr lang="ru-RU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08400" y="1844675"/>
            <a:ext cx="51482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27088" y="2420938"/>
            <a:ext cx="18684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 b="1" i="1">
                <a:solidFill>
                  <a:schemeClr val="accent2"/>
                </a:solidFill>
              </a:rPr>
              <a:t>1428 г.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250825" y="3573463"/>
          <a:ext cx="3419475" cy="1387475"/>
        </p:xfrm>
        <a:graphic>
          <a:graphicData uri="http://schemas.openxmlformats.org/presentationml/2006/ole">
            <p:oleObj spid="_x0000_s31750" name="Формула" r:id="rId4" imgW="9652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156325" cy="32258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chemeClr val="accent2"/>
                </a:solidFill>
              </a:rPr>
              <a:t>1429 г.</a:t>
            </a:r>
            <a:r>
              <a:rPr lang="ru-RU" smtClean="0"/>
              <a:t> </a:t>
            </a:r>
            <a:br>
              <a:rPr lang="ru-RU" smtClean="0"/>
            </a:br>
            <a:r>
              <a:rPr lang="ru-RU" b="1" i="1" smtClean="0">
                <a:solidFill>
                  <a:srgbClr val="FF0000"/>
                </a:solidFill>
              </a:rPr>
              <a:t>Перелом в ходе войны. 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Жанна д' Арк</a:t>
            </a:r>
            <a:r>
              <a:rPr lang="ru-RU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2772" name="Picture 2" descr="C:\files ИЗ ТЕНИ\задача 26\5-орлеан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32500" y="0"/>
            <a:ext cx="31115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749675"/>
            <a:ext cx="9144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100" cy="3514725"/>
          </a:xfrm>
        </p:spPr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Казнь Жанны д' Арк.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684213" y="3933825"/>
            <a:ext cx="3214687" cy="10080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000" b="1" smtClean="0">
                <a:solidFill>
                  <a:srgbClr val="0033CC"/>
                </a:solidFill>
              </a:rPr>
              <a:t>1431 г.</a:t>
            </a:r>
            <a:r>
              <a:rPr lang="ru-RU" smtClean="0"/>
              <a:t> 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3" y="0"/>
            <a:ext cx="4929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395288" y="4005263"/>
            <a:ext cx="2351087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1453 г.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430213" y="188913"/>
            <a:ext cx="8713787" cy="2189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993300"/>
                </a:solidFill>
              </a:rPr>
              <a:t>  Изгнание англичан, но англичане сохранили порт Кале. Англичане потеряли почти все владения во Франции.</a:t>
            </a:r>
          </a:p>
          <a:p>
            <a:pPr eaLnBrk="1" hangingPunct="1"/>
            <a:endParaRPr lang="ru-RU" b="1" i="1" smtClean="0">
              <a:solidFill>
                <a:srgbClr val="993300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113" y="1773238"/>
            <a:ext cx="5761037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Найдите значение выражения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364163" y="4581525"/>
            <a:ext cx="139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числитель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732588" y="4581525"/>
            <a:ext cx="165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</a:rPr>
              <a:t>знаменатель</a:t>
            </a:r>
          </a:p>
        </p:txBody>
      </p:sp>
      <p:sp>
        <p:nvSpPr>
          <p:cNvPr id="52241" name="Rectangle 17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2240" name="Object 16"/>
          <p:cNvGraphicFramePr>
            <a:graphicFrameLocks noChangeAspect="1"/>
          </p:cNvGraphicFramePr>
          <p:nvPr/>
        </p:nvGraphicFramePr>
        <p:xfrm>
          <a:off x="2987675" y="1844675"/>
          <a:ext cx="3167063" cy="2495550"/>
        </p:xfrm>
        <a:graphic>
          <a:graphicData uri="http://schemas.openxmlformats.org/presentationml/2006/ole">
            <p:oleObj spid="_x0000_s52240" name="Формула" r:id="rId3" imgW="495085" imgH="393529" progId="Equation.3">
              <p:embed/>
            </p:oleObj>
          </a:graphicData>
        </a:graphic>
      </p:graphicFrame>
      <p:sp>
        <p:nvSpPr>
          <p:cNvPr id="52244" name="Rectangle 20"/>
          <p:cNvSpPr>
            <a:spLocks noChangeArrowheads="1"/>
          </p:cNvSpPr>
          <p:nvPr/>
        </p:nvSpPr>
        <p:spPr bwMode="auto">
          <a:xfrm>
            <a:off x="5940425" y="5013325"/>
            <a:ext cx="14398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400" b="1">
                <a:solidFill>
                  <a:schemeClr val="accent2"/>
                </a:solidFill>
              </a:rPr>
              <a:t>1099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52239" grpId="0"/>
      <p:bldP spid="522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260350"/>
            <a:ext cx="8569325" cy="32400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b="1" i="1" smtClean="0">
                <a:solidFill>
                  <a:srgbClr val="0033CC"/>
                </a:solidFill>
              </a:rPr>
              <a:t>Итог урока, домашнее задание</a:t>
            </a:r>
          </a:p>
          <a:p>
            <a:pPr eaLnBrk="1" hangingPunct="1">
              <a:buFontTx/>
              <a:buNone/>
            </a:pPr>
            <a:endParaRPr lang="ru-RU" sz="4000" b="1" i="1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r>
              <a:rPr lang="ru-RU" b="1" i="1" smtClean="0">
                <a:solidFill>
                  <a:srgbClr val="993300"/>
                </a:solidFill>
              </a:rPr>
              <a:t>По математике: п. 17 № 617, 621</a:t>
            </a:r>
          </a:p>
          <a:p>
            <a:pPr>
              <a:buFontTx/>
              <a:buNone/>
            </a:pPr>
            <a:r>
              <a:rPr lang="ru-RU" b="1" i="1" smtClean="0">
                <a:solidFill>
                  <a:srgbClr val="993300"/>
                </a:solidFill>
              </a:rPr>
              <a:t>По истории: </a:t>
            </a:r>
            <a:r>
              <a:rPr lang="ru-RU" sz="2800" b="1" i="1" smtClean="0">
                <a:solidFill>
                  <a:srgbClr val="993300"/>
                </a:solidFill>
              </a:rPr>
              <a:t>п.19.</a:t>
            </a:r>
          </a:p>
          <a:p>
            <a:r>
              <a:rPr lang="ru-RU" sz="2800" b="1" i="1" smtClean="0">
                <a:solidFill>
                  <a:srgbClr val="993300"/>
                </a:solidFill>
              </a:rPr>
              <a:t>Подготовить сообщение о Жанны д' Арк.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1052513"/>
            <a:ext cx="268605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1099 г.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0" y="2924175"/>
            <a:ext cx="3492500" cy="2260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/>
              <a:t>Взятие</a:t>
            </a:r>
          </a:p>
          <a:p>
            <a:pPr algn="ctr" eaLnBrk="1" hangingPunct="1">
              <a:buFontTx/>
              <a:buNone/>
            </a:pPr>
            <a:r>
              <a:rPr lang="ru-RU" b="1" smtClean="0"/>
              <a:t>крестоносцами Иерусалима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260350"/>
            <a:ext cx="5254625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r>
              <a:rPr lang="ru-RU" sz="4000" b="1" smtClean="0">
                <a:solidFill>
                  <a:schemeClr val="accent2"/>
                </a:solidFill>
              </a:rPr>
              <a:t>Найдите значение выражения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4276" name="Object 4"/>
          <p:cNvGraphicFramePr>
            <a:graphicFrameLocks noChangeAspect="1"/>
          </p:cNvGraphicFramePr>
          <p:nvPr/>
        </p:nvGraphicFramePr>
        <p:xfrm>
          <a:off x="2124075" y="2349500"/>
          <a:ext cx="4752975" cy="2189163"/>
        </p:xfrm>
        <a:graphic>
          <a:graphicData uri="http://schemas.openxmlformats.org/presentationml/2006/ole">
            <p:oleObj spid="_x0000_s54276" name="Формула" r:id="rId3" imgW="850531" imgH="393529" progId="Equation.3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1204 г.</a:t>
            </a:r>
            <a:r>
              <a:rPr lang="ru-RU" smtClean="0"/>
              <a:t>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762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Захват крестоносцами Константинополя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1628775"/>
            <a:ext cx="838835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accent2"/>
                </a:solidFill>
              </a:rPr>
              <a:t>Вырази в см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2771775" y="1989138"/>
          <a:ext cx="3311525" cy="2562225"/>
        </p:xfrm>
        <a:graphic>
          <a:graphicData uri="http://schemas.openxmlformats.org/presentationml/2006/ole">
            <p:oleObj spid="_x0000_s55300" name="Формула" r:id="rId3" imgW="507780" imgH="393529" progId="Equation.3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accent2"/>
                </a:solidFill>
              </a:rPr>
              <a:t>1215 г.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395288" y="765175"/>
            <a:ext cx="8229600" cy="1223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Подписание английским королём великой хартии вольностей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2988" y="1789113"/>
            <a:ext cx="7053262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530</Words>
  <Application>Microsoft Office PowerPoint</Application>
  <PresentationFormat>Экран (4:3)</PresentationFormat>
  <Paragraphs>150</Paragraphs>
  <Slides>42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Calibri</vt:lpstr>
      <vt:lpstr>Wingdings</vt:lpstr>
      <vt:lpstr>Times New Roman</vt:lpstr>
      <vt:lpstr>Оформление по умолчанию</vt:lpstr>
      <vt:lpstr>Microsoft Equation 3.0</vt:lpstr>
      <vt:lpstr>«Знание - вот самое превосходное из владений. Все стремятся к нему, само же оно не приходит»                             ( Абу Райхан Бируни) </vt:lpstr>
      <vt:lpstr>Посчитаем устно</vt:lpstr>
      <vt:lpstr>1066 г. - Завоевание Англии герцогом Нормандии </vt:lpstr>
      <vt:lpstr>Найдите значение выражения</vt:lpstr>
      <vt:lpstr>1099 г.</vt:lpstr>
      <vt:lpstr>Найдите значение выражения</vt:lpstr>
      <vt:lpstr>1204 г. </vt:lpstr>
      <vt:lpstr>Вырази в см</vt:lpstr>
      <vt:lpstr>1215 г.</vt:lpstr>
      <vt:lpstr>Решите уравнение:</vt:lpstr>
      <vt:lpstr>1265 г.</vt:lpstr>
      <vt:lpstr>Площадь поля равна 13,02 а. Вырази в квадратных метрах.</vt:lpstr>
      <vt:lpstr>1302 г.</vt:lpstr>
      <vt:lpstr>Чем прославился  в истории Франции король Филипп IV Красивый?  </vt:lpstr>
      <vt:lpstr>Слайд 15</vt:lpstr>
      <vt:lpstr>Слайд 16</vt:lpstr>
      <vt:lpstr>Слайд 17</vt:lpstr>
      <vt:lpstr>Памятка  “Изучение истории войны”  </vt:lpstr>
      <vt:lpstr>Когда? </vt:lpstr>
      <vt:lpstr> К рыцарским доспехам относилась кольчуга, спускавшаяся в виде рубашки до колен с разрезами спереди и сзади для удобства движений. Она изготавливалась из множества переплетенных железных колец и иногда была с рукавами и капюшоном. Руки защищали перчатки-рукавицы, также сплетенные из колец. Общий вес рыцарских доспехов достигал 14,53 килограммов.</vt:lpstr>
      <vt:lpstr>Слайд 21</vt:lpstr>
      <vt:lpstr>Слайд 22</vt:lpstr>
      <vt:lpstr>Обращение Эдуарда I  к подданным.</vt:lpstr>
      <vt:lpstr>Фруассар. “Хроники”.</vt:lpstr>
      <vt:lpstr>Эдуард III</vt:lpstr>
      <vt:lpstr>Готовность стран к войне.</vt:lpstr>
      <vt:lpstr>Физкультурная минутка урока. </vt:lpstr>
      <vt:lpstr>Ход военных действий. Этапы войны. </vt:lpstr>
      <vt:lpstr>1 этап 1337-1360 г.г. </vt:lpstr>
      <vt:lpstr>Поражение французов в битве при Креси.</vt:lpstr>
      <vt:lpstr>Разгром французской армии  при Пуатье. </vt:lpstr>
      <vt:lpstr>Заключение мирного договора.</vt:lpstr>
      <vt:lpstr>2 этап . 1369-1396 г.г. </vt:lpstr>
      <vt:lpstr>3 этап . 1415-1424г.г.</vt:lpstr>
      <vt:lpstr>Весь север Франции оказался в руках англичан.</vt:lpstr>
      <vt:lpstr>4 этап. 1428-1453 г.г.</vt:lpstr>
      <vt:lpstr>1429 г.  Перелом в ходе войны.  Жанна д' Арк.</vt:lpstr>
      <vt:lpstr>Казнь Жанны д' Арк.</vt:lpstr>
      <vt:lpstr>1453 г.</vt:lpstr>
      <vt:lpstr>Слайд 40</vt:lpstr>
      <vt:lpstr>Слайд 41</vt:lpstr>
      <vt:lpstr>Слайд 42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revaz</cp:lastModifiedBy>
  <cp:revision>50</cp:revision>
  <dcterms:created xsi:type="dcterms:W3CDTF">2013-01-11T04:11:37Z</dcterms:created>
  <dcterms:modified xsi:type="dcterms:W3CDTF">2013-04-16T13:22:41Z</dcterms:modified>
</cp:coreProperties>
</file>