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89" r:id="rId4"/>
    <p:sldId id="288" r:id="rId5"/>
    <p:sldId id="279" r:id="rId6"/>
    <p:sldId id="287" r:id="rId7"/>
    <p:sldId id="263" r:id="rId8"/>
    <p:sldId id="292" r:id="rId9"/>
    <p:sldId id="265" r:id="rId10"/>
    <p:sldId id="291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99290" autoAdjust="0"/>
  </p:normalViewPr>
  <p:slideViewPr>
    <p:cSldViewPr>
      <p:cViewPr>
        <p:scale>
          <a:sx n="62" d="100"/>
          <a:sy n="62" d="100"/>
        </p:scale>
        <p:origin x="-48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71FFC-28C4-4C96-ADBD-1AD77000B11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60DE16-3D33-42A5-9FB6-11DC3B47A4F7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Способы плавания </a:t>
          </a:r>
          <a:endParaRPr lang="ru-RU" b="1" dirty="0">
            <a:solidFill>
              <a:srgbClr val="C00000"/>
            </a:solidFill>
          </a:endParaRPr>
        </a:p>
      </dgm:t>
    </dgm:pt>
    <dgm:pt modelId="{D1B6372D-5AC7-44D8-8357-02166D44892F}" type="parTrans" cxnId="{EC38F74B-0C28-4EEA-978F-9B8318D2AD8D}">
      <dgm:prSet/>
      <dgm:spPr/>
      <dgm:t>
        <a:bodyPr/>
        <a:lstStyle/>
        <a:p>
          <a:endParaRPr lang="ru-RU"/>
        </a:p>
      </dgm:t>
    </dgm:pt>
    <dgm:pt modelId="{2C11A89D-FC40-4767-8A7F-3690AE246E7C}" type="sibTrans" cxnId="{EC38F74B-0C28-4EEA-978F-9B8318D2AD8D}">
      <dgm:prSet/>
      <dgm:spPr/>
      <dgm:t>
        <a:bodyPr/>
        <a:lstStyle/>
        <a:p>
          <a:endParaRPr lang="ru-RU"/>
        </a:p>
      </dgm:t>
    </dgm:pt>
    <dgm:pt modelId="{3C56F115-DEEA-4602-B35F-D73BEC318B1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3600" dirty="0" smtClean="0">
              <a:solidFill>
                <a:schemeClr val="accent1">
                  <a:lumMod val="75000"/>
                </a:schemeClr>
              </a:solidFill>
            </a:rPr>
            <a:t>Реактивное </a:t>
          </a:r>
          <a:endParaRPr lang="ru-RU" sz="3600" dirty="0">
            <a:solidFill>
              <a:schemeClr val="accent1">
                <a:lumMod val="75000"/>
              </a:schemeClr>
            </a:solidFill>
          </a:endParaRPr>
        </a:p>
      </dgm:t>
    </dgm:pt>
    <dgm:pt modelId="{BC85A321-6F35-4A73-8197-062636629DD0}" type="parTrans" cxnId="{114AE01C-E62E-4E27-9399-04D6ED44B0B1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C440B50-1FE7-46AD-845A-A73E90590EF2}" type="sibTrans" cxnId="{114AE01C-E62E-4E27-9399-04D6ED44B0B1}">
      <dgm:prSet/>
      <dgm:spPr/>
      <dgm:t>
        <a:bodyPr/>
        <a:lstStyle/>
        <a:p>
          <a:endParaRPr lang="ru-RU"/>
        </a:p>
      </dgm:t>
    </dgm:pt>
    <dgm:pt modelId="{5A778D79-DC52-400D-B9A2-D9F93F6CCCB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1">
                  <a:lumMod val="75000"/>
                </a:schemeClr>
              </a:solidFill>
            </a:rPr>
            <a:t>Волнообразное </a:t>
          </a:r>
          <a:endParaRPr lang="ru-RU" sz="2800" dirty="0">
            <a:solidFill>
              <a:schemeClr val="accent1">
                <a:lumMod val="75000"/>
              </a:schemeClr>
            </a:solidFill>
          </a:endParaRPr>
        </a:p>
      </dgm:t>
    </dgm:pt>
    <dgm:pt modelId="{9A1A6645-BFCB-4F13-8E53-5E126C8CEE78}" type="parTrans" cxnId="{DC30644E-B8A1-4450-B8E3-EC62CB77601D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EAF79CC-18EE-4BA2-B31B-8448560CD3AC}" type="sibTrans" cxnId="{DC30644E-B8A1-4450-B8E3-EC62CB77601D}">
      <dgm:prSet/>
      <dgm:spPr/>
      <dgm:t>
        <a:bodyPr/>
        <a:lstStyle/>
        <a:p>
          <a:endParaRPr lang="ru-RU"/>
        </a:p>
      </dgm:t>
    </dgm:pt>
    <dgm:pt modelId="{010D94CF-99D1-43B6-931C-25090C11D4F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</a:rPr>
            <a:t>С помощью эффекта подводного крыла</a:t>
          </a:r>
          <a:endParaRPr lang="ru-RU" sz="2400" dirty="0">
            <a:solidFill>
              <a:schemeClr val="accent1">
                <a:lumMod val="75000"/>
              </a:schemeClr>
            </a:solidFill>
          </a:endParaRPr>
        </a:p>
      </dgm:t>
    </dgm:pt>
    <dgm:pt modelId="{A032A310-D481-45E2-AFAC-56147E5DE737}" type="parTrans" cxnId="{E8C13C18-E385-410F-8626-C7466E378A1C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746B951-2E36-4ADE-947E-BEB7F0F590B9}" type="sibTrans" cxnId="{E8C13C18-E385-410F-8626-C7466E378A1C}">
      <dgm:prSet/>
      <dgm:spPr/>
      <dgm:t>
        <a:bodyPr/>
        <a:lstStyle/>
        <a:p>
          <a:endParaRPr lang="ru-RU"/>
        </a:p>
      </dgm:t>
    </dgm:pt>
    <dgm:pt modelId="{AC299220-2B2C-459E-A627-228A85C03C54}" type="pres">
      <dgm:prSet presAssocID="{D1171FFC-28C4-4C96-ADBD-1AD77000B1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D51C4-F108-42F7-A8A4-456BE438A90D}" type="pres">
      <dgm:prSet presAssocID="{CF60DE16-3D33-42A5-9FB6-11DC3B47A4F7}" presName="centerShape" presStyleLbl="node0" presStyleIdx="0" presStyleCnt="1" custScaleX="97904" custScaleY="51303" custLinFactNeighborX="2033" custLinFactNeighborY="6721"/>
      <dgm:spPr/>
      <dgm:t>
        <a:bodyPr/>
        <a:lstStyle/>
        <a:p>
          <a:endParaRPr lang="ru-RU"/>
        </a:p>
      </dgm:t>
    </dgm:pt>
    <dgm:pt modelId="{880DDE5B-4A70-495C-B5EB-878FA114F108}" type="pres">
      <dgm:prSet presAssocID="{BC85A321-6F35-4A73-8197-062636629DD0}" presName="parTrans" presStyleLbl="bgSibTrans2D1" presStyleIdx="0" presStyleCnt="3" custAng="16430429" custFlipHor="1" custScaleX="46367" custScaleY="66452" custLinFactY="100000" custLinFactNeighborX="-7934" custLinFactNeighborY="160101"/>
      <dgm:spPr/>
      <dgm:t>
        <a:bodyPr/>
        <a:lstStyle/>
        <a:p>
          <a:endParaRPr lang="ru-RU"/>
        </a:p>
      </dgm:t>
    </dgm:pt>
    <dgm:pt modelId="{5C648008-BB15-4434-B565-009311120673}" type="pres">
      <dgm:prSet presAssocID="{3C56F115-DEEA-4602-B35F-D73BEC318B1D}" presName="node" presStyleLbl="node1" presStyleIdx="0" presStyleCnt="3" custScaleY="47043" custRadScaleRad="129312" custRadScaleInc="26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BD2A9-B45A-4A2A-AEC0-58127740A30C}" type="pres">
      <dgm:prSet presAssocID="{9A1A6645-BFCB-4F13-8E53-5E126C8CEE78}" presName="parTrans" presStyleLbl="bgSibTrans2D1" presStyleIdx="1" presStyleCnt="3" custAng="10951999" custFlipHor="0" custScaleX="44192" custScaleY="89408" custLinFactY="64628" custLinFactNeighborX="-471" custLinFactNeighborY="100000"/>
      <dgm:spPr/>
      <dgm:t>
        <a:bodyPr/>
        <a:lstStyle/>
        <a:p>
          <a:endParaRPr lang="ru-RU"/>
        </a:p>
      </dgm:t>
    </dgm:pt>
    <dgm:pt modelId="{81DFE7D0-FBCB-42A6-8EC6-C819BC9CB4CF}" type="pres">
      <dgm:prSet presAssocID="{5A778D79-DC52-400D-B9A2-D9F93F6CCCB6}" presName="node" presStyleLbl="node1" presStyleIdx="1" presStyleCnt="3" custScaleY="23038" custRadScaleRad="111964" custRadScaleInc="-1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30C33-D090-4B79-BD94-AD368E8BCC9C}" type="pres">
      <dgm:prSet presAssocID="{A032A310-D481-45E2-AFAC-56147E5DE737}" presName="parTrans" presStyleLbl="bgSibTrans2D1" presStyleIdx="2" presStyleCnt="3" custAng="6034000" custFlipHor="1" custScaleX="36864" custScaleY="65301" custLinFactY="100000" custLinFactNeighborX="4802" custLinFactNeighborY="135279"/>
      <dgm:spPr/>
      <dgm:t>
        <a:bodyPr/>
        <a:lstStyle/>
        <a:p>
          <a:endParaRPr lang="ru-RU"/>
        </a:p>
      </dgm:t>
    </dgm:pt>
    <dgm:pt modelId="{CBB2FCE7-3AA1-4660-A2E6-A381BCE1779F}" type="pres">
      <dgm:prSet presAssocID="{010D94CF-99D1-43B6-931C-25090C11D4F3}" presName="node" presStyleLbl="node1" presStyleIdx="2" presStyleCnt="3" custScaleY="44750" custRadScaleRad="133404" custRadScaleInc="-15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B53196-EB2C-4C75-87B9-64CB5447A408}" type="presOf" srcId="{BC85A321-6F35-4A73-8197-062636629DD0}" destId="{880DDE5B-4A70-495C-B5EB-878FA114F108}" srcOrd="0" destOrd="0" presId="urn:microsoft.com/office/officeart/2005/8/layout/radial4"/>
    <dgm:cxn modelId="{114AE01C-E62E-4E27-9399-04D6ED44B0B1}" srcId="{CF60DE16-3D33-42A5-9FB6-11DC3B47A4F7}" destId="{3C56F115-DEEA-4602-B35F-D73BEC318B1D}" srcOrd="0" destOrd="0" parTransId="{BC85A321-6F35-4A73-8197-062636629DD0}" sibTransId="{6C440B50-1FE7-46AD-845A-A73E90590EF2}"/>
    <dgm:cxn modelId="{48958437-FFB5-4C87-8968-BCD35CD24341}" type="presOf" srcId="{9A1A6645-BFCB-4F13-8E53-5E126C8CEE78}" destId="{6DABD2A9-B45A-4A2A-AEC0-58127740A30C}" srcOrd="0" destOrd="0" presId="urn:microsoft.com/office/officeart/2005/8/layout/radial4"/>
    <dgm:cxn modelId="{EC38F74B-0C28-4EEA-978F-9B8318D2AD8D}" srcId="{D1171FFC-28C4-4C96-ADBD-1AD77000B116}" destId="{CF60DE16-3D33-42A5-9FB6-11DC3B47A4F7}" srcOrd="0" destOrd="0" parTransId="{D1B6372D-5AC7-44D8-8357-02166D44892F}" sibTransId="{2C11A89D-FC40-4767-8A7F-3690AE246E7C}"/>
    <dgm:cxn modelId="{DC30644E-B8A1-4450-B8E3-EC62CB77601D}" srcId="{CF60DE16-3D33-42A5-9FB6-11DC3B47A4F7}" destId="{5A778D79-DC52-400D-B9A2-D9F93F6CCCB6}" srcOrd="1" destOrd="0" parTransId="{9A1A6645-BFCB-4F13-8E53-5E126C8CEE78}" sibTransId="{8EAF79CC-18EE-4BA2-B31B-8448560CD3AC}"/>
    <dgm:cxn modelId="{B6331252-3C78-4EC9-AF3E-ADAFB10EB46B}" type="presOf" srcId="{010D94CF-99D1-43B6-931C-25090C11D4F3}" destId="{CBB2FCE7-3AA1-4660-A2E6-A381BCE1779F}" srcOrd="0" destOrd="0" presId="urn:microsoft.com/office/officeart/2005/8/layout/radial4"/>
    <dgm:cxn modelId="{03441DDD-5B92-4493-9E18-3BF785880ADD}" type="presOf" srcId="{D1171FFC-28C4-4C96-ADBD-1AD77000B116}" destId="{AC299220-2B2C-459E-A627-228A85C03C54}" srcOrd="0" destOrd="0" presId="urn:microsoft.com/office/officeart/2005/8/layout/radial4"/>
    <dgm:cxn modelId="{2CAC9A3D-C317-4A9A-9B6B-68C43EDA532C}" type="presOf" srcId="{3C56F115-DEEA-4602-B35F-D73BEC318B1D}" destId="{5C648008-BB15-4434-B565-009311120673}" srcOrd="0" destOrd="0" presId="urn:microsoft.com/office/officeart/2005/8/layout/radial4"/>
    <dgm:cxn modelId="{E8C13C18-E385-410F-8626-C7466E378A1C}" srcId="{CF60DE16-3D33-42A5-9FB6-11DC3B47A4F7}" destId="{010D94CF-99D1-43B6-931C-25090C11D4F3}" srcOrd="2" destOrd="0" parTransId="{A032A310-D481-45E2-AFAC-56147E5DE737}" sibTransId="{5746B951-2E36-4ADE-947E-BEB7F0F590B9}"/>
    <dgm:cxn modelId="{73E4232F-DBF9-4640-AD3A-2DA63E229C62}" type="presOf" srcId="{CF60DE16-3D33-42A5-9FB6-11DC3B47A4F7}" destId="{570D51C4-F108-42F7-A8A4-456BE438A90D}" srcOrd="0" destOrd="0" presId="urn:microsoft.com/office/officeart/2005/8/layout/radial4"/>
    <dgm:cxn modelId="{F37E9D12-D1AE-49BF-B3B8-2B8594AED12A}" type="presOf" srcId="{A032A310-D481-45E2-AFAC-56147E5DE737}" destId="{A3F30C33-D090-4B79-BD94-AD368E8BCC9C}" srcOrd="0" destOrd="0" presId="urn:microsoft.com/office/officeart/2005/8/layout/radial4"/>
    <dgm:cxn modelId="{174E75B9-5DDE-4E33-8C04-FA94C0995F2E}" type="presOf" srcId="{5A778D79-DC52-400D-B9A2-D9F93F6CCCB6}" destId="{81DFE7D0-FBCB-42A6-8EC6-C819BC9CB4CF}" srcOrd="0" destOrd="0" presId="urn:microsoft.com/office/officeart/2005/8/layout/radial4"/>
    <dgm:cxn modelId="{CAB4F8C2-433F-4A3E-AF47-95F49268277E}" type="presParOf" srcId="{AC299220-2B2C-459E-A627-228A85C03C54}" destId="{570D51C4-F108-42F7-A8A4-456BE438A90D}" srcOrd="0" destOrd="0" presId="urn:microsoft.com/office/officeart/2005/8/layout/radial4"/>
    <dgm:cxn modelId="{FBA61E07-FD15-4A6A-9AE8-EB56124F5FD1}" type="presParOf" srcId="{AC299220-2B2C-459E-A627-228A85C03C54}" destId="{880DDE5B-4A70-495C-B5EB-878FA114F108}" srcOrd="1" destOrd="0" presId="urn:microsoft.com/office/officeart/2005/8/layout/radial4"/>
    <dgm:cxn modelId="{2C4C0BFF-A2BF-46CF-83C1-A071FD022BC4}" type="presParOf" srcId="{AC299220-2B2C-459E-A627-228A85C03C54}" destId="{5C648008-BB15-4434-B565-009311120673}" srcOrd="2" destOrd="0" presId="urn:microsoft.com/office/officeart/2005/8/layout/radial4"/>
    <dgm:cxn modelId="{AE9A5721-C411-4573-97FA-75F634E316A3}" type="presParOf" srcId="{AC299220-2B2C-459E-A627-228A85C03C54}" destId="{6DABD2A9-B45A-4A2A-AEC0-58127740A30C}" srcOrd="3" destOrd="0" presId="urn:microsoft.com/office/officeart/2005/8/layout/radial4"/>
    <dgm:cxn modelId="{EEB480A6-0DAD-47F1-B80F-BB7FCC723B02}" type="presParOf" srcId="{AC299220-2B2C-459E-A627-228A85C03C54}" destId="{81DFE7D0-FBCB-42A6-8EC6-C819BC9CB4CF}" srcOrd="4" destOrd="0" presId="urn:microsoft.com/office/officeart/2005/8/layout/radial4"/>
    <dgm:cxn modelId="{864E2A10-126F-40B6-A73E-EDC5AF50DEC9}" type="presParOf" srcId="{AC299220-2B2C-459E-A627-228A85C03C54}" destId="{A3F30C33-D090-4B79-BD94-AD368E8BCC9C}" srcOrd="5" destOrd="0" presId="urn:microsoft.com/office/officeart/2005/8/layout/radial4"/>
    <dgm:cxn modelId="{2C479EC2-FBE1-4338-B2D0-F667BA80AB54}" type="presParOf" srcId="{AC299220-2B2C-459E-A627-228A85C03C54}" destId="{CBB2FCE7-3AA1-4660-A2E6-A381BCE177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D51C4-F108-42F7-A8A4-456BE438A90D}">
      <dsp:nvSpPr>
        <dsp:cNvPr id="0" name=""/>
        <dsp:cNvSpPr/>
      </dsp:nvSpPr>
      <dsp:spPr>
        <a:xfrm>
          <a:off x="3318056" y="4923360"/>
          <a:ext cx="2825582" cy="148064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C00000"/>
              </a:solidFill>
            </a:rPr>
            <a:t>Способы плавания </a:t>
          </a:r>
          <a:endParaRPr lang="ru-RU" sz="3500" b="1" kern="1200" dirty="0">
            <a:solidFill>
              <a:srgbClr val="C00000"/>
            </a:solidFill>
          </a:endParaRPr>
        </a:p>
      </dsp:txBody>
      <dsp:txXfrm>
        <a:off x="3318056" y="4923360"/>
        <a:ext cx="2825582" cy="1480643"/>
      </dsp:txXfrm>
    </dsp:sp>
    <dsp:sp modelId="{880DDE5B-4A70-495C-B5EB-878FA114F108}">
      <dsp:nvSpPr>
        <dsp:cNvPr id="0" name=""/>
        <dsp:cNvSpPr/>
      </dsp:nvSpPr>
      <dsp:spPr>
        <a:xfrm rot="12799020" flipH="1">
          <a:off x="1330169" y="4866079"/>
          <a:ext cx="2059143" cy="54658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5C648008-BB15-4434-B565-009311120673}">
      <dsp:nvSpPr>
        <dsp:cNvPr id="0" name=""/>
        <dsp:cNvSpPr/>
      </dsp:nvSpPr>
      <dsp:spPr>
        <a:xfrm>
          <a:off x="12" y="714359"/>
          <a:ext cx="2741771" cy="103184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1">
                  <a:lumMod val="75000"/>
                </a:schemeClr>
              </a:solidFill>
            </a:rPr>
            <a:t>Реактивное </a:t>
          </a:r>
          <a:endParaRPr lang="ru-RU" sz="3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2" y="714359"/>
        <a:ext cx="2741771" cy="1031849"/>
      </dsp:txXfrm>
    </dsp:sp>
    <dsp:sp modelId="{6DABD2A9-B45A-4A2A-AEC0-58127740A30C}">
      <dsp:nvSpPr>
        <dsp:cNvPr id="0" name=""/>
        <dsp:cNvSpPr/>
      </dsp:nvSpPr>
      <dsp:spPr>
        <a:xfrm rot="5400000">
          <a:off x="3713281" y="3716216"/>
          <a:ext cx="1738464" cy="73540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81DFE7D0-FBCB-42A6-8EC6-C819BC9CB4CF}">
      <dsp:nvSpPr>
        <dsp:cNvPr id="0" name=""/>
        <dsp:cNvSpPr/>
      </dsp:nvSpPr>
      <dsp:spPr>
        <a:xfrm>
          <a:off x="3143217" y="512121"/>
          <a:ext cx="2741771" cy="50531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75000"/>
                </a:schemeClr>
              </a:solidFill>
            </a:rPr>
            <a:t>Волнообразное </a:t>
          </a:r>
          <a:endParaRPr lang="ru-RU" sz="2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43217" y="512121"/>
        <a:ext cx="2741771" cy="505319"/>
      </dsp:txXfrm>
    </dsp:sp>
    <dsp:sp modelId="{A3F30C33-D090-4B79-BD94-AD368E8BCC9C}">
      <dsp:nvSpPr>
        <dsp:cNvPr id="0" name=""/>
        <dsp:cNvSpPr/>
      </dsp:nvSpPr>
      <dsp:spPr>
        <a:xfrm rot="18804735" flipH="1">
          <a:off x="6017165" y="4796383"/>
          <a:ext cx="1504184" cy="537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CBB2FCE7-3AA1-4660-A2E6-A381BCE1779F}">
      <dsp:nvSpPr>
        <dsp:cNvPr id="0" name=""/>
        <dsp:cNvSpPr/>
      </dsp:nvSpPr>
      <dsp:spPr>
        <a:xfrm>
          <a:off x="6402228" y="988823"/>
          <a:ext cx="2741771" cy="98155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</a:rPr>
            <a:t>С помощью эффекта подводного крыла</a:t>
          </a:r>
          <a:endParaRPr lang="ru-RU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402228" y="988823"/>
        <a:ext cx="2741771" cy="98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46FA9-7061-4B49-A457-E0D11F458BEB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546C5-A23F-40A5-9AB4-79E0676AD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46C5-A23F-40A5-9AB4-79E0676AD2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46C5-A23F-40A5-9AB4-79E0676AD2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46C5-A23F-40A5-9AB4-79E0676AD2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46C5-A23F-40A5-9AB4-79E0676AD2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546C5-A23F-40A5-9AB4-79E0676AD2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C01-B99D-43A1-A7FD-34F2C4D66C2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F4F9-6E51-4F97-9EAB-96D191982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C01-B99D-43A1-A7FD-34F2C4D66C2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F4F9-6E51-4F97-9EAB-96D191982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C01-B99D-43A1-A7FD-34F2C4D66C2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F4F9-6E51-4F97-9EAB-96D191982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C01-B99D-43A1-A7FD-34F2C4D66C2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F4F9-6E51-4F97-9EAB-96D191982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C01-B99D-43A1-A7FD-34F2C4D66C2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50F4F9-6E51-4F97-9EAB-96D191982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C01-B99D-43A1-A7FD-34F2C4D66C2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F4F9-6E51-4F97-9EAB-96D191982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C01-B99D-43A1-A7FD-34F2C4D66C2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F4F9-6E51-4F97-9EAB-96D191982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C01-B99D-43A1-A7FD-34F2C4D66C2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F4F9-6E51-4F97-9EAB-96D191982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C01-B99D-43A1-A7FD-34F2C4D66C2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F4F9-6E51-4F97-9EAB-96D191982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C01-B99D-43A1-A7FD-34F2C4D66C2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F4F9-6E51-4F97-9EAB-96D191982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6C01-B99D-43A1-A7FD-34F2C4D66C2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F4F9-6E51-4F97-9EAB-96D191982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5F6C01-B99D-43A1-A7FD-34F2C4D66C2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50F4F9-6E51-4F97-9EAB-96D1919822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229600" cy="21431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Команда «ученые»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представляет.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143240" y="4000504"/>
            <a:ext cx="568642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3643315"/>
            <a:ext cx="4572032" cy="2585323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ТАЙНЫ МОРСКИХ ГЛУБИН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6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3143248"/>
            <a:ext cx="3571900" cy="335756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Наибольшая глубина погружения </a:t>
            </a:r>
            <a:r>
              <a:rPr lang="ru-RU" sz="4400" b="0" dirty="0" smtClean="0">
                <a:solidFill>
                  <a:srgbClr val="C00000"/>
                </a:solidFill>
              </a:rPr>
              <a:t>.</a:t>
            </a:r>
            <a:br>
              <a:rPr lang="ru-RU" sz="4400" b="0" dirty="0" smtClean="0">
                <a:solidFill>
                  <a:srgbClr val="C00000"/>
                </a:solidFill>
              </a:rPr>
            </a:br>
            <a:endParaRPr lang="ru-RU" sz="4000" b="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5000636"/>
            <a:ext cx="3714776" cy="1428760"/>
          </a:xfrm>
          <a:ln w="50800" cmpd="sng">
            <a:solidFill>
              <a:srgbClr val="FF0000"/>
            </a:solidFill>
          </a:ln>
          <a:effectLst>
            <a:innerShdw blurRad="114300">
              <a:srgbClr val="FFFF00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Аквалангист  -                  100м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Водолаз -                           150-250м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Подводная лодка-              250- 300 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Батисфера –                       1400 м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Батискаф -                   11 000м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357298"/>
            <a:ext cx="3000396" cy="2571768"/>
          </a:xfrm>
          <a:prstGeom prst="rect">
            <a:avLst/>
          </a:prstGeom>
          <a:ln w="50800" cmpd="sng">
            <a:solidFill>
              <a:srgbClr val="92D050"/>
            </a:solidFill>
            <a:headEnd/>
            <a:tailEnd/>
          </a:ln>
          <a:effectLst>
            <a:innerShdw blurRad="114300">
              <a:srgbClr val="FFFF00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571612"/>
            <a:ext cx="3143272" cy="4786346"/>
          </a:xfrm>
          <a:prstGeom prst="rect">
            <a:avLst/>
          </a:prstGeom>
          <a:noFill/>
          <a:ln w="0" cmpd="sng">
            <a:solidFill>
              <a:schemeClr val="bg1"/>
            </a:solidFill>
            <a:miter lim="800000"/>
            <a:headEnd/>
            <a:tailEnd/>
          </a:ln>
          <a:effectLst>
            <a:innerShdw blurRad="114300">
              <a:schemeClr val="bg1"/>
            </a:innerShdw>
          </a:effectLst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428992" y="2928934"/>
            <a:ext cx="1439862" cy="30718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286116" y="1571612"/>
            <a:ext cx="1582738" cy="478634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22" descr="водолаз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3214686"/>
            <a:ext cx="105569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04624E-7 L 5.55556E-6 0.20717 L 5.55556E-6 4.04624E-7 Z " pathEditMode="relative" ptsTypes="AAA">
                                      <p:cBhvr>
                                        <p:cTn id="1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5" y="1643050"/>
            <a:ext cx="7643865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Спасибо за внимание !!!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3" name="Picture 4" descr="подводный ми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5572163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</a:rPr>
              <a:t>Спасибо за внимание !!!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70C0"/>
                </a:solidFill>
              </a:rPr>
              <a:t>На красных лапках гусь тяжёлый ….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А.С.Пушкин,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но вот гусь вошёл в воду и поплыл.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От чего такая перемена?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Татьяна Александровн\Мои документы\Новая папка (2)\картинки\полярные районы\tmp313-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241550"/>
            <a:ext cx="8286808" cy="4259284"/>
          </a:xfrm>
          <a:prstGeom prst="rect">
            <a:avLst/>
          </a:prstGeom>
          <a:noFill/>
          <a:ln w="50800" cmpd="sng">
            <a:solidFill>
              <a:srgbClr val="0070C0"/>
            </a:solidFill>
          </a:ln>
          <a:effectLst>
            <a:innerShdw blurRad="114300">
              <a:srgbClr val="FFFF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285720" y="3786190"/>
            <a:ext cx="8229600" cy="26432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671910" y="142852"/>
            <a:ext cx="58001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kern="1200" cap="all" spc="0" normalizeH="0" baseline="0" noProof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Плавание тел</a:t>
            </a:r>
            <a:endParaRPr lang="ru-RU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428736"/>
            <a:ext cx="2857519" cy="19288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Содержимое 5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72066" y="1285860"/>
            <a:ext cx="2857520" cy="200025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164305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28992" y="1000108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5"/>
          <p:cNvPicPr>
            <a:picLocks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572264" y="1928802"/>
            <a:ext cx="235745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28600" y="260350"/>
            <a:ext cx="7391400" cy="86518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0" dirty="0" smtClean="0">
                <a:solidFill>
                  <a:srgbClr val="C00000"/>
                </a:solidFill>
                <a:latin typeface="+mn-lt"/>
              </a:rPr>
              <a:t>Погружение рыб на глубину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148263" y="1412875"/>
            <a:ext cx="3744912" cy="4683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Изменяя объем плавательного пузыря рыба способна увеличивать или уменьшать действующую на нее выталкивающую силу и регулировать глубину погружения</a:t>
            </a:r>
          </a:p>
        </p:txBody>
      </p:sp>
      <p:pic>
        <p:nvPicPr>
          <p:cNvPr id="5" name="Picture 4" descr="028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714488"/>
            <a:ext cx="4714940" cy="4225932"/>
          </a:xfrm>
          <a:prstGeom prst="rect">
            <a:avLst/>
          </a:prstGeom>
          <a:noFill/>
          <a:ln w="50800" cmpd="tri">
            <a:solidFill>
              <a:srgbClr val="00B050"/>
            </a:solidFill>
          </a:ln>
          <a:effectLst>
            <a:innerShdw blurRad="63500" dist="50800" dir="13500000">
              <a:srgbClr val="FFFF00">
                <a:alpha val="50000"/>
              </a:srgb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У человека плотность близка к плотности воды</a:t>
            </a:r>
          </a:p>
        </p:txBody>
      </p:sp>
      <p:pic>
        <p:nvPicPr>
          <p:cNvPr id="4" name="Picture 6" descr="I:\Новая папка (7)\откр урок арх сила\картинки плавание жив\20100527__0_4f14e_5076eca1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643050"/>
            <a:ext cx="3071834" cy="2928958"/>
          </a:xfrm>
          <a:prstGeom prst="rect">
            <a:avLst/>
          </a:prstGeom>
          <a:noFill/>
          <a:ln w="50800" cmpd="sng">
            <a:solidFill>
              <a:srgbClr val="92D050"/>
            </a:solidFill>
          </a:ln>
          <a:effectLst>
            <a:innerShdw blurRad="114300">
              <a:srgbClr val="FFFF00"/>
            </a:innerShdw>
          </a:effectLst>
        </p:spPr>
      </p:pic>
      <p:pic>
        <p:nvPicPr>
          <p:cNvPr id="6" name="Содержимое 6"/>
          <p:cNvPicPr>
            <a:picLocks noGrp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571604" y="1785926"/>
            <a:ext cx="2643206" cy="2357454"/>
          </a:xfrm>
          <a:ln w="50800" cmpd="sng">
            <a:solidFill>
              <a:srgbClr val="92D050"/>
            </a:solidFill>
          </a:ln>
          <a:effectLst>
            <a:innerShdw blurRad="114300">
              <a:srgbClr val="FFFF00"/>
            </a:innerShdw>
          </a:effectLst>
        </p:spPr>
      </p:pic>
      <p:pic>
        <p:nvPicPr>
          <p:cNvPr id="7" name="Рисунок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4786322"/>
            <a:ext cx="5940425" cy="1851016"/>
          </a:xfrm>
          <a:prstGeom prst="rect">
            <a:avLst/>
          </a:prstGeom>
          <a:noFill/>
          <a:ln w="50800" cmpd="sng">
            <a:solidFill>
              <a:srgbClr val="00B050"/>
            </a:solidFill>
            <a:miter lim="800000"/>
            <a:headEnd/>
            <a:tailEnd/>
          </a:ln>
          <a:effectLst>
            <a:innerShdw blurRad="114300">
              <a:srgbClr val="FFFF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70C0"/>
                </a:solidFill>
              </a:rPr>
              <a:t>Средняя плотность живых организмов, населяющих водную среду, близка к плотности окружающей их воды</a:t>
            </a:r>
          </a:p>
          <a:p>
            <a:pPr eaLnBrk="1" hangingPunct="1"/>
            <a:r>
              <a:rPr lang="ru-RU" dirty="0" smtClean="0">
                <a:solidFill>
                  <a:srgbClr val="0070C0"/>
                </a:solidFill>
              </a:rPr>
              <a:t>Плаванию способствует подъёмная сила, возникающая при их перемещении в воде</a:t>
            </a:r>
          </a:p>
        </p:txBody>
      </p:sp>
      <p:pic>
        <p:nvPicPr>
          <p:cNvPr id="4" name="Picture 8" descr="I:\Новая папка (7)\откр урок арх сила\картинки плавание жив\medvedi-voda-zhivotnye-4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929066"/>
            <a:ext cx="2357454" cy="2714644"/>
          </a:xfrm>
          <a:prstGeom prst="rect">
            <a:avLst/>
          </a:prstGeom>
          <a:noFill/>
          <a:ln w="50800" cmpd="sng">
            <a:solidFill>
              <a:srgbClr val="00B050"/>
            </a:solidFill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</p:spPr>
      </p:pic>
      <p:pic>
        <p:nvPicPr>
          <p:cNvPr id="5" name="Picture 7" descr="I:\Новая папка (7)\откр урок арх сила\картинки плавание жив\e56f9fa780b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3929066"/>
            <a:ext cx="2428892" cy="2714644"/>
          </a:xfrm>
          <a:prstGeom prst="rect">
            <a:avLst/>
          </a:prstGeom>
          <a:noFill/>
          <a:ln w="50800" cmpd="sng">
            <a:solidFill>
              <a:srgbClr val="00B050"/>
            </a:solidFill>
          </a:ln>
          <a:effectLst>
            <a:innerShdw blurRad="63500" dist="50800" dir="16200000">
              <a:srgbClr val="FFFF00">
                <a:alpha val="50000"/>
              </a:srgbClr>
            </a:innerShdw>
          </a:effectLst>
        </p:spPr>
      </p:pic>
      <p:pic>
        <p:nvPicPr>
          <p:cNvPr id="6" name="Picture 4" descr="I:\Новая папка (7)\откр урок арх сила\картинки плавание жив\1769_by_manu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3929066"/>
            <a:ext cx="2532058" cy="2701926"/>
          </a:xfrm>
          <a:prstGeom prst="rect">
            <a:avLst/>
          </a:prstGeom>
          <a:noFill/>
          <a:ln w="50800" cmpd="sng">
            <a:solidFill>
              <a:srgbClr val="00B050"/>
            </a:solidFill>
          </a:ln>
          <a:effectLst>
            <a:innerShdw blurRad="63500" dist="50800" dir="18900000">
              <a:srgbClr val="FFFF00">
                <a:alpha val="50000"/>
              </a:srgbClr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57166"/>
            <a:ext cx="864396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Плавание животных</a:t>
            </a:r>
            <a:endParaRPr lang="ru-RU" sz="48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4143380"/>
            <a:ext cx="2714261" cy="2500330"/>
          </a:xfrm>
          <a:prstGeom prst="rect">
            <a:avLst/>
          </a:prstGeom>
          <a:noFill/>
          <a:ln w="50800" cmpd="sng">
            <a:solidFill>
              <a:srgbClr val="92D050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7" name="Picture 2" descr="C:\Documents and Settings\Татьяна Александровн\Мои документы\Новая папка (2)\картинки\Водный мир\WaterWorld_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52" y="3786190"/>
            <a:ext cx="3286148" cy="2571768"/>
          </a:xfrm>
          <a:prstGeom prst="rect">
            <a:avLst/>
          </a:prstGeom>
          <a:noFill/>
          <a:ln w="50800" cmpd="sng">
            <a:solidFill>
              <a:srgbClr val="00B050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9" name="Picture 2" descr="C:\Documents and Settings\Татьяна Александровн\Мои документы\Новая папка (2)\картинки\животные\826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286124"/>
            <a:ext cx="2928958" cy="2428892"/>
          </a:xfrm>
          <a:prstGeom prst="rect">
            <a:avLst/>
          </a:prstGeom>
          <a:ln w="50800" cmpd="sng">
            <a:solidFill>
              <a:srgbClr val="92D050"/>
            </a:solidFill>
          </a:ln>
          <a:effectLst>
            <a:innerShdw blurRad="114300">
              <a:srgbClr val="FFFF00"/>
            </a:innerShdw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11" name="Прямоугольник 10"/>
          <p:cNvSpPr/>
          <p:nvPr/>
        </p:nvSpPr>
        <p:spPr>
          <a:xfrm>
            <a:off x="-928726" y="571480"/>
            <a:ext cx="4929222" cy="1569660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Плавание животных</a:t>
            </a:r>
            <a:endParaRPr lang="ru-RU" sz="48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500042"/>
            <a:ext cx="2571800" cy="2857520"/>
          </a:xfrm>
          <a:prstGeom prst="rect">
            <a:avLst/>
          </a:prstGeom>
          <a:noFill/>
          <a:ln w="50800" cmpd="sng">
            <a:solidFill>
              <a:srgbClr val="00B050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pic>
        <p:nvPicPr>
          <p:cNvPr id="13" name="Содержимое 5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143240" y="285728"/>
            <a:ext cx="2786082" cy="3000396"/>
          </a:xfrm>
          <a:prstGeom prst="rect">
            <a:avLst/>
          </a:prstGeom>
          <a:ln w="50800" cmpd="tri">
            <a:solidFill>
              <a:srgbClr val="00B050"/>
            </a:solidFill>
          </a:ln>
          <a:effectLst>
            <a:innerShdw blurRad="63500" dist="50800" dir="13500000">
              <a:srgbClr val="FFFF00">
                <a:alpha val="50000"/>
              </a:srgbClr>
            </a:innerShd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Киты регулируют глубину погружения с помощью лёгких.</a:t>
            </a:r>
            <a:r>
              <a:rPr lang="ru-RU" sz="40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000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400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171" name="Picture 5" descr="WaterWorld_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86050" y="1571612"/>
            <a:ext cx="300039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 cmpd="sng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9" descr="I:\Новая папка (7)\откр урок арх сила\картинки плавание жив\Orca cal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4786322"/>
            <a:ext cx="2857488" cy="1857412"/>
          </a:xfrm>
          <a:prstGeom prst="rect">
            <a:avLst/>
          </a:prstGeom>
          <a:noFill/>
          <a:ln w="50800" cmpd="sng">
            <a:solidFill>
              <a:srgbClr val="92D05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7" name="Picture 10" descr="I:\Новая папка (7)\откр урок арх сила\картинки плавание жив\whale-blowi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071678"/>
            <a:ext cx="228601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 cmpd="sng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1857364"/>
            <a:ext cx="2714655" cy="2214565"/>
          </a:xfrm>
          <a:prstGeom prst="rect">
            <a:avLst/>
          </a:prstGeom>
          <a:noFill/>
          <a:ln w="50800" cmpd="sng">
            <a:solidFill>
              <a:srgbClr val="92D050"/>
            </a:solidFill>
            <a:miter lim="800000"/>
            <a:headEnd/>
            <a:tailEnd/>
          </a:ln>
          <a:effectLst>
            <a:innerShdw blurRad="114300">
              <a:srgbClr val="FFFF00"/>
            </a:innerShdw>
          </a:effectLst>
          <a:scene3d>
            <a:camera prst="isometricOffAxis2Left"/>
            <a:lightRig rig="threePt" dir="t"/>
          </a:scene3d>
        </p:spPr>
      </p:pic>
      <p:pic>
        <p:nvPicPr>
          <p:cNvPr id="9" name="Picture 12" descr="blue_whale_swimming_hc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81600" y="3143248"/>
            <a:ext cx="3676680" cy="3500462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 cmpd="sng">
            <a:solidFill>
              <a:srgbClr val="00B050"/>
            </a:solidFill>
          </a:ln>
          <a:effectLst>
            <a:innerShdw blurRad="114300">
              <a:srgbClr val="FFFF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321</TotalTime>
  <Words>119</Words>
  <Application>Microsoft Office PowerPoint</Application>
  <PresentationFormat>Экран (4:3)</PresentationFormat>
  <Paragraphs>29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Команда «ученые» представляет. </vt:lpstr>
      <vt:lpstr>На красных лапках гусь тяжёлый …. А.С.Пушкин,  но вот гусь вошёл в воду и поплыл. От чего такая перемена? </vt:lpstr>
      <vt:lpstr>Слайд 3</vt:lpstr>
      <vt:lpstr>Слайд 4</vt:lpstr>
      <vt:lpstr>Погружение рыб на глубину</vt:lpstr>
      <vt:lpstr>У человека плотность близка к плотности воды</vt:lpstr>
      <vt:lpstr>Слайд 7</vt:lpstr>
      <vt:lpstr>Слайд 8</vt:lpstr>
      <vt:lpstr> Киты регулируют глубину погружения с помощью лёгких. </vt:lpstr>
      <vt:lpstr>Наибольшая глубина погружения . </vt:lpstr>
      <vt:lpstr>Слайд 11</vt:lpstr>
    </vt:vector>
  </TitlesOfParts>
  <Company>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Александровна</dc:creator>
  <cp:lastModifiedBy>revaz</cp:lastModifiedBy>
  <cp:revision>46</cp:revision>
  <dcterms:created xsi:type="dcterms:W3CDTF">2011-03-29T05:57:35Z</dcterms:created>
  <dcterms:modified xsi:type="dcterms:W3CDTF">2013-04-16T17:46:21Z</dcterms:modified>
</cp:coreProperties>
</file>