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2.xml"/><Relationship Id="rId18" Type="http://schemas.openxmlformats.org/officeDocument/2006/relationships/slide" Target="slide13.xml"/><Relationship Id="rId26" Type="http://schemas.openxmlformats.org/officeDocument/2006/relationships/slide" Target="slide29.xml"/><Relationship Id="rId3" Type="http://schemas.openxmlformats.org/officeDocument/2006/relationships/slide" Target="slide10.xml"/><Relationship Id="rId21" Type="http://schemas.openxmlformats.org/officeDocument/2006/relationships/slide" Target="slide28.xml"/><Relationship Id="rId7" Type="http://schemas.openxmlformats.org/officeDocument/2006/relationships/slide" Target="slide6.xml"/><Relationship Id="rId12" Type="http://schemas.openxmlformats.org/officeDocument/2006/relationships/slide" Target="slide7.xml"/><Relationship Id="rId17" Type="http://schemas.openxmlformats.org/officeDocument/2006/relationships/slide" Target="slide8.xml"/><Relationship Id="rId25" Type="http://schemas.openxmlformats.org/officeDocument/2006/relationships/slide" Target="slide24.xml"/><Relationship Id="rId2" Type="http://schemas.openxmlformats.org/officeDocument/2006/relationships/slide" Target="slide5.xml"/><Relationship Id="rId16" Type="http://schemas.openxmlformats.org/officeDocument/2006/relationships/slide" Target="slide27.xml"/><Relationship Id="rId20" Type="http://schemas.openxmlformats.org/officeDocument/2006/relationships/slide" Target="slide2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5.xml"/><Relationship Id="rId11" Type="http://schemas.openxmlformats.org/officeDocument/2006/relationships/slide" Target="slide26.xml"/><Relationship Id="rId24" Type="http://schemas.openxmlformats.org/officeDocument/2006/relationships/slide" Target="slide19.xml"/><Relationship Id="rId5" Type="http://schemas.openxmlformats.org/officeDocument/2006/relationships/slide" Target="slide20.xml"/><Relationship Id="rId15" Type="http://schemas.openxmlformats.org/officeDocument/2006/relationships/slide" Target="slide22.xml"/><Relationship Id="rId23" Type="http://schemas.openxmlformats.org/officeDocument/2006/relationships/slide" Target="slide14.xml"/><Relationship Id="rId10" Type="http://schemas.openxmlformats.org/officeDocument/2006/relationships/slide" Target="slide21.xml"/><Relationship Id="rId19" Type="http://schemas.openxmlformats.org/officeDocument/2006/relationships/slide" Target="slide18.xml"/><Relationship Id="rId4" Type="http://schemas.openxmlformats.org/officeDocument/2006/relationships/slide" Target="slide15.xml"/><Relationship Id="rId9" Type="http://schemas.openxmlformats.org/officeDocument/2006/relationships/slide" Target="slide16.xml"/><Relationship Id="rId14" Type="http://schemas.openxmlformats.org/officeDocument/2006/relationships/slide" Target="slide17.xml"/><Relationship Id="rId22" Type="http://schemas.openxmlformats.org/officeDocument/2006/relationships/slide" Target="slide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196752"/>
            <a:ext cx="67687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Jeopardy Game</a:t>
            </a:r>
          </a:p>
          <a:p>
            <a:pPr algn="ctr"/>
            <a:r>
              <a:rPr lang="en-US" sz="7200" dirty="0" smtClean="0">
                <a:solidFill>
                  <a:schemeClr val="accent1">
                    <a:lumMod val="50000"/>
                  </a:schemeClr>
                </a:solidFill>
                <a:latin typeface="Blackadder ITC" pitchFamily="82" charset="0"/>
              </a:rPr>
              <a:t>Great Britain: Places of Interest</a:t>
            </a:r>
            <a:endParaRPr lang="ru-RU" sz="7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92080" y="4869160"/>
            <a:ext cx="30243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Учитель английского языка </a:t>
            </a:r>
            <a:r>
              <a:rPr lang="ru-RU" sz="2000" b="1" dirty="0" err="1" smtClean="0"/>
              <a:t>Нуждина</a:t>
            </a:r>
            <a:r>
              <a:rPr lang="ru-RU" sz="2000" b="1" dirty="0" smtClean="0"/>
              <a:t> М.В.</a:t>
            </a:r>
          </a:p>
          <a:p>
            <a:pPr algn="ctr"/>
            <a:r>
              <a:rPr lang="ru-RU" sz="2000" b="1" dirty="0" smtClean="0"/>
              <a:t>НОУ школа-интернат №19 ОАО «РЖД»,  </a:t>
            </a:r>
          </a:p>
          <a:p>
            <a:pPr algn="ctr"/>
            <a:r>
              <a:rPr lang="ru-RU" sz="2000" b="1" dirty="0" smtClean="0"/>
              <a:t> г. Новокузнецк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4371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901530"/>
              </p:ext>
            </p:extLst>
          </p:nvPr>
        </p:nvGraphicFramePr>
        <p:xfrm>
          <a:off x="1043608" y="1052736"/>
          <a:ext cx="6576392" cy="4336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6392"/>
              </a:tblGrid>
              <a:tr h="867251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Gabriola" pitchFamily="82" charset="0"/>
                        </a:rPr>
                        <a:t>Where</a:t>
                      </a:r>
                      <a:r>
                        <a:rPr lang="en-US" sz="4400" baseline="0" dirty="0" smtClean="0">
                          <a:latin typeface="Gabriola" pitchFamily="82" charset="0"/>
                        </a:rPr>
                        <a:t> is Stonehenge situated?</a:t>
                      </a:r>
                      <a:endParaRPr lang="ru-RU" sz="4400" dirty="0">
                        <a:latin typeface="Gabriola" pitchFamily="82" charset="0"/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London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B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Scotland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England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Northern Ireland</a:t>
                      </a:r>
                      <a:endParaRPr lang="ru-RU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946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215771"/>
              </p:ext>
            </p:extLst>
          </p:nvPr>
        </p:nvGraphicFramePr>
        <p:xfrm>
          <a:off x="1043608" y="1052736"/>
          <a:ext cx="6576392" cy="4336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6392"/>
              </a:tblGrid>
              <a:tr h="867251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Gabriola" pitchFamily="82" charset="0"/>
                        </a:rPr>
                        <a:t>What river is London</a:t>
                      </a:r>
                      <a:r>
                        <a:rPr lang="en-US" sz="4400" baseline="0" dirty="0" smtClean="0">
                          <a:latin typeface="Gabriola" pitchFamily="82" charset="0"/>
                        </a:rPr>
                        <a:t> situated on?</a:t>
                      </a:r>
                      <a:endParaRPr lang="ru-RU" sz="4400" dirty="0">
                        <a:latin typeface="Gabriola" pitchFamily="82" charset="0"/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The Severn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B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The Thames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The Missouri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The Don</a:t>
                      </a:r>
                      <a:endParaRPr lang="ru-RU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676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619207"/>
              </p:ext>
            </p:extLst>
          </p:nvPr>
        </p:nvGraphicFramePr>
        <p:xfrm>
          <a:off x="1259632" y="1052736"/>
          <a:ext cx="6576392" cy="4901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6392"/>
              </a:tblGrid>
              <a:tr h="867251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Gabriola" pitchFamily="82" charset="0"/>
                        </a:rPr>
                        <a:t>What</a:t>
                      </a:r>
                      <a:r>
                        <a:rPr lang="en-US" sz="4400" baseline="0" dirty="0" smtClean="0">
                          <a:latin typeface="Gabriola" pitchFamily="82" charset="0"/>
                        </a:rPr>
                        <a:t> University is the oldest and the most prestigious in Great Britain?</a:t>
                      </a:r>
                      <a:endParaRPr lang="ru-RU" sz="4400" dirty="0">
                        <a:latin typeface="Gabriola" pitchFamily="82" charset="0"/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Priston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 College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B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Lincoln College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Oxford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Cambridge</a:t>
                      </a:r>
                      <a:endParaRPr lang="ru-RU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783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176529"/>
              </p:ext>
            </p:extLst>
          </p:nvPr>
        </p:nvGraphicFramePr>
        <p:xfrm>
          <a:off x="1331640" y="1052736"/>
          <a:ext cx="6576392" cy="4901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6392"/>
              </a:tblGrid>
              <a:tr h="867251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Gabriola" pitchFamily="82" charset="0"/>
                        </a:rPr>
                        <a:t>What’s a region</a:t>
                      </a:r>
                      <a:r>
                        <a:rPr lang="en-US" sz="4400" baseline="0" dirty="0" smtClean="0">
                          <a:latin typeface="Gabriola" pitchFamily="82" charset="0"/>
                        </a:rPr>
                        <a:t> of mountains and lakes in north-eastern England?</a:t>
                      </a:r>
                      <a:endParaRPr lang="ru-RU" sz="4400" dirty="0">
                        <a:latin typeface="Gabriola" pitchFamily="82" charset="0"/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The Lake Poets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B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Stonehenge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The Lake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 District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Hadrian’s Wall</a:t>
                      </a:r>
                      <a:endParaRPr lang="ru-RU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938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791896"/>
              </p:ext>
            </p:extLst>
          </p:nvPr>
        </p:nvGraphicFramePr>
        <p:xfrm>
          <a:off x="1043608" y="1052736"/>
          <a:ext cx="6576392" cy="4336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6392"/>
              </a:tblGrid>
              <a:tr h="867251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Gabriola" pitchFamily="82" charset="0"/>
                        </a:rPr>
                        <a:t>Where is Glasgow situated</a:t>
                      </a:r>
                      <a:r>
                        <a:rPr lang="en-US" sz="4400" baseline="0" dirty="0" smtClean="0">
                          <a:latin typeface="Gabriola" pitchFamily="82" charset="0"/>
                        </a:rPr>
                        <a:t>?</a:t>
                      </a:r>
                      <a:endParaRPr lang="ru-RU" sz="4400" dirty="0">
                        <a:latin typeface="Gabriola" pitchFamily="82" charset="0"/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England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B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Scotland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Wales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Northern Ireland</a:t>
                      </a:r>
                      <a:endParaRPr lang="ru-RU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480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199227"/>
              </p:ext>
            </p:extLst>
          </p:nvPr>
        </p:nvGraphicFramePr>
        <p:xfrm>
          <a:off x="1403648" y="1052736"/>
          <a:ext cx="6576392" cy="4901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6392"/>
              </a:tblGrid>
              <a:tr h="867251">
                <a:tc>
                  <a:txBody>
                    <a:bodyPr/>
                    <a:lstStyle/>
                    <a:p>
                      <a:pPr algn="ctr"/>
                      <a:r>
                        <a:rPr lang="en-US" sz="4400" baseline="0" dirty="0" smtClean="0">
                          <a:latin typeface="Gabriola" pitchFamily="82" charset="0"/>
                        </a:rPr>
                        <a:t>What city is the capital of Great Britain?</a:t>
                      </a:r>
                      <a:endParaRPr lang="ru-RU" sz="4400" dirty="0">
                        <a:latin typeface="Gabriola" pitchFamily="82" charset="0"/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Glasgow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B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Edinburgh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Cardiff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London</a:t>
                      </a:r>
                      <a:endParaRPr lang="ru-RU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79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799208"/>
              </p:ext>
            </p:extLst>
          </p:nvPr>
        </p:nvGraphicFramePr>
        <p:xfrm>
          <a:off x="1403648" y="1052736"/>
          <a:ext cx="6576392" cy="4901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6392"/>
              </a:tblGrid>
              <a:tr h="867251">
                <a:tc>
                  <a:txBody>
                    <a:bodyPr/>
                    <a:lstStyle/>
                    <a:p>
                      <a:pPr algn="ctr"/>
                      <a:r>
                        <a:rPr lang="en-US" sz="4400" baseline="0" dirty="0" smtClean="0">
                          <a:latin typeface="Gabriola" pitchFamily="82" charset="0"/>
                        </a:rPr>
                        <a:t>What is the town where W. Shakespeare was born?</a:t>
                      </a:r>
                      <a:endParaRPr lang="ru-RU" sz="4400" dirty="0">
                        <a:latin typeface="Gabriola" pitchFamily="82" charset="0"/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Cardiff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B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Stratford-on-Avon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London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Madrid</a:t>
                      </a:r>
                      <a:endParaRPr lang="ru-RU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377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022492"/>
              </p:ext>
            </p:extLst>
          </p:nvPr>
        </p:nvGraphicFramePr>
        <p:xfrm>
          <a:off x="1403648" y="692696"/>
          <a:ext cx="6576392" cy="5572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6392"/>
              </a:tblGrid>
              <a:tr h="867251">
                <a:tc>
                  <a:txBody>
                    <a:bodyPr/>
                    <a:lstStyle/>
                    <a:p>
                      <a:pPr algn="ctr"/>
                      <a:r>
                        <a:rPr lang="en-US" sz="4400" baseline="0" dirty="0" smtClean="0">
                          <a:latin typeface="Gabriola" pitchFamily="82" charset="0"/>
                        </a:rPr>
                        <a:t>What town in the UK is famous as a seaside town with cosmopolitan culture?</a:t>
                      </a:r>
                      <a:endParaRPr lang="ru-RU" sz="4400" dirty="0">
                        <a:latin typeface="Gabriola" pitchFamily="82" charset="0"/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Liverpool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B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Edinburgh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London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Brighton</a:t>
                      </a:r>
                      <a:endParaRPr lang="ru-RU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314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275717"/>
              </p:ext>
            </p:extLst>
          </p:nvPr>
        </p:nvGraphicFramePr>
        <p:xfrm>
          <a:off x="1331640" y="1196752"/>
          <a:ext cx="6576392" cy="4336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6392"/>
              </a:tblGrid>
              <a:tr h="867251">
                <a:tc>
                  <a:txBody>
                    <a:bodyPr/>
                    <a:lstStyle/>
                    <a:p>
                      <a:pPr algn="ctr"/>
                      <a:r>
                        <a:rPr lang="en-US" sz="4400" baseline="0" dirty="0" smtClean="0">
                          <a:latin typeface="Gabriola" pitchFamily="82" charset="0"/>
                        </a:rPr>
                        <a:t>What is the capital of Wales?</a:t>
                      </a:r>
                      <a:endParaRPr lang="ru-RU" sz="4400" dirty="0">
                        <a:latin typeface="Gabriola" pitchFamily="82" charset="0"/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Cardiff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B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Edinburgh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London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Dublin</a:t>
                      </a:r>
                      <a:endParaRPr lang="ru-RU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364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649269"/>
              </p:ext>
            </p:extLst>
          </p:nvPr>
        </p:nvGraphicFramePr>
        <p:xfrm>
          <a:off x="1403648" y="980728"/>
          <a:ext cx="6576392" cy="4901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6392"/>
              </a:tblGrid>
              <a:tr h="867251">
                <a:tc>
                  <a:txBody>
                    <a:bodyPr/>
                    <a:lstStyle/>
                    <a:p>
                      <a:pPr algn="ctr"/>
                      <a:r>
                        <a:rPr lang="en-US" sz="4400" baseline="0" dirty="0" smtClean="0">
                          <a:latin typeface="Gabriola" pitchFamily="82" charset="0"/>
                        </a:rPr>
                        <a:t>In what city is the Scott Monument situated?</a:t>
                      </a:r>
                      <a:endParaRPr lang="ru-RU" sz="4400" dirty="0">
                        <a:latin typeface="Gabriola" pitchFamily="82" charset="0"/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Cardiff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B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Edinburgh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London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Moscow</a:t>
                      </a:r>
                      <a:endParaRPr lang="ru-RU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952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860332"/>
              </p:ext>
            </p:extLst>
          </p:nvPr>
        </p:nvGraphicFramePr>
        <p:xfrm>
          <a:off x="539552" y="692696"/>
          <a:ext cx="8208910" cy="54006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12168"/>
                <a:gridCol w="1728192"/>
                <a:gridCol w="1684986"/>
                <a:gridCol w="1641782"/>
                <a:gridCol w="1641782"/>
              </a:tblGrid>
              <a:tr h="9001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Chiller" pitchFamily="82" charset="0"/>
                        </a:rPr>
                        <a:t>London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Chiller" pitchFamily="82" charset="0"/>
                        </a:rPr>
                        <a:t>Geography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Chiller" pitchFamily="82" charset="0"/>
                        </a:rPr>
                        <a:t>Cities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Chiller" pitchFamily="82" charset="0"/>
                        </a:rPr>
                        <a:t>Customs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Chiller" pitchFamily="82" charset="0"/>
                        </a:rPr>
                        <a:t>People </a:t>
                      </a:r>
                      <a:endParaRPr lang="ru-RU" sz="4000" dirty="0"/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pPr algn="ctr"/>
                      <a:r>
                        <a:rPr lang="en-US" sz="3600" u="none" dirty="0" smtClean="0">
                          <a:latin typeface="Cooper Black" pitchFamily="18" charset="0"/>
                          <a:hlinkClick r:id="rId2" action="ppaction://hlinksldjump"/>
                        </a:rPr>
                        <a:t>100</a:t>
                      </a:r>
                      <a:endParaRPr lang="ru-RU" sz="36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ooper Black" pitchFamily="18" charset="0"/>
                          <a:hlinkClick r:id="rId3" action="ppaction://hlinksldjump"/>
                        </a:rPr>
                        <a:t>100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ooper Black" pitchFamily="18" charset="0"/>
                          <a:hlinkClick r:id="rId4" action="ppaction://hlinksldjump"/>
                        </a:rPr>
                        <a:t>100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ooper Black" pitchFamily="18" charset="0"/>
                          <a:hlinkClick r:id="rId5" action="ppaction://hlinksldjump"/>
                        </a:rPr>
                        <a:t>100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ooper Black" pitchFamily="18" charset="0"/>
                          <a:hlinkClick r:id="rId6" action="ppaction://hlinksldjump"/>
                        </a:rPr>
                        <a:t>100</a:t>
                      </a:r>
                      <a:endParaRPr lang="ru-RU" sz="3600" dirty="0"/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ooper Black" pitchFamily="18" charset="0"/>
                          <a:hlinkClick r:id="rId7" action="ppaction://hlinksldjump"/>
                        </a:rPr>
                        <a:t>200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ooper Black" pitchFamily="18" charset="0"/>
                          <a:hlinkClick r:id="rId8" action="ppaction://hlinksldjump"/>
                        </a:rPr>
                        <a:t>200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ooper Black" pitchFamily="18" charset="0"/>
                          <a:hlinkClick r:id="rId9" action="ppaction://hlinksldjump"/>
                        </a:rPr>
                        <a:t>200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ooper Black" pitchFamily="18" charset="0"/>
                          <a:hlinkClick r:id="rId10" action="ppaction://hlinksldjump"/>
                        </a:rPr>
                        <a:t>200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ooper Black" pitchFamily="18" charset="0"/>
                          <a:hlinkClick r:id="rId11" action="ppaction://hlinksldjump"/>
                        </a:rPr>
                        <a:t>200</a:t>
                      </a:r>
                      <a:endParaRPr lang="ru-RU" sz="3600" dirty="0"/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ooper Black" pitchFamily="18" charset="0"/>
                          <a:hlinkClick r:id="rId12" action="ppaction://hlinksldjump"/>
                        </a:rPr>
                        <a:t>300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ooper Black" pitchFamily="18" charset="0"/>
                          <a:hlinkClick r:id="rId13" action="ppaction://hlinksldjump"/>
                        </a:rPr>
                        <a:t>300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ooper Black" pitchFamily="18" charset="0"/>
                          <a:hlinkClick r:id="rId14" action="ppaction://hlinksldjump"/>
                        </a:rPr>
                        <a:t>300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ooper Black" pitchFamily="18" charset="0"/>
                          <a:hlinkClick r:id="rId15" action="ppaction://hlinksldjump"/>
                        </a:rPr>
                        <a:t>300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ooper Black" pitchFamily="18" charset="0"/>
                          <a:hlinkClick r:id="rId16" action="ppaction://hlinksldjump"/>
                        </a:rPr>
                        <a:t>300</a:t>
                      </a:r>
                      <a:endParaRPr lang="ru-RU" sz="3600" dirty="0"/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ooper Black" pitchFamily="18" charset="0"/>
                          <a:hlinkClick r:id="rId17" action="ppaction://hlinksldjump"/>
                        </a:rPr>
                        <a:t>400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ooper Black" pitchFamily="18" charset="0"/>
                          <a:hlinkClick r:id="rId18" action="ppaction://hlinksldjump"/>
                        </a:rPr>
                        <a:t>400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ooper Black" pitchFamily="18" charset="0"/>
                          <a:hlinkClick r:id="rId19" action="ppaction://hlinksldjump"/>
                        </a:rPr>
                        <a:t>400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ooper Black" pitchFamily="18" charset="0"/>
                          <a:hlinkClick r:id="rId20" action="ppaction://hlinksldjump"/>
                        </a:rPr>
                        <a:t>400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ooper Black" pitchFamily="18" charset="0"/>
                          <a:hlinkClick r:id="rId21" action="ppaction://hlinksldjump"/>
                        </a:rPr>
                        <a:t>400</a:t>
                      </a:r>
                      <a:endParaRPr lang="ru-RU" sz="3600" dirty="0"/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ooper Black" pitchFamily="18" charset="0"/>
                          <a:hlinkClick r:id="rId22" action="ppaction://hlinksldjump"/>
                        </a:rPr>
                        <a:t>500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ooper Black" pitchFamily="18" charset="0"/>
                          <a:hlinkClick r:id="rId23" action="ppaction://hlinksldjump"/>
                        </a:rPr>
                        <a:t>500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ooper Black" pitchFamily="18" charset="0"/>
                          <a:hlinkClick r:id="rId24" action="ppaction://hlinksldjump"/>
                        </a:rPr>
                        <a:t>500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ooper Black" pitchFamily="18" charset="0"/>
                          <a:hlinkClick r:id="rId25" action="ppaction://hlinksldjump"/>
                        </a:rPr>
                        <a:t>500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ooper Black" pitchFamily="18" charset="0"/>
                          <a:hlinkClick r:id="rId26" action="ppaction://hlinksldjump"/>
                        </a:rPr>
                        <a:t>500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44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889910"/>
              </p:ext>
            </p:extLst>
          </p:nvPr>
        </p:nvGraphicFramePr>
        <p:xfrm>
          <a:off x="1259632" y="980728"/>
          <a:ext cx="6576392" cy="4901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6392"/>
              </a:tblGrid>
              <a:tr h="867251">
                <a:tc>
                  <a:txBody>
                    <a:bodyPr/>
                    <a:lstStyle/>
                    <a:p>
                      <a:pPr algn="ctr"/>
                      <a:r>
                        <a:rPr lang="en-US" sz="4400" baseline="0" dirty="0" smtClean="0">
                          <a:latin typeface="Gabriola" pitchFamily="82" charset="0"/>
                        </a:rPr>
                        <a:t>What custom is connected with Buckingham palace?</a:t>
                      </a:r>
                      <a:endParaRPr lang="ru-RU" sz="4400" dirty="0">
                        <a:latin typeface="Gabriola" pitchFamily="82" charset="0"/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New Year’s Tree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B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High Tea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Swan Upping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The Changing of the Guard</a:t>
                      </a:r>
                      <a:endParaRPr lang="ru-RU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471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49599"/>
              </p:ext>
            </p:extLst>
          </p:nvPr>
        </p:nvGraphicFramePr>
        <p:xfrm>
          <a:off x="1331640" y="908720"/>
          <a:ext cx="6576392" cy="4901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6392"/>
              </a:tblGrid>
              <a:tr h="867251">
                <a:tc>
                  <a:txBody>
                    <a:bodyPr/>
                    <a:lstStyle/>
                    <a:p>
                      <a:pPr algn="ctr"/>
                      <a:r>
                        <a:rPr lang="en-US" sz="4400" baseline="0" dirty="0" smtClean="0">
                          <a:latin typeface="Gabriola" pitchFamily="82" charset="0"/>
                        </a:rPr>
                        <a:t>What is the national sport of England?</a:t>
                      </a:r>
                      <a:endParaRPr lang="ru-RU" sz="4400" dirty="0">
                        <a:latin typeface="Gabriola" pitchFamily="82" charset="0"/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football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B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cricket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lapta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basketball</a:t>
                      </a:r>
                      <a:endParaRPr lang="ru-RU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186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439675"/>
              </p:ext>
            </p:extLst>
          </p:nvPr>
        </p:nvGraphicFramePr>
        <p:xfrm>
          <a:off x="1331640" y="908720"/>
          <a:ext cx="6576392" cy="4901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6392"/>
              </a:tblGrid>
              <a:tr h="867251">
                <a:tc>
                  <a:txBody>
                    <a:bodyPr/>
                    <a:lstStyle/>
                    <a:p>
                      <a:pPr algn="ctr"/>
                      <a:r>
                        <a:rPr lang="en-US" sz="4400" baseline="0" dirty="0" smtClean="0">
                          <a:latin typeface="Gabriola" pitchFamily="82" charset="0"/>
                        </a:rPr>
                        <a:t>What is a 700 year old tradition that takes place at the Tower of London?</a:t>
                      </a:r>
                      <a:endParaRPr lang="ru-RU" sz="4400" dirty="0">
                        <a:latin typeface="Gabriola" pitchFamily="82" charset="0"/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The Changing of the Guard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B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Swan Upping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five o’clock tea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The Ceremony of the Keys</a:t>
                      </a:r>
                      <a:endParaRPr lang="ru-RU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838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689470"/>
              </p:ext>
            </p:extLst>
          </p:nvPr>
        </p:nvGraphicFramePr>
        <p:xfrm>
          <a:off x="1403648" y="1124744"/>
          <a:ext cx="6576392" cy="4336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6392"/>
              </a:tblGrid>
              <a:tr h="867251">
                <a:tc>
                  <a:txBody>
                    <a:bodyPr/>
                    <a:lstStyle/>
                    <a:p>
                      <a:pPr algn="ctr"/>
                      <a:r>
                        <a:rPr lang="en-US" sz="4400" baseline="0" dirty="0" smtClean="0">
                          <a:latin typeface="Gabriola" pitchFamily="82" charset="0"/>
                        </a:rPr>
                        <a:t>What is Union Jack?</a:t>
                      </a:r>
                      <a:endParaRPr lang="ru-RU" sz="4400" dirty="0">
                        <a:latin typeface="Gabriola" pitchFamily="82" charset="0"/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the national flag of Great Britain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B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the symbol of freedom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the national food of Great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 Britain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the symbol of politeness</a:t>
                      </a:r>
                      <a:endParaRPr lang="ru-RU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673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019419"/>
              </p:ext>
            </p:extLst>
          </p:nvPr>
        </p:nvGraphicFramePr>
        <p:xfrm>
          <a:off x="1475656" y="908720"/>
          <a:ext cx="6576392" cy="4901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6392"/>
              </a:tblGrid>
              <a:tr h="867251">
                <a:tc>
                  <a:txBody>
                    <a:bodyPr/>
                    <a:lstStyle/>
                    <a:p>
                      <a:pPr algn="ctr"/>
                      <a:r>
                        <a:rPr lang="en-US" sz="4400" baseline="0" dirty="0" smtClean="0">
                          <a:latin typeface="Gabriola" pitchFamily="82" charset="0"/>
                        </a:rPr>
                        <a:t>Who is the symbol of the typical Englishman?</a:t>
                      </a:r>
                      <a:endParaRPr lang="ru-RU" sz="4400" dirty="0">
                        <a:latin typeface="Gabriola" pitchFamily="82" charset="0"/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Admiral Nelson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B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St. Patrick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John Smith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John Bull</a:t>
                      </a:r>
                      <a:endParaRPr lang="ru-RU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734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229344"/>
              </p:ext>
            </p:extLst>
          </p:nvPr>
        </p:nvGraphicFramePr>
        <p:xfrm>
          <a:off x="1043608" y="764704"/>
          <a:ext cx="6576392" cy="4336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6392"/>
              </a:tblGrid>
              <a:tr h="867251">
                <a:tc>
                  <a:txBody>
                    <a:bodyPr/>
                    <a:lstStyle/>
                    <a:p>
                      <a:pPr algn="ctr"/>
                      <a:r>
                        <a:rPr lang="en-US" sz="4400" baseline="0" dirty="0" smtClean="0">
                          <a:latin typeface="Gabriola" pitchFamily="82" charset="0"/>
                        </a:rPr>
                        <a:t>Who is the Queen of the UK?</a:t>
                      </a:r>
                      <a:endParaRPr lang="ru-RU" sz="4400" dirty="0">
                        <a:latin typeface="Gabriola" pitchFamily="82" charset="0"/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Monica IV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B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Elizabeth II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Anna III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Victoria II</a:t>
                      </a:r>
                      <a:endParaRPr lang="ru-RU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278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84980"/>
              </p:ext>
            </p:extLst>
          </p:nvPr>
        </p:nvGraphicFramePr>
        <p:xfrm>
          <a:off x="1115616" y="620688"/>
          <a:ext cx="6576392" cy="5572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6392"/>
              </a:tblGrid>
              <a:tr h="867251">
                <a:tc>
                  <a:txBody>
                    <a:bodyPr/>
                    <a:lstStyle/>
                    <a:p>
                      <a:pPr algn="ctr"/>
                      <a:r>
                        <a:rPr lang="en-US" sz="4400" baseline="0" dirty="0" smtClean="0">
                          <a:latin typeface="Gabriola" pitchFamily="82" charset="0"/>
                        </a:rPr>
                        <a:t>Who was the English author, best known for his “Alice’s Adventures in Wonderland”?</a:t>
                      </a:r>
                      <a:endParaRPr lang="ru-RU" sz="4400" dirty="0">
                        <a:latin typeface="Gabriola" pitchFamily="82" charset="0"/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Jonathan Swift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B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Lewis Carroll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W. Shakespeare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Mark Twain</a:t>
                      </a:r>
                      <a:endParaRPr lang="ru-RU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126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669201"/>
              </p:ext>
            </p:extLst>
          </p:nvPr>
        </p:nvGraphicFramePr>
        <p:xfrm>
          <a:off x="1115616" y="620688"/>
          <a:ext cx="6576392" cy="4901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6392"/>
              </a:tblGrid>
              <a:tr h="867251">
                <a:tc>
                  <a:txBody>
                    <a:bodyPr/>
                    <a:lstStyle/>
                    <a:p>
                      <a:pPr algn="ctr"/>
                      <a:r>
                        <a:rPr lang="en-US" sz="4400" baseline="0" dirty="0" smtClean="0">
                          <a:latin typeface="Gabriola" pitchFamily="82" charset="0"/>
                        </a:rPr>
                        <a:t>Who was the most famous scientist who worked at Cambridge?</a:t>
                      </a:r>
                      <a:endParaRPr lang="ru-RU" sz="4400" dirty="0">
                        <a:latin typeface="Gabriola" pitchFamily="82" charset="0"/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Isaac Newton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B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M.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Lomonosov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Admiral Nelson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Z. Fried</a:t>
                      </a:r>
                      <a:endParaRPr lang="ru-RU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747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433454"/>
              </p:ext>
            </p:extLst>
          </p:nvPr>
        </p:nvGraphicFramePr>
        <p:xfrm>
          <a:off x="1115616" y="620688"/>
          <a:ext cx="6576392" cy="4901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6392"/>
              </a:tblGrid>
              <a:tr h="867251">
                <a:tc>
                  <a:txBody>
                    <a:bodyPr/>
                    <a:lstStyle/>
                    <a:p>
                      <a:pPr algn="ctr"/>
                      <a:r>
                        <a:rPr lang="en-US" sz="4400" baseline="0" dirty="0" smtClean="0">
                          <a:latin typeface="Gabriola" pitchFamily="82" charset="0"/>
                        </a:rPr>
                        <a:t>Who was Hadrian that decided to build Hadrian’s Wall?</a:t>
                      </a:r>
                      <a:endParaRPr lang="ru-RU" sz="4400" dirty="0">
                        <a:latin typeface="Gabriola" pitchFamily="82" charset="0"/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Hadrian was a Roman Emperor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B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Hadrian was the Prince of the UK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Hadrian was the King of France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Hadrian was the Prime Minister</a:t>
                      </a:r>
                      <a:endParaRPr lang="ru-RU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553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701984"/>
              </p:ext>
            </p:extLst>
          </p:nvPr>
        </p:nvGraphicFramePr>
        <p:xfrm>
          <a:off x="1115616" y="620688"/>
          <a:ext cx="6576392" cy="4901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6392"/>
              </a:tblGrid>
              <a:tr h="867251">
                <a:tc>
                  <a:txBody>
                    <a:bodyPr/>
                    <a:lstStyle/>
                    <a:p>
                      <a:pPr algn="ctr"/>
                      <a:r>
                        <a:rPr lang="en-US" sz="4400" baseline="0" dirty="0" smtClean="0">
                          <a:latin typeface="Gabriola" pitchFamily="82" charset="0"/>
                        </a:rPr>
                        <a:t>Who is the architect of the famous St. Paul’s Cathedral?</a:t>
                      </a:r>
                      <a:endParaRPr lang="ru-RU" sz="4400" dirty="0">
                        <a:latin typeface="Gabriola" pitchFamily="82" charset="0"/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Sir Christopher Wren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B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Michelangelo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Rastrelly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Admiral Nelson</a:t>
                      </a:r>
                      <a:endParaRPr lang="ru-RU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458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19756" y="1484784"/>
            <a:ext cx="338437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Right</a:t>
            </a:r>
            <a:endParaRPr lang="ru-RU" sz="8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4" t="18718" r="50000" b="19988"/>
          <a:stretch/>
        </p:blipFill>
        <p:spPr>
          <a:xfrm>
            <a:off x="3044253" y="3501008"/>
            <a:ext cx="2535382" cy="2673928"/>
          </a:xfrm>
          <a:prstGeom prst="rect">
            <a:avLst/>
          </a:prstGeom>
        </p:spPr>
      </p:pic>
      <p:sp>
        <p:nvSpPr>
          <p:cNvPr id="5" name="Управляющая кнопка: домой 4">
            <a:hlinkClick r:id="rId3" action="ppaction://hlinksldjump" highlightClick="1"/>
          </p:cNvPr>
          <p:cNvSpPr/>
          <p:nvPr/>
        </p:nvSpPr>
        <p:spPr>
          <a:xfrm>
            <a:off x="7812360" y="5733256"/>
            <a:ext cx="864096" cy="864096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79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1412776"/>
            <a:ext cx="468052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Wrong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14" t="19624" r="6467" b="20987"/>
          <a:stretch/>
        </p:blipFill>
        <p:spPr>
          <a:xfrm>
            <a:off x="3142192" y="3543137"/>
            <a:ext cx="2499575" cy="2590801"/>
          </a:xfrm>
          <a:prstGeom prst="rect">
            <a:avLst/>
          </a:prstGeom>
        </p:spPr>
      </p:pic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956376" y="5733256"/>
            <a:ext cx="792088" cy="864096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01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35464"/>
              </p:ext>
            </p:extLst>
          </p:nvPr>
        </p:nvGraphicFramePr>
        <p:xfrm>
          <a:off x="1043608" y="1052736"/>
          <a:ext cx="6576392" cy="4657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6392"/>
              </a:tblGrid>
              <a:tr h="86725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Gabriola" pitchFamily="82" charset="0"/>
                        </a:rPr>
                        <a:t>What is the official London residence of the British Monarch?</a:t>
                      </a:r>
                      <a:endParaRPr lang="ru-RU" sz="3600" dirty="0">
                        <a:latin typeface="Gabriola" pitchFamily="82" charset="0"/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The Kremlin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B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Buckingham Palace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St. Paul's Cathedral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The White House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309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822360"/>
              </p:ext>
            </p:extLst>
          </p:nvPr>
        </p:nvGraphicFramePr>
        <p:xfrm>
          <a:off x="1043608" y="1052736"/>
          <a:ext cx="6576392" cy="4336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6392"/>
              </a:tblGrid>
              <a:tr h="867251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Gabriola" pitchFamily="82" charset="0"/>
                        </a:rPr>
                        <a:t>What is Big</a:t>
                      </a:r>
                      <a:r>
                        <a:rPr lang="en-US" sz="4400" baseline="0" dirty="0" smtClean="0">
                          <a:latin typeface="Gabriola" pitchFamily="82" charset="0"/>
                        </a:rPr>
                        <a:t> Ben</a:t>
                      </a:r>
                      <a:r>
                        <a:rPr lang="en-US" sz="4400" dirty="0" smtClean="0">
                          <a:latin typeface="Gabriola" pitchFamily="82" charset="0"/>
                        </a:rPr>
                        <a:t>?</a:t>
                      </a:r>
                      <a:endParaRPr lang="ru-RU" sz="4400" dirty="0">
                        <a:latin typeface="Gabriola" pitchFamily="82" charset="0"/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A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the name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 of the tower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B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the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 most famous clock in the world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the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 name of the palace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the name of the hospital</a:t>
                      </a:r>
                      <a:endParaRPr lang="ru-RU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05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39481"/>
              </p:ext>
            </p:extLst>
          </p:nvPr>
        </p:nvGraphicFramePr>
        <p:xfrm>
          <a:off x="1043608" y="1052736"/>
          <a:ext cx="6576392" cy="4901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6392"/>
              </a:tblGrid>
              <a:tr h="867251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Gabriola" pitchFamily="82" charset="0"/>
                        </a:rPr>
                        <a:t>Whose</a:t>
                      </a:r>
                      <a:r>
                        <a:rPr lang="en-US" sz="4400" baseline="0" dirty="0" smtClean="0">
                          <a:latin typeface="Gabriola" pitchFamily="82" charset="0"/>
                        </a:rPr>
                        <a:t>  monument stands in the center of Trafalgar Square</a:t>
                      </a:r>
                      <a:r>
                        <a:rPr lang="en-US" sz="4400" dirty="0" smtClean="0">
                          <a:latin typeface="Gabriola" pitchFamily="82" charset="0"/>
                        </a:rPr>
                        <a:t>?</a:t>
                      </a:r>
                      <a:endParaRPr lang="ru-RU" sz="4400" dirty="0">
                        <a:latin typeface="Gabriola" pitchFamily="82" charset="0"/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G.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 Washington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B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I.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 Stalin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Admiral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 Nelson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General Jefferson</a:t>
                      </a:r>
                      <a:endParaRPr lang="ru-RU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560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180929"/>
              </p:ext>
            </p:extLst>
          </p:nvPr>
        </p:nvGraphicFramePr>
        <p:xfrm>
          <a:off x="1043608" y="1052736"/>
          <a:ext cx="6576392" cy="4901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6392"/>
              </a:tblGrid>
              <a:tr h="867251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Gabriola" pitchFamily="82" charset="0"/>
                        </a:rPr>
                        <a:t>In</a:t>
                      </a:r>
                      <a:r>
                        <a:rPr lang="en-US" sz="4400" baseline="0" dirty="0" smtClean="0">
                          <a:latin typeface="Gabriola" pitchFamily="82" charset="0"/>
                        </a:rPr>
                        <a:t> Roman Times London was already a center of …</a:t>
                      </a:r>
                      <a:r>
                        <a:rPr lang="en-US" sz="4400" dirty="0" smtClean="0">
                          <a:latin typeface="Gabriola" pitchFamily="82" charset="0"/>
                        </a:rPr>
                        <a:t>?</a:t>
                      </a:r>
                      <a:endParaRPr lang="ru-RU" sz="4400" dirty="0">
                        <a:latin typeface="Gabriola" pitchFamily="82" charset="0"/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entertainment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B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trade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business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culture</a:t>
                      </a:r>
                      <a:endParaRPr lang="ru-RU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569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689694"/>
              </p:ext>
            </p:extLst>
          </p:nvPr>
        </p:nvGraphicFramePr>
        <p:xfrm>
          <a:off x="1043608" y="1052736"/>
          <a:ext cx="6576392" cy="4901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6392"/>
              </a:tblGrid>
              <a:tr h="867251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Gabriola" pitchFamily="82" charset="0"/>
                        </a:rPr>
                        <a:t>What</a:t>
                      </a:r>
                      <a:r>
                        <a:rPr lang="en-US" sz="4400" baseline="0" dirty="0" smtClean="0">
                          <a:latin typeface="Gabriola" pitchFamily="82" charset="0"/>
                        </a:rPr>
                        <a:t> is the nickname of London's Underground</a:t>
                      </a:r>
                      <a:r>
                        <a:rPr lang="en-US" sz="4400" dirty="0" smtClean="0">
                          <a:latin typeface="Gabriola" pitchFamily="82" charset="0"/>
                        </a:rPr>
                        <a:t>?</a:t>
                      </a:r>
                      <a:endParaRPr lang="ru-RU" sz="4400" dirty="0">
                        <a:latin typeface="Gabriola" pitchFamily="82" charset="0"/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Underground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B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the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 Tube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Metro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725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Subway</a:t>
                      </a:r>
                      <a:endParaRPr lang="ru-RU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44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222</TotalTime>
  <Words>619</Words>
  <Application>Microsoft Office PowerPoint</Application>
  <PresentationFormat>Экран (4:3)</PresentationFormat>
  <Paragraphs>162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Англиский</dc:creator>
  <cp:lastModifiedBy>Англиский</cp:lastModifiedBy>
  <cp:revision>26</cp:revision>
  <dcterms:created xsi:type="dcterms:W3CDTF">2012-11-07T05:35:47Z</dcterms:created>
  <dcterms:modified xsi:type="dcterms:W3CDTF">2012-11-12T05:40:53Z</dcterms:modified>
</cp:coreProperties>
</file>