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374" r:id="rId2"/>
    <p:sldId id="371" r:id="rId3"/>
    <p:sldId id="314" r:id="rId4"/>
    <p:sldId id="357" r:id="rId5"/>
    <p:sldId id="363" r:id="rId6"/>
    <p:sldId id="283" r:id="rId7"/>
    <p:sldId id="376" r:id="rId8"/>
    <p:sldId id="304" r:id="rId9"/>
    <p:sldId id="347" r:id="rId10"/>
    <p:sldId id="260" r:id="rId11"/>
    <p:sldId id="267" r:id="rId12"/>
    <p:sldId id="268" r:id="rId13"/>
    <p:sldId id="266" r:id="rId14"/>
    <p:sldId id="285" r:id="rId15"/>
    <p:sldId id="299" r:id="rId16"/>
    <p:sldId id="297" r:id="rId17"/>
    <p:sldId id="286" r:id="rId18"/>
    <p:sldId id="282" r:id="rId19"/>
    <p:sldId id="289" r:id="rId20"/>
    <p:sldId id="275" r:id="rId21"/>
    <p:sldId id="300" r:id="rId22"/>
    <p:sldId id="270" r:id="rId23"/>
    <p:sldId id="264" r:id="rId24"/>
    <p:sldId id="271" r:id="rId25"/>
    <p:sldId id="358" r:id="rId26"/>
    <p:sldId id="360" r:id="rId27"/>
    <p:sldId id="273" r:id="rId28"/>
    <p:sldId id="281" r:id="rId29"/>
    <p:sldId id="369" r:id="rId30"/>
    <p:sldId id="301" r:id="rId31"/>
    <p:sldId id="279" r:id="rId32"/>
    <p:sldId id="307" r:id="rId33"/>
    <p:sldId id="339" r:id="rId34"/>
    <p:sldId id="310" r:id="rId35"/>
    <p:sldId id="311" r:id="rId36"/>
    <p:sldId id="295" r:id="rId37"/>
    <p:sldId id="296" r:id="rId38"/>
    <p:sldId id="262" r:id="rId39"/>
    <p:sldId id="293" r:id="rId40"/>
    <p:sldId id="291" r:id="rId41"/>
    <p:sldId id="29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CDD"/>
    <a:srgbClr val="9EECFC"/>
    <a:srgbClr val="1CD3F8"/>
    <a:srgbClr val="4ABECA"/>
    <a:srgbClr val="3BB3D9"/>
    <a:srgbClr val="4DA7C7"/>
    <a:srgbClr val="34B7E0"/>
    <a:srgbClr val="24D8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09712A-07A4-4483-B5C1-6C147CD3AABE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6CF697-CBBB-4BAF-8BBF-90EC32113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9826C8-75CC-4142-8130-EC2E9CCDD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5D0480-A980-4836-A9E8-DA2DD9DB98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723B-8106-4B92-B67E-8550F15FBAB7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6FEBDA-7DBC-4086-9EE6-039B378BA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19FC-8E2A-401B-A896-F579FE3FC535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9365-1027-4DC9-8E01-C4E1151BB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BBB1-EAD5-4D51-9F5E-F84A5FB07091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2C8C-8AB0-4341-B34A-BC8CAB0C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573C-6AE1-40A7-B938-A6E24CA6C1E4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D084-6B16-4321-B489-222DDC544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28FA-F504-4C99-8F21-71C2EDCE9B8A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0578-3CF5-41E6-A54A-B2194A43D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7FA4-CD66-439B-8960-4843FD5B91CB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3A77-4770-49A1-BB07-394C9CB49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58BF-1B54-4E5D-A904-3C77C42143D0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4A2D-C698-48BA-A9FF-79113D859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0F0A-7CB2-44BF-9D80-E43773A30B98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A6D4-5E49-415C-82DF-770D95448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EA35-B46B-4C95-807D-C8DC09FBA100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EA5D-8B8B-4272-AE09-3CB152DEC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1333-8BE0-4463-9EE4-7B2F7BC4C400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22B9-2C6E-4512-B088-BA889A953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A128-05C5-4D20-88A9-48B2C18B4650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A57F92-E9B6-40B4-B6EC-29FF76189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ADB67E9-02B8-4B14-8539-19D6BA6B9093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DFAFD43-6AC4-43B8-A7A9-62EEB882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ransition spd="slow"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36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9.xml"/><Relationship Id="rId1" Type="http://schemas.openxmlformats.org/officeDocument/2006/relationships/audio" Target="NULL" TargetMode="External"/><Relationship Id="rId5" Type="http://schemas.openxmlformats.org/officeDocument/2006/relationships/slide" Target="slide4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347663"/>
            <a:ext cx="4754562" cy="2767012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19050"/>
            <a:ext cx="9175750" cy="6889750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420688"/>
            <a:ext cx="4346575" cy="2571750"/>
          </a:xfrm>
          <a:prstGeom prst="rect">
            <a:avLst/>
          </a:prstGeom>
          <a:noFill/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23850" y="6092825"/>
            <a:ext cx="849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Georgia" pitchFamily="18" charset="0"/>
              </a:rPr>
              <a:t>Урок окружающего мира во 2 классе по УМС «Школа России» подготовила </a:t>
            </a:r>
          </a:p>
          <a:p>
            <a:pPr algn="ctr"/>
            <a:r>
              <a:rPr lang="ru-RU" sz="1600">
                <a:solidFill>
                  <a:schemeClr val="bg1"/>
                </a:solidFill>
                <a:latin typeface="Georgia" pitchFamily="18" charset="0"/>
              </a:rPr>
              <a:t>Е.А. Кострюкова, учитель начальных классов  ГБОУ СОШ №566  г. Москвы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2457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593725"/>
          </a:xfrm>
        </p:spPr>
        <p:txBody>
          <a:bodyPr/>
          <a:lstStyle/>
          <a:p>
            <a:pPr algn="just"/>
            <a:r>
              <a:rPr lang="ru-RU" b="0" smtClean="0"/>
              <a:t>Покрытые льдом водоёмы под напором прибывающей воды увеличиваются.                     С грохотом трескаются ледяные поля на реке. Треснувший лёд, отходит от берегов. 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ледоход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91513" y="4864100"/>
            <a:ext cx="682625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26626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Льдины, подхваченные течением, как большие плоты, плывут по воде, сталкиваясь, переворачиваясь, кроша друг друга. 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ледоход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283575" y="4889500"/>
            <a:ext cx="682625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6400" b="0" dirty="0" smtClean="0"/>
              <a:t>В апреле начинается обильное снеготаяние. </a:t>
            </a:r>
            <a:r>
              <a:rPr lang="ru-RU" sz="6400" b="0" dirty="0"/>
              <a:t>Ручьи, несущие талые воды в реки и озёра резко повышают уровень воды.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половодье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28674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Водоёмы выходят из берегов, затапливая весенними водами ближние земли. Ежегодный весенний разлив называется половодьем.</a:t>
            </a:r>
          </a:p>
          <a:p>
            <a:endParaRPr lang="ru-RU" sz="14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половодье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278813" y="4872038"/>
            <a:ext cx="682625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ttp://img-fotki.yandex.ru/get/3814/baikali.14/0_2794f_c6b9d1c4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noFill/>
        </p:spPr>
      </p:pic>
      <p:sp>
        <p:nvSpPr>
          <p:cNvPr id="29698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Раньше всех зацветает ольха — когда кое-где ещё лежат последние пятна снега.        С безлистных ветвей свешиваются длинные рыхлые серёжки, из которых высыпается пыльца.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ольха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30722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>
                <a:cs typeface="Times New Roman" pitchFamily="18" charset="0"/>
              </a:rPr>
              <a:t>Многие ивы цветут ранней весной, когда ещё лежит снег. Побеги покрываются белыми, серыми и жёлтыми серёжками. Ивы являются ценнейшими медоносами! 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ивы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Цветущие кусты ив издали привлекают к себе внимание. На прозрачном фоне леса выделяются ярко-жёлтые ивовые соцветия, покрытые липкой пыльцой и издающие тонкий аромат. 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ИВЫ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i.flamber.ru/files/st1/1249752133/1267002159_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noFill/>
        </p:spPr>
      </p:pic>
      <p:sp>
        <p:nvSpPr>
          <p:cNvPr id="32770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Почти одновременно с ольхой ранней весной, когда ещё в глубине леса лежат сугробы снега, зацветает кустарник лещина или орешник. 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лещина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882650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6400" b="0" dirty="0" smtClean="0"/>
              <a:t>Следом, тоже </a:t>
            </a:r>
            <a:r>
              <a:rPr lang="ru-RU" sz="6400" b="0" dirty="0"/>
              <a:t>до появления листьев </a:t>
            </a:r>
            <a:r>
              <a:rPr lang="ru-RU" sz="6400" b="0" dirty="0" smtClean="0"/>
              <a:t>цветёт осина. </a:t>
            </a:r>
            <a:r>
              <a:rPr lang="ru-RU" sz="6400" b="0" dirty="0"/>
              <a:t>В кроне дерева виднеются многочисленные длинные </a:t>
            </a:r>
            <a:r>
              <a:rPr lang="ru-RU" sz="6400" b="0" dirty="0" smtClean="0"/>
              <a:t>серёжки</a:t>
            </a:r>
            <a:r>
              <a:rPr lang="ru-RU" sz="6400" b="0" dirty="0"/>
              <a:t>, свисающие вниз. </a:t>
            </a:r>
            <a:r>
              <a:rPr lang="ru-RU" sz="6400" b="0" dirty="0" smtClean="0"/>
              <a:t>Они крупнее </a:t>
            </a:r>
            <a:r>
              <a:rPr lang="ru-RU" sz="6400" b="0" dirty="0"/>
              <a:t>и толще, </a:t>
            </a:r>
            <a:r>
              <a:rPr lang="ru-RU" sz="6400" b="0" dirty="0" smtClean="0"/>
              <a:t>чем </a:t>
            </a:r>
            <a:r>
              <a:rPr lang="ru-RU" sz="6400" b="0" dirty="0"/>
              <a:t>у </a:t>
            </a:r>
            <a:r>
              <a:rPr lang="ru-RU" sz="6400" b="0" dirty="0" smtClean="0"/>
              <a:t>ольхи.</a:t>
            </a:r>
            <a:r>
              <a:rPr lang="ru-RU" sz="6400" b="0" dirty="0"/>
              <a:t> </a:t>
            </a:r>
            <a:endParaRPr lang="ru-RU" sz="6400" dirty="0"/>
          </a:p>
          <a:p>
            <a:pPr fontAlgn="auto">
              <a:lnSpc>
                <a:spcPct val="120000"/>
              </a:lnSpc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осина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img-fotki.yandex.ru/get/5504/avlika-78.cb/0_4d93b_28328fcd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noFill/>
        </p:spPr>
      </p:pic>
      <p:sp>
        <p:nvSpPr>
          <p:cNvPr id="34818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522288"/>
          </a:xfrm>
        </p:spPr>
        <p:txBody>
          <a:bodyPr/>
          <a:lstStyle/>
          <a:p>
            <a:pPr algn="just"/>
            <a:r>
              <a:rPr lang="ru-RU" b="0" smtClean="0">
                <a:cs typeface="Times New Roman" pitchFamily="18" charset="0"/>
              </a:rPr>
              <a:t>Цветёт тополь в марте – апреле, до распускания листьев. Во время цветения появляются цветки, расположенные на длинных и висячих серёжках.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тополь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2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476250"/>
            <a:ext cx="8162925" cy="120015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713038"/>
            <a:ext cx="2597150" cy="199866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6288" y="2713038"/>
            <a:ext cx="2590800" cy="199866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2675" y="2713038"/>
            <a:ext cx="2590800" cy="1998662"/>
          </a:xfrm>
          <a:prstGeom prst="rect">
            <a:avLst/>
          </a:prstGeom>
          <a:noFill/>
        </p:spPr>
      </p:pic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737100"/>
            <a:ext cx="2736850" cy="1395413"/>
            <a:chOff x="261" y="2984"/>
            <a:chExt cx="1724" cy="879"/>
          </a:xfrm>
        </p:grpSpPr>
        <p:pic>
          <p:nvPicPr>
            <p:cNvPr id="15366" name="Скругленный прямоугольник 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1" y="2984"/>
              <a:ext cx="1724" cy="879"/>
            </a:xfrm>
            <a:prstGeom prst="rect">
              <a:avLst/>
            </a:prstGeom>
            <a:noFill/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396" y="3162"/>
              <a:ext cx="1459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800">
                  <a:solidFill>
                    <a:srgbClr val="000000"/>
                  </a:solidFill>
                  <a:latin typeface="Georgia" pitchFamily="18" charset="0"/>
                </a:rPr>
                <a:t>март</a:t>
              </a:r>
            </a:p>
            <a:p>
              <a:pPr algn="ctr"/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3243263" y="4737100"/>
            <a:ext cx="2822575" cy="1395413"/>
            <a:chOff x="2043" y="2984"/>
            <a:chExt cx="1778" cy="879"/>
          </a:xfrm>
        </p:grpSpPr>
        <p:pic>
          <p:nvPicPr>
            <p:cNvPr id="15369" name="Скругленный прямоугольник 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3" y="2984"/>
              <a:ext cx="1778" cy="879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229" y="3162"/>
              <a:ext cx="1412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800">
                  <a:solidFill>
                    <a:srgbClr val="000000"/>
                  </a:solidFill>
                  <a:latin typeface="Georgia" pitchFamily="18" charset="0"/>
                </a:rPr>
                <a:t>апрель</a:t>
              </a:r>
            </a:p>
            <a:p>
              <a:pPr algn="ctr"/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1" name="Скругленный прямоугольник 10"/>
          <p:cNvGrpSpPr>
            <a:grpSpLocks/>
          </p:cNvGrpSpPr>
          <p:nvPr/>
        </p:nvGrpSpPr>
        <p:grpSpPr bwMode="auto">
          <a:xfrm>
            <a:off x="6205538" y="4718050"/>
            <a:ext cx="2646362" cy="1414463"/>
            <a:chOff x="3909" y="2972"/>
            <a:chExt cx="1667" cy="891"/>
          </a:xfrm>
        </p:grpSpPr>
        <p:pic>
          <p:nvPicPr>
            <p:cNvPr id="15372" name="Скругленный прямоугольник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09" y="2972"/>
              <a:ext cx="1667" cy="891"/>
            </a:xfrm>
            <a:prstGeom prst="rect">
              <a:avLst/>
            </a:prstGeom>
            <a:noFill/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4045" y="3143"/>
              <a:ext cx="1399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800">
                  <a:solidFill>
                    <a:srgbClr val="000000"/>
                  </a:solidFill>
                  <a:latin typeface="Georgia" pitchFamily="18" charset="0"/>
                </a:rPr>
                <a:t>май</a:t>
              </a:r>
            </a:p>
            <a:p>
              <a:pPr algn="ctr"/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5851525" y="5214938"/>
            <a:ext cx="433388" cy="484187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03550" y="5238750"/>
            <a:ext cx="433388" cy="484188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666750"/>
          </a:xfrm>
        </p:spPr>
        <p:txBody>
          <a:bodyPr/>
          <a:lstStyle/>
          <a:p>
            <a:pPr algn="just"/>
            <a:r>
              <a:rPr lang="ru-RU" b="0" smtClean="0"/>
              <a:t>Подснежник</a:t>
            </a:r>
            <a:r>
              <a:rPr lang="ru-RU" b="0" smtClean="0">
                <a:cs typeface="Times New Roman" pitchFamily="18" charset="0"/>
              </a:rPr>
              <a:t> — один из самых первых вестников конца зимы, </a:t>
            </a:r>
            <a:r>
              <a:rPr lang="ru-RU" b="0" smtClean="0"/>
              <a:t>получил своё название за способность растения пробиваться из-под земли и зацветать с первыми весенними лучами солнца, когда чуть подтает снег.</a:t>
            </a:r>
            <a:r>
              <a:rPr lang="ru-RU" b="0" smtClean="0">
                <a:cs typeface="Times New Roman" pitchFamily="18" charset="0"/>
              </a:rPr>
              <a:t> </a:t>
            </a:r>
            <a:endParaRPr lang="ru-RU" smtClean="0">
              <a:cs typeface="Times New Roman" pitchFamily="18" charset="0"/>
            </a:endParaRPr>
          </a:p>
          <a:p>
            <a:pPr algn="just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подснежник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666750"/>
          </a:xfrm>
        </p:spPr>
        <p:txBody>
          <a:bodyPr/>
          <a:lstStyle/>
          <a:p>
            <a:pPr algn="just"/>
            <a:r>
              <a:rPr lang="ru-RU" b="0" smtClean="0"/>
              <a:t>Пролеска одна из самых первых раннецветущих растений в лесу раскрывает свои изящные цветки – нежно-голубые или синие.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Пролеска сибирская</a:t>
            </a:r>
            <a:endParaRPr lang="ru-RU" dirty="0"/>
          </a:p>
        </p:txBody>
      </p:sp>
      <p:pic>
        <p:nvPicPr>
          <p:cNvPr id="36867" name="Picture 2" descr="http://pics.livejournal.com/davikoza_o/pic/0001t1ff/s640x48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37890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>
                <a:cs typeface="Times New Roman" pitchFamily="18" charset="0"/>
              </a:rPr>
              <a:t>Значительная примета весны – зацветание мать-и-мачехи. Средний срок появления цветков – чуть позже середины апреля. Это лекарственное растение – неплохой медонос.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Мать-и-мачеха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1988" y="4878388"/>
            <a:ext cx="682625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38914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Зацветает дней через десять после мать-и-мачехи и цветёт весь май. К концу цветения медуницы в лесу много других цветущих растений, а вначале она ценна и как медонос, и как украшение неодетого леса.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медуница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39938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>
                <a:cs typeface="Times New Roman" pitchFamily="18" charset="0"/>
              </a:rPr>
              <a:t>Пригреет солнышко, появятся в лесу проталины и расцветает хохлатка. Ещё нередки по ночам заморозки, а розово-лиловые цветочки украшают весенний лес.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хохлатка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1027113"/>
          </a:xfrm>
        </p:spPr>
        <p:txBody>
          <a:bodyPr/>
          <a:lstStyle/>
          <a:p>
            <a:pPr algn="just"/>
            <a:r>
              <a:rPr lang="ru-RU" b="0" smtClean="0"/>
              <a:t>Начало видимого роста отмечают ещё под снегом. Развёртывание листьев и цветение начинаются после таяния основной массы снега и оттаивания почвы. Цветёт растение 1-2 недели. 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Ветреница лютиковая</a:t>
            </a:r>
            <a:endParaRPr lang="ru-RU" dirty="0"/>
          </a:p>
        </p:txBody>
      </p:sp>
      <p:pic>
        <p:nvPicPr>
          <p:cNvPr id="40963" name="Picture 2" descr="http://www.plantarium.ru/dat/plants/6/683/75683_8152ddf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666750"/>
          </a:xfrm>
        </p:spPr>
        <p:txBody>
          <a:bodyPr/>
          <a:lstStyle/>
          <a:p>
            <a:r>
              <a:rPr lang="ru-RU" b="0" smtClean="0">
                <a:cs typeface="Times New Roman" pitchFamily="18" charset="0"/>
              </a:rPr>
              <a:t>Цветёт растение в конце апреля - начале мая, всего неделю, пока не распустятся на деревьях листья.</a:t>
            </a:r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Ветреница дубравная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6400" b="0" dirty="0" smtClean="0"/>
              <a:t>Этот первоцвет появляется </a:t>
            </a:r>
            <a:r>
              <a:rPr lang="ru-RU" sz="6400" b="0" dirty="0"/>
              <a:t>в </a:t>
            </a:r>
            <a:r>
              <a:rPr lang="ru-RU" sz="6400" b="0" dirty="0" smtClean="0"/>
              <a:t>марте, растёт </a:t>
            </a:r>
            <a:r>
              <a:rPr lang="ru-RU" sz="6400" b="0" dirty="0"/>
              <a:t>в сырых </a:t>
            </a:r>
            <a:r>
              <a:rPr lang="ru-RU" sz="6400" b="0" dirty="0" smtClean="0"/>
              <a:t>местах.</a:t>
            </a:r>
            <a:r>
              <a:rPr lang="ru-RU" sz="6400" b="0" dirty="0"/>
              <a:t> </a:t>
            </a:r>
            <a:r>
              <a:rPr lang="ru-RU" sz="6400" b="0" dirty="0" smtClean="0"/>
              <a:t>Когда </a:t>
            </a:r>
            <a:r>
              <a:rPr lang="ru-RU" sz="6400" b="0" dirty="0"/>
              <a:t>снег растает </a:t>
            </a:r>
            <a:r>
              <a:rPr lang="ru-RU" sz="6400" b="0" dirty="0" smtClean="0"/>
              <a:t>         в </a:t>
            </a:r>
            <a:r>
              <a:rPr lang="ru-RU" sz="6400" b="0" dirty="0"/>
              <a:t>апреле, у чистяка распускаются листья и </a:t>
            </a:r>
            <a:r>
              <a:rPr lang="ru-RU" sz="6400" b="0" dirty="0" smtClean="0"/>
              <a:t>цветки.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чистяк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96275" y="4868863"/>
            <a:ext cx="682625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593725"/>
          </a:xfrm>
        </p:spPr>
        <p:txBody>
          <a:bodyPr/>
          <a:lstStyle/>
          <a:p>
            <a:pPr algn="just"/>
            <a:r>
              <a:rPr lang="ru-RU" b="0" smtClean="0"/>
              <a:t>Жёлтый подснежник цветёт рано весной в апреле. Народные названия: гусятник жёлтый, жёлтый подснежник, гадючий лук, желтоцвет. 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Гусиный </a:t>
            </a:r>
            <a:r>
              <a:rPr lang="ru-RU" dirty="0" smtClean="0"/>
              <a:t>лук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Пригреет солнышко, освободятся пригорки от снега, и появятся цветы, которые ботаники называют прострелом, а менее сведущие люди — сон-травой.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прострел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5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799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17410" name="Текст 1"/>
          <p:cNvSpPr txBox="1">
            <a:spLocks/>
          </p:cNvSpPr>
          <p:nvPr/>
        </p:nvSpPr>
        <p:spPr bwMode="auto">
          <a:xfrm>
            <a:off x="5651500" y="1560513"/>
            <a:ext cx="30083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endParaRPr lang="ru-RU" sz="1600" b="1">
              <a:latin typeface="Georgia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8313" y="188913"/>
            <a:ext cx="57912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7412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3175"/>
            <a:ext cx="9180513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Весенние явления                    в неживой природе</a:t>
            </a:r>
            <a:endParaRPr lang="ru-RU" b="1" dirty="0"/>
          </a:p>
        </p:txBody>
      </p:sp>
      <p:sp>
        <p:nvSpPr>
          <p:cNvPr id="29" name="Текст 18"/>
          <p:cNvSpPr txBox="1">
            <a:spLocks noGrp="1"/>
          </p:cNvSpPr>
          <p:nvPr>
            <p:ph type="body" sz="half" idx="2"/>
          </p:nvPr>
        </p:nvSpPr>
        <p:spPr>
          <a:xfrm>
            <a:off x="468313" y="2349500"/>
            <a:ext cx="5194300" cy="3875088"/>
          </a:xfrm>
        </p:spPr>
        <p:txBody>
          <a:bodyPr rtlCol="0"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buFont typeface="Arial" pitchFamily="34" charset="0"/>
              <a:buChar char="•"/>
              <a:defRPr/>
            </a:pPr>
            <a:endParaRPr lang="ru-RU" dirty="0" smtClean="0">
              <a:hlinkClick r:id="rId3" action="ppaction://hlinksldjump"/>
            </a:endParaRPr>
          </a:p>
          <a:p>
            <a:pPr marL="457200" indent="-457200" fontAlgn="auto">
              <a:buFont typeface="Arial" pitchFamily="34" charset="0"/>
              <a:buChar char="•"/>
              <a:defRPr/>
            </a:pPr>
            <a:r>
              <a:rPr lang="ru-RU" sz="2000" dirty="0">
                <a:hlinkClick r:id="rId4" action="ppaction://hlinksldjump"/>
              </a:rPr>
              <a:t>Снеготаяние</a:t>
            </a:r>
            <a:endParaRPr lang="ru-RU" sz="2000" dirty="0"/>
          </a:p>
          <a:p>
            <a:pPr marL="457200" indent="-457200" fontAlgn="auto">
              <a:buFont typeface="Arial" pitchFamily="34" charset="0"/>
              <a:buChar char="•"/>
              <a:defRPr/>
            </a:pPr>
            <a:r>
              <a:rPr lang="ru-RU" sz="2000" dirty="0" smtClean="0">
                <a:hlinkClick r:id="rId5" action="ppaction://hlinksldjump"/>
              </a:rPr>
              <a:t>Появление </a:t>
            </a:r>
            <a:r>
              <a:rPr lang="ru-RU" sz="2000" dirty="0">
                <a:hlinkClick r:id="rId5" action="ppaction://hlinksldjump"/>
              </a:rPr>
              <a:t>кучевых облаков</a:t>
            </a:r>
            <a:endParaRPr lang="ru-RU" sz="2000" dirty="0"/>
          </a:p>
          <a:p>
            <a:pPr marL="457200" indent="-457200" fontAlgn="auto">
              <a:buFont typeface="Arial" pitchFamily="34" charset="0"/>
              <a:buChar char="•"/>
              <a:defRPr/>
            </a:pPr>
            <a:r>
              <a:rPr lang="ru-RU" sz="2000" dirty="0" smtClean="0">
                <a:hlinkClick r:id="rId6" action="ppaction://hlinksldjump"/>
              </a:rPr>
              <a:t>Ледоход</a:t>
            </a:r>
            <a:endParaRPr lang="ru-RU" sz="2000" dirty="0" smtClean="0"/>
          </a:p>
          <a:p>
            <a:pPr marL="457200" indent="-457200" fontAlgn="auto">
              <a:buFont typeface="Arial" pitchFamily="34" charset="0"/>
              <a:buChar char="•"/>
              <a:defRPr/>
            </a:pPr>
            <a:r>
              <a:rPr lang="ru-RU" sz="2000" dirty="0" smtClean="0">
                <a:hlinkClick r:id="rId7" action="ppaction://hlinksldjump"/>
              </a:rPr>
              <a:t>Половодье</a:t>
            </a:r>
            <a:endParaRPr lang="ru-RU" sz="2000" dirty="0" smtClean="0"/>
          </a:p>
          <a:p>
            <a:pPr marL="285750" indent="-285750" fontAlgn="auto"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5" name="Picture 2" descr="C:\Users\ele\Pictures\о весне\8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2963" y="333375"/>
            <a:ext cx="7207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46082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>
                <a:cs typeface="Times New Roman" pitchFamily="18" charset="0"/>
              </a:rPr>
              <a:t>Печёночница благородная зацветает в середине апреля, почти одновременно с мать-и-мачехой. На земле ещё местами лежит снег. Разросшиеся куртины цветущего первоцвета смотрятся красивыми коврами. </a:t>
            </a:r>
            <a:endParaRPr lang="ru-RU" smtClean="0"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Печёночница благородная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296275" y="4868863"/>
            <a:ext cx="681038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47106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Первые почки на деревьях появляются в конце апреля – в начале мая. Трава  пробила свои зелёные стебельки, а деревья готовятся одеться в зелёные наряды. Листья распустятся быстро и внезапно.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Первые почки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299450" y="4870450"/>
            <a:ext cx="682625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666750"/>
          </a:xfrm>
        </p:spPr>
        <p:txBody>
          <a:bodyPr/>
          <a:lstStyle/>
          <a:p>
            <a:pPr algn="just"/>
            <a:r>
              <a:rPr lang="ru-RU" b="0" smtClean="0"/>
              <a:t>Ранней весной появляются шмели. Они облетают цветок за цветком в поисках нектара и пыльцы. 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шмель</a:t>
            </a:r>
            <a:endParaRPr lang="ru-RU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933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24750" y="3933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49154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666750"/>
          </a:xfrm>
        </p:spPr>
        <p:txBody>
          <a:bodyPr/>
          <a:lstStyle/>
          <a:p>
            <a:pPr algn="just"/>
            <a:r>
              <a:rPr lang="ru-RU" b="0" smtClean="0">
                <a:cs typeface="Times New Roman" pitchFamily="18" charset="0"/>
              </a:rPr>
              <a:t>Верба – спасение для пчёл и шмелей ранней весной. Насекомых привлекает ароматный нектар и большое количество пыльцы, густо облепляющей серёжки в период цветения.</a:t>
            </a:r>
            <a:endParaRPr lang="ru-RU" smtClean="0"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пчёлы</a:t>
            </a:r>
            <a:endParaRPr lang="ru-RU" dirty="0"/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903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666750"/>
          </a:xfrm>
        </p:spPr>
        <p:txBody>
          <a:bodyPr/>
          <a:lstStyle/>
          <a:p>
            <a:pPr algn="just"/>
            <a:r>
              <a:rPr lang="ru-RU" b="0" smtClean="0"/>
              <a:t>Как только растает снег, первыми просыпаются крапивницы — яркие, пёстрые бабочки. Крапивница зимует, поэтому появляется рано весной и встречается всё лето.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крапивница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88338" y="4867275"/>
            <a:ext cx="682625" cy="652463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51202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522288"/>
          </a:xfrm>
        </p:spPr>
        <p:txBody>
          <a:bodyPr/>
          <a:lstStyle/>
          <a:p>
            <a:pPr algn="just"/>
            <a:r>
              <a:rPr lang="ru-RU" b="0" smtClean="0"/>
              <a:t>Крушинница или лимонница просыпается позднее, дней через десять после крапивницы.</a:t>
            </a:r>
            <a:endParaRPr lang="ru-RU" smtClean="0"/>
          </a:p>
          <a:p>
            <a:pPr algn="just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лимонница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281988" y="4875213"/>
            <a:ext cx="682625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52226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Грач – «вестник весны», эти птицы первыми прилетают весной. Прилёт грачей начинается в конце марта. В крупных городах многие грачи никуда не улетают, остаются зимовать. 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грачи</a:t>
            </a:r>
            <a:endParaRPr lang="ru-RU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39038" y="3933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4050" y="4868863"/>
            <a:ext cx="681038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53250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Гнездятся колониями на высоких деревьях. Одно и то же гнездо используется много лет, каждую весну птицы его ремонтируют и достраивают.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грачи</a:t>
            </a:r>
            <a:endParaRPr lang="ru-RU" dirty="0"/>
          </a:p>
        </p:txBody>
      </p:sp>
      <p:pic>
        <p:nvPicPr>
          <p:cNvPr id="5325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4050" y="6219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74050" y="4868863"/>
            <a:ext cx="681038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54274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За грачами прилетают жаворонки – в конце марта. В эти дни в весеннем лесу уже можно услышать радостный трезвон вернувшихся птиц.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жаворонок</a:t>
            </a:r>
            <a:endParaRPr lang="ru-RU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933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74050" y="4868863"/>
            <a:ext cx="681038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ttp://img-fotki.yandex.ru/get/24/averkin.1/0_8ea7_fe01cb08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4846638"/>
          </a:xfrm>
          <a:noFill/>
        </p:spPr>
      </p:pic>
      <p:sp>
        <p:nvSpPr>
          <p:cNvPr id="55298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Прилетают огромными стаями – иногда по несколько сотен тысяч птиц обычно в марте, когда на полях появляются проталины, и занимают гнездовые места. 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скворцы</a:t>
            </a:r>
            <a:endParaRPr lang="ru-RU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919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74050" y="4868863"/>
            <a:ext cx="681038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3175" y="0"/>
            <a:ext cx="9140825" cy="6869113"/>
          </a:xfrm>
        </p:spPr>
      </p:pic>
      <p:sp>
        <p:nvSpPr>
          <p:cNvPr id="6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Весенние явления                    в живой природе</a:t>
            </a:r>
            <a:endParaRPr lang="ru-RU" b="1" dirty="0"/>
          </a:p>
        </p:txBody>
      </p:sp>
      <p:sp>
        <p:nvSpPr>
          <p:cNvPr id="18435" name="Текст 1"/>
          <p:cNvSpPr>
            <a:spLocks noGrp="1"/>
          </p:cNvSpPr>
          <p:nvPr>
            <p:ph type="body" sz="half" idx="2"/>
          </p:nvPr>
        </p:nvSpPr>
        <p:spPr>
          <a:xfrm>
            <a:off x="468313" y="2349500"/>
            <a:ext cx="5915025" cy="365918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ru-RU" sz="2400" smtClean="0"/>
          </a:p>
          <a:p>
            <a:pPr marL="457200" indent="-457200">
              <a:buFont typeface="Arial" charset="0"/>
              <a:buChar char="•"/>
            </a:pPr>
            <a:r>
              <a:rPr lang="ru-RU" sz="2000" smtClean="0">
                <a:hlinkClick r:id="rId3" action="ppaction://hlinksldjump"/>
              </a:rPr>
              <a:t>Цветение раннецветущих растений</a:t>
            </a:r>
            <a:endParaRPr lang="ru-RU" sz="2000" smtClean="0"/>
          </a:p>
          <a:p>
            <a:pPr marL="457200" indent="-457200">
              <a:buFont typeface="Arial" charset="0"/>
              <a:buChar char="•"/>
            </a:pPr>
            <a:r>
              <a:rPr lang="ru-RU" sz="2000" smtClean="0">
                <a:hlinkClick r:id="rId4" action="ppaction://hlinksldjump"/>
              </a:rPr>
              <a:t>Распускание почек </a:t>
            </a:r>
            <a:endParaRPr lang="ru-RU" sz="2000" smtClean="0"/>
          </a:p>
          <a:p>
            <a:pPr marL="457200" indent="-457200">
              <a:buFont typeface="Arial" charset="0"/>
              <a:buChar char="•"/>
            </a:pPr>
            <a:r>
              <a:rPr lang="ru-RU" sz="2000" smtClean="0">
                <a:hlinkClick r:id="rId5" action="ppaction://hlinksldjump"/>
              </a:rPr>
              <a:t>Появление насекомых </a:t>
            </a:r>
            <a:endParaRPr lang="ru-RU" sz="2000" smtClean="0"/>
          </a:p>
          <a:p>
            <a:pPr marL="457200" indent="-457200">
              <a:buFont typeface="Arial" charset="0"/>
              <a:buChar char="•"/>
            </a:pPr>
            <a:r>
              <a:rPr lang="ru-RU" sz="2000" smtClean="0">
                <a:hlinkClick r:id="rId6" action="ppaction://hlinksldjump"/>
              </a:rPr>
              <a:t>Прилёт перелётных птиц</a:t>
            </a:r>
            <a:endParaRPr lang="ru-RU" sz="200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g-fotki.yandex.ru/get/5803/oldplus.d/0_60a22_36889d9b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4846638"/>
          </a:xfrm>
          <a:noFill/>
        </p:spPr>
      </p:pic>
      <p:sp>
        <p:nvSpPr>
          <p:cNvPr id="56322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В народе говорят: «Трясогузка прилетает – хвостиком лёд разбивает». Трясогузки прилетают с зимовок в конце марта–начале апреля, когда лёд еще не сошёл, а малые реки у берегов освобождаются ото льда.  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трясогузка</a:t>
            </a:r>
            <a:endParaRPr lang="ru-RU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933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91513" y="4868863"/>
            <a:ext cx="682625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57346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Зяблики прилетают в первых числах апреля и гнездятся в лесах, садах и парках в начале мая. Насиживание и время выкармливания в гнезде — две недели. Вылет молодых птиц — в июне.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зяблик</a:t>
            </a:r>
            <a:endParaRPr lang="ru-RU" dirty="0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933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8299450" y="4868863"/>
            <a:ext cx="682625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882650"/>
          </a:xfrm>
        </p:spPr>
        <p:txBody>
          <a:bodyPr/>
          <a:lstStyle/>
          <a:p>
            <a:pPr algn="just"/>
            <a:r>
              <a:rPr lang="ru-RU" b="0" smtClean="0"/>
              <a:t>В марте ещё много снега, на солнце верхняя его часть покрывается коркой – настом. Погода стоит переменчивая. Тёплые дни сменяются холодными, снежными.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Таяние снега</a:t>
            </a:r>
            <a:endParaRPr lang="ru-RU" dirty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91513" y="4864100"/>
            <a:ext cx="682625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20482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Искрятся на солнце сосульки. Капля за каплей, растут они, прибавляя в длину и     в ширину. Весело и звонко падают капельки. Начинается весенняя капель.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капель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91513" y="4864100"/>
            <a:ext cx="682625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21506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1027113"/>
          </a:xfrm>
        </p:spPr>
        <p:txBody>
          <a:bodyPr/>
          <a:lstStyle/>
          <a:p>
            <a:pPr algn="just"/>
            <a:r>
              <a:rPr lang="ru-RU" b="0" smtClean="0"/>
              <a:t>Солнце остаётся дольше над горизонтом, поднимается выше и начинает прогревать почву. Оттаивают бугорки и опушки, появляются первые проталины — места, где снег стаял, и открылась земля. </a:t>
            </a:r>
            <a:endParaRPr lang="ru-RU" smtClean="0"/>
          </a:p>
          <a:p>
            <a:pPr algn="just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проталины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93100" y="4878388"/>
            <a:ext cx="682625" cy="650875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0" smtClean="0"/>
              <a:t>Воздух с каждым днём становится теплее. По дорогам и просекам журчат ручьи, сверкая бликами лучей на ярком солнце.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ручьи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91513" y="4868863"/>
            <a:ext cx="682625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01125" cy="4846638"/>
          </a:xfrm>
          <a:solidFill>
            <a:srgbClr val="BFBFBF"/>
          </a:solidFill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882650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6400" b="0" dirty="0" smtClean="0"/>
              <a:t>В </a:t>
            </a:r>
            <a:r>
              <a:rPr lang="ru-RU" sz="6400" b="0" dirty="0"/>
              <a:t>марте в солнечную погоду на небе начнут собираться первые кучевые облака. Сквозь них чистым светом проникают весёлые лучи мартовского солнца.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800" b="0" dirty="0"/>
          </a:p>
          <a:p>
            <a:pPr algn="just" fontAlgn="auto">
              <a:buFont typeface="Arial" pitchFamily="34" charset="0"/>
              <a:buNone/>
              <a:defRPr/>
            </a:pPr>
            <a:endParaRPr lang="ru-RU" sz="6400" b="0" dirty="0" smtClean="0"/>
          </a:p>
          <a:p>
            <a:pPr fontAlgn="auto">
              <a:buFont typeface="Arial" pitchFamily="34" charset="0"/>
              <a:buNone/>
              <a:defRPr/>
            </a:pPr>
            <a:endParaRPr lang="ru-RU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Кучевые облака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296275" y="4868863"/>
            <a:ext cx="682625" cy="650875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3052</TotalTime>
  <Words>863</Words>
  <Application>Microsoft Office PowerPoint</Application>
  <PresentationFormat>Экран (4:3)</PresentationFormat>
  <Paragraphs>94</Paragraphs>
  <Slides>41</Slides>
  <Notes>2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Georgia</vt:lpstr>
      <vt:lpstr>Arial</vt:lpstr>
      <vt:lpstr>Calibri</vt:lpstr>
      <vt:lpstr>Times New Roman</vt:lpstr>
      <vt:lpstr>Главная</vt:lpstr>
      <vt:lpstr>Главная</vt:lpstr>
      <vt:lpstr>Главная</vt:lpstr>
      <vt:lpstr>Слайд 1</vt:lpstr>
      <vt:lpstr>Слайд 2</vt:lpstr>
      <vt:lpstr>   ВЕСЕННИЕ ЯВЛЕНИЯ                    В НЕЖИВОЙ ПРИРОДЕ</vt:lpstr>
      <vt:lpstr>   ВЕСЕННИЕ ЯВЛЕНИЯ                    В ЖИВОЙ ПРИРОДЕ</vt:lpstr>
      <vt:lpstr>ТАЯНИЕ СНЕГА</vt:lpstr>
      <vt:lpstr>КАПЕЛЬ</vt:lpstr>
      <vt:lpstr>ПРОТАЛИНЫ</vt:lpstr>
      <vt:lpstr>РУЧЬИ</vt:lpstr>
      <vt:lpstr>КУЧЕВЫЕ ОБЛАКА</vt:lpstr>
      <vt:lpstr>ЛЕДОХОД</vt:lpstr>
      <vt:lpstr>ЛЕДОХОД</vt:lpstr>
      <vt:lpstr>ПОЛОВОДЬЕ</vt:lpstr>
      <vt:lpstr>ПОЛОВОДЬЕ</vt:lpstr>
      <vt:lpstr>ОЛЬХА</vt:lpstr>
      <vt:lpstr>ИВЫ</vt:lpstr>
      <vt:lpstr>ИВЫ</vt:lpstr>
      <vt:lpstr>ЛЕЩИНА</vt:lpstr>
      <vt:lpstr>ОСИНА</vt:lpstr>
      <vt:lpstr>ТОПОЛЬ</vt:lpstr>
      <vt:lpstr>ПОДСНЕЖНИК</vt:lpstr>
      <vt:lpstr>ПРОЛЕСКА СИБИРСКАЯ</vt:lpstr>
      <vt:lpstr>МАТЬ-И-МАЧЕХА</vt:lpstr>
      <vt:lpstr>МЕДУНИЦА</vt:lpstr>
      <vt:lpstr>ХОХЛАТКА</vt:lpstr>
      <vt:lpstr>ВЕТРЕНИЦА ЛЮТИКОВАЯ</vt:lpstr>
      <vt:lpstr>ВЕТРЕНИЦА ДУБРАВНАЯ</vt:lpstr>
      <vt:lpstr>ЧИСТЯК</vt:lpstr>
      <vt:lpstr>ГУСИНЫЙ ЛУК</vt:lpstr>
      <vt:lpstr>ПРОСТРЕЛ</vt:lpstr>
      <vt:lpstr>ПЕЧЁНОЧНИЦА БЛАГОРОДНАЯ</vt:lpstr>
      <vt:lpstr>ПЕРВЫЕ ПОЧКИ</vt:lpstr>
      <vt:lpstr>ШМЕЛЬ</vt:lpstr>
      <vt:lpstr>ПЧЁЛЫ</vt:lpstr>
      <vt:lpstr>КРАПИВНИЦА</vt:lpstr>
      <vt:lpstr>ЛИМОННИЦА</vt:lpstr>
      <vt:lpstr>ГРАЧИ</vt:lpstr>
      <vt:lpstr>ГРАЧИ</vt:lpstr>
      <vt:lpstr>ЖАВОРОНОК</vt:lpstr>
      <vt:lpstr>СКВОРЦЫ</vt:lpstr>
      <vt:lpstr>ТРЯСОГУЗКА</vt:lpstr>
      <vt:lpstr>ЗЯБЛИК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</dc:creator>
  <cp:lastModifiedBy>User</cp:lastModifiedBy>
  <cp:revision>236</cp:revision>
  <dcterms:created xsi:type="dcterms:W3CDTF">2013-01-09T11:31:21Z</dcterms:created>
  <dcterms:modified xsi:type="dcterms:W3CDTF">2013-03-30T18:41:28Z</dcterms:modified>
</cp:coreProperties>
</file>