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1" r:id="rId3"/>
    <p:sldId id="257" r:id="rId4"/>
    <p:sldId id="296" r:id="rId5"/>
    <p:sldId id="270" r:id="rId6"/>
    <p:sldId id="271" r:id="rId7"/>
    <p:sldId id="273" r:id="rId8"/>
    <p:sldId id="275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62" r:id="rId23"/>
    <p:sldId id="291" r:id="rId24"/>
    <p:sldId id="292" r:id="rId25"/>
    <p:sldId id="293" r:id="rId26"/>
    <p:sldId id="29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60270A-ED62-4A99-B796-9A8C3DDA7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569DF-48DB-4435-B9B5-6A58B72770B9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969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A820436-9AEC-4162-A4C9-DCFA54CD496C}" type="slidenum">
              <a:rPr lang="ru-RU" sz="1200">
                <a:latin typeface="+mn-lt"/>
              </a:rPr>
              <a:pPr algn="r">
                <a:defRPr/>
              </a:pPr>
              <a:t>5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160D6-F54D-4E4D-979A-A1650AE50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5D767-348F-4451-8C8A-F247E981E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D1109-868E-4DD6-9278-2677A8FC6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C390A-8492-43C8-86D5-6DE3B64FE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3CFB1-0865-4A9A-BFCF-A3821C016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1A8BB-CD49-4B3C-B826-01CEFF621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E69BF-5A16-44F0-8869-0A8874CF3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601B7-A7E2-4602-9AC6-CB5D0345F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3CDEB-AF68-4820-9114-07BEC3009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E11E5-D65C-4603-90C3-8057E9C4A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7CDDA-0697-4AF1-9742-814EAB6E5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5C9906-EABD-4871-810C-6EF8C167D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091;&#1103;&#1085;&#1086;&#1074;&#1080;&#1095;\&#1056;&#1072;&#1073;&#1086;&#1095;&#1080;&#1081;%20&#1089;&#1090;&#1086;&#1083;\&#1089;&#1077;&#1084;&#1080;&#1085;&#1072;&#1088;\&#1079;&#1074;&#1091;&#1082;&#1080;%20&#1083;&#1077;&#1089;&#1072;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42938"/>
            <a:ext cx="7772400" cy="2957512"/>
          </a:xfrm>
        </p:spPr>
        <p:txBody>
          <a:bodyPr/>
          <a:lstStyle/>
          <a:p>
            <a:pPr eaLnBrk="1" hangingPunct="1"/>
            <a:r>
              <a:rPr lang="ru-RU" smtClean="0"/>
              <a:t>Внеурочная деятельность по курсу</a:t>
            </a:r>
            <a:br>
              <a:rPr lang="ru-RU" smtClean="0"/>
            </a:br>
            <a:r>
              <a:rPr lang="ru-RU" smtClean="0"/>
              <a:t>«САМОДЕЛКИН»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Учитель: Бедрик Елена Сергеевна</a:t>
            </a:r>
          </a:p>
          <a:p>
            <a:pPr eaLnBrk="1" hangingPunct="1"/>
            <a:r>
              <a:rPr lang="ru-RU" smtClean="0"/>
              <a:t>МБОУ СОШ №59 п.Белозерный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0" name="Picture 2" descr="F:\8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84"/>
            <a:ext cx="6357982" cy="4355588"/>
          </a:xfrm>
          <a:prstGeom prst="roundRect">
            <a:avLst/>
          </a:prstGeom>
          <a:noFill/>
        </p:spPr>
      </p:pic>
      <p:pic>
        <p:nvPicPr>
          <p:cNvPr id="6" name="Picture 2" descr="F:\63013467_1282414260_083058ecf154e4d578e9e76b7a1e79f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Picture 3" descr="F:\333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57290" y="1142984"/>
            <a:ext cx="6357982" cy="4497109"/>
          </a:xfrm>
          <a:prstGeom prst="roundRect">
            <a:avLst/>
          </a:prstGeom>
        </p:spPr>
      </p:pic>
      <p:pic>
        <p:nvPicPr>
          <p:cNvPr id="5" name="Picture 2" descr="F:\63013467_1282414260_083058ecf154e4d578e9e76b7a1e79f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4" name="Picture 2" descr="F:\29832398_baboch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42984"/>
            <a:ext cx="6502446" cy="4572032"/>
          </a:xfrm>
          <a:prstGeom prst="roundRect">
            <a:avLst/>
          </a:prstGeom>
          <a:noFill/>
        </p:spPr>
      </p:pic>
      <p:pic>
        <p:nvPicPr>
          <p:cNvPr id="5" name="Picture 2" descr="F:\63013467_1282414260_083058ecf154e4d578e9e76b7a1e79f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8" name="Picture 2" descr="F:\31025210_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1"/>
            <a:ext cx="6286544" cy="4448395"/>
          </a:xfrm>
          <a:prstGeom prst="roundRect">
            <a:avLst/>
          </a:prstGeom>
          <a:noFill/>
        </p:spPr>
      </p:pic>
      <p:pic>
        <p:nvPicPr>
          <p:cNvPr id="5" name="Picture 2" descr="F:\63013467_1282414260_083058ecf154e4d578e9e76b7a1e79f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6" name="Picture 2" descr="F:\1204652673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6500858" cy="4627699"/>
          </a:xfrm>
          <a:prstGeom prst="roundRect">
            <a:avLst/>
          </a:prstGeom>
          <a:noFill/>
        </p:spPr>
      </p:pic>
      <p:pic>
        <p:nvPicPr>
          <p:cNvPr id="5" name="Picture 2" descr="F:\63013467_1282414260_083058ecf154e4d578e9e76b7a1e79f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0" name="Picture 2" descr="F:\1210110204_butterf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5"/>
            <a:ext cx="6072230" cy="4697385"/>
          </a:xfrm>
          <a:prstGeom prst="roundRect">
            <a:avLst/>
          </a:prstGeom>
          <a:noFill/>
        </p:spPr>
      </p:pic>
      <p:pic>
        <p:nvPicPr>
          <p:cNvPr id="5" name="Picture 2" descr="F:\63013467_1282414260_083058ecf154e4d578e9e76b7a1e79f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2" name="Picture 2" descr="F:\1252477904_402772257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5" y="1142984"/>
            <a:ext cx="6223043" cy="4500594"/>
          </a:xfrm>
          <a:prstGeom prst="roundRect">
            <a:avLst/>
          </a:prstGeom>
          <a:noFill/>
        </p:spPr>
      </p:pic>
      <p:pic>
        <p:nvPicPr>
          <p:cNvPr id="5" name="Picture 2" descr="F:\63013467_1282414260_083058ecf154e4d578e9e76b7a1e79f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6" name="Picture 2" descr="F:\1278778069_1253789248_butterfly_by_labyrinthfair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71546"/>
            <a:ext cx="3929090" cy="4677488"/>
          </a:xfrm>
          <a:prstGeom prst="roundRect">
            <a:avLst/>
          </a:prstGeom>
          <a:noFill/>
        </p:spPr>
      </p:pic>
      <p:pic>
        <p:nvPicPr>
          <p:cNvPr id="5" name="Picture 2" descr="F:\63013467_1282414260_083058ecf154e4d578e9e76b7a1e79f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4" name="Picture 2" descr="F:\Butterfly_by_Bazil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14422"/>
            <a:ext cx="5857916" cy="4393437"/>
          </a:xfrm>
          <a:prstGeom prst="roundRect">
            <a:avLst/>
          </a:prstGeom>
          <a:noFill/>
        </p:spPr>
      </p:pic>
      <p:pic>
        <p:nvPicPr>
          <p:cNvPr id="5" name="Picture 2" descr="F:\63013467_1282414260_083058ecf154e4d578e9e76b7a1e79f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Picture 2" descr="F:\Butterfly_by_ThisFallingLov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5804289" cy="4143404"/>
          </a:xfrm>
          <a:prstGeom prst="roundRect">
            <a:avLst/>
          </a:prstGeom>
          <a:noFill/>
        </p:spPr>
      </p:pic>
      <p:pic>
        <p:nvPicPr>
          <p:cNvPr id="6" name="Picture 2" descr="F:\63013467_1282414260_083058ecf154e4d578e9e76b7a1e79f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2339975" y="3357563"/>
            <a:ext cx="6248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Тема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"Лепим бабочку"</a:t>
            </a:r>
          </a:p>
        </p:txBody>
      </p:sp>
      <p:pic>
        <p:nvPicPr>
          <p:cNvPr id="7171" name="Picture 3" descr="su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CEE"/>
              </a:clrFrom>
              <a:clrTo>
                <a:srgbClr val="99CC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26003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pchela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914400"/>
            <a:ext cx="1223963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pchela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876800"/>
            <a:ext cx="1223963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Picture 2" descr="F:\бабочки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85860"/>
            <a:ext cx="5214974" cy="4432728"/>
          </a:xfrm>
          <a:prstGeom prst="roundRect">
            <a:avLst/>
          </a:prstGeom>
          <a:noFill/>
        </p:spPr>
      </p:pic>
      <p:pic>
        <p:nvPicPr>
          <p:cNvPr id="5" name="Picture 2" descr="F:\63013467_1282414260_083058ecf154e4d578e9e76b7a1e79f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Picture 2" descr="F:\63013467_1282414260_083058ecf154e4d578e9e76b7a1e79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/>
          </a:prstGeom>
          <a:noFill/>
        </p:spPr>
      </p:pic>
      <p:pic>
        <p:nvPicPr>
          <p:cNvPr id="5" name="Picture 3" descr="F:\normal_happy_animals_0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928794" y="1071546"/>
            <a:ext cx="4786346" cy="4800591"/>
          </a:xfrm>
          <a:prstGeom prst="round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133600"/>
            <a:ext cx="8229600" cy="411480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Работать надо дружно.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Спокойно высказывать своё мнение.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Терпеливо выслушивать мысли других.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Вместе находить правильное решение.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Уважительно относиться друг к другу.</a:t>
            </a:r>
          </a:p>
        </p:txBody>
      </p:sp>
      <p:sp>
        <p:nvSpPr>
          <p:cNvPr id="23555" name="WordArt 4"/>
          <p:cNvSpPr>
            <a:spLocks noChangeArrowheads="1" noChangeShapeType="1" noTextEdit="1"/>
          </p:cNvSpPr>
          <p:nvPr/>
        </p:nvSpPr>
        <p:spPr bwMode="auto">
          <a:xfrm>
            <a:off x="1547813" y="476250"/>
            <a:ext cx="6477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Как работать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в группе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Picture 2" descr="F:\63013467_1282414260_083058ecf154e4d578e9e76b7a1e79f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/>
          </a:prstGeom>
          <a:noFill/>
        </p:spPr>
      </p:pic>
      <p:pic>
        <p:nvPicPr>
          <p:cNvPr id="24581" name="Picture 2" descr="F:\32-0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813" y="1285875"/>
            <a:ext cx="5286375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вуки ле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00938" y="5357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Picture 2" descr="F:\63013467_1282414260_083058ecf154e4d578e9e76b7a1e79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/>
          </a:prstGeom>
          <a:noFill/>
        </p:spPr>
      </p:pic>
      <p:pic>
        <p:nvPicPr>
          <p:cNvPr id="25605" name="Picture 2" descr="F:\32-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8" y="1357313"/>
            <a:ext cx="606425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Picture 2" descr="F:\63013467_1282414260_083058ecf154e4d578e9e76b7a1e79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/>
          </a:prstGeom>
          <a:noFill/>
        </p:spPr>
      </p:pic>
      <p:pic>
        <p:nvPicPr>
          <p:cNvPr id="26629" name="Picture 2" descr="F:\32-0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1357313"/>
            <a:ext cx="644048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Picture 2" descr="F:\63013467_1282414260_083058ecf154e4d578e9e76b7a1e79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/>
          </a:prstGeom>
          <a:noFill/>
        </p:spPr>
      </p:pic>
      <p:pic>
        <p:nvPicPr>
          <p:cNvPr id="23554" name="Picture 2" descr="F:\32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214422"/>
            <a:ext cx="5722405" cy="4500594"/>
          </a:xfrm>
          <a:prstGeom prst="round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Group 2"/>
          <p:cNvGraphicFramePr>
            <a:graphicFrameLocks noGrp="1"/>
          </p:cNvGraphicFramePr>
          <p:nvPr/>
        </p:nvGraphicFramePr>
        <p:xfrm>
          <a:off x="1371600" y="381000"/>
          <a:ext cx="7467600" cy="5923280"/>
        </p:xfrm>
        <a:graphic>
          <a:graphicData uri="http://schemas.openxmlformats.org/drawingml/2006/table">
            <a:tbl>
              <a:tblPr/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040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040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0400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040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88" name="Text Box 116"/>
          <p:cNvSpPr txBox="1">
            <a:spLocks noChangeArrowheads="1"/>
          </p:cNvSpPr>
          <p:nvPr/>
        </p:nvSpPr>
        <p:spPr bwMode="auto">
          <a:xfrm>
            <a:off x="1447800" y="38100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К</a:t>
            </a:r>
          </a:p>
        </p:txBody>
      </p:sp>
      <p:sp>
        <p:nvSpPr>
          <p:cNvPr id="3189" name="Text Box 117"/>
          <p:cNvSpPr txBox="1">
            <a:spLocks noChangeArrowheads="1"/>
          </p:cNvSpPr>
          <p:nvPr/>
        </p:nvSpPr>
        <p:spPr bwMode="auto">
          <a:xfrm>
            <a:off x="3276600" y="381000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Н</a:t>
            </a:r>
          </a:p>
        </p:txBody>
      </p:sp>
      <p:sp>
        <p:nvSpPr>
          <p:cNvPr id="3190" name="Text Box 118"/>
          <p:cNvSpPr txBox="1">
            <a:spLocks noChangeArrowheads="1"/>
          </p:cNvSpPr>
          <p:nvPr/>
        </p:nvSpPr>
        <p:spPr bwMode="auto">
          <a:xfrm>
            <a:off x="3886200" y="38100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Е</a:t>
            </a:r>
          </a:p>
        </p:txBody>
      </p:sp>
      <p:sp>
        <p:nvSpPr>
          <p:cNvPr id="3191" name="Text Box 119"/>
          <p:cNvSpPr txBox="1">
            <a:spLocks noChangeArrowheads="1"/>
          </p:cNvSpPr>
          <p:nvPr/>
        </p:nvSpPr>
        <p:spPr bwMode="auto">
          <a:xfrm>
            <a:off x="4495800" y="38100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Ч</a:t>
            </a:r>
          </a:p>
        </p:txBody>
      </p:sp>
      <p:sp>
        <p:nvSpPr>
          <p:cNvPr id="3192" name="Text Box 120"/>
          <p:cNvSpPr txBox="1">
            <a:spLocks noChangeArrowheads="1"/>
          </p:cNvSpPr>
          <p:nvPr/>
        </p:nvSpPr>
        <p:spPr bwMode="auto">
          <a:xfrm>
            <a:off x="5105400" y="381000"/>
            <a:ext cx="512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И</a:t>
            </a:r>
          </a:p>
        </p:txBody>
      </p:sp>
      <p:sp>
        <p:nvSpPr>
          <p:cNvPr id="3193" name="Text Box 121"/>
          <p:cNvSpPr txBox="1">
            <a:spLocks noChangeArrowheads="1"/>
          </p:cNvSpPr>
          <p:nvPr/>
        </p:nvSpPr>
        <p:spPr bwMode="auto">
          <a:xfrm>
            <a:off x="3276600" y="106680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А</a:t>
            </a:r>
          </a:p>
        </p:txBody>
      </p:sp>
      <p:sp>
        <p:nvSpPr>
          <p:cNvPr id="3194" name="Text Box 122"/>
          <p:cNvSpPr txBox="1">
            <a:spLocks noChangeArrowheads="1"/>
          </p:cNvSpPr>
          <p:nvPr/>
        </p:nvSpPr>
        <p:spPr bwMode="auto">
          <a:xfrm>
            <a:off x="3886200" y="1066800"/>
            <a:ext cx="512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П</a:t>
            </a:r>
          </a:p>
        </p:txBody>
      </p:sp>
      <p:sp>
        <p:nvSpPr>
          <p:cNvPr id="3195" name="Text Box 123"/>
          <p:cNvSpPr txBox="1">
            <a:spLocks noChangeArrowheads="1"/>
          </p:cNvSpPr>
          <p:nvPr/>
        </p:nvSpPr>
        <p:spPr bwMode="auto">
          <a:xfrm>
            <a:off x="4572000" y="1066800"/>
            <a:ext cx="484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Л</a:t>
            </a:r>
          </a:p>
        </p:txBody>
      </p:sp>
      <p:sp>
        <p:nvSpPr>
          <p:cNvPr id="3196" name="Text Box 124"/>
          <p:cNvSpPr txBox="1">
            <a:spLocks noChangeArrowheads="1"/>
          </p:cNvSpPr>
          <p:nvPr/>
        </p:nvSpPr>
        <p:spPr bwMode="auto">
          <a:xfrm>
            <a:off x="3886200" y="167640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Т</a:t>
            </a:r>
          </a:p>
        </p:txBody>
      </p:sp>
      <p:sp>
        <p:nvSpPr>
          <p:cNvPr id="3197" name="Text Box 125"/>
          <p:cNvSpPr txBox="1">
            <a:spLocks noChangeArrowheads="1"/>
          </p:cNvSpPr>
          <p:nvPr/>
        </p:nvSpPr>
        <p:spPr bwMode="auto">
          <a:xfrm>
            <a:off x="5791200" y="167640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К</a:t>
            </a:r>
          </a:p>
        </p:txBody>
      </p:sp>
      <p:sp>
        <p:nvSpPr>
          <p:cNvPr id="3198" name="Text Box 126"/>
          <p:cNvSpPr txBox="1">
            <a:spLocks noChangeArrowheads="1"/>
          </p:cNvSpPr>
          <p:nvPr/>
        </p:nvSpPr>
        <p:spPr bwMode="auto">
          <a:xfrm>
            <a:off x="6400800" y="1676400"/>
            <a:ext cx="53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О</a:t>
            </a:r>
          </a:p>
        </p:txBody>
      </p:sp>
      <p:sp>
        <p:nvSpPr>
          <p:cNvPr id="3199" name="Text Box 127"/>
          <p:cNvSpPr txBox="1">
            <a:spLocks noChangeArrowheads="1"/>
          </p:cNvSpPr>
          <p:nvPr/>
        </p:nvSpPr>
        <p:spPr bwMode="auto">
          <a:xfrm>
            <a:off x="7010400" y="1676400"/>
            <a:ext cx="460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З</a:t>
            </a:r>
          </a:p>
        </p:txBody>
      </p:sp>
      <p:sp>
        <p:nvSpPr>
          <p:cNvPr id="3200" name="Text Box 128"/>
          <p:cNvSpPr txBox="1">
            <a:spLocks noChangeArrowheads="1"/>
          </p:cNvSpPr>
          <p:nvPr/>
        </p:nvSpPr>
        <p:spPr bwMode="auto">
          <a:xfrm>
            <a:off x="7696200" y="167640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А</a:t>
            </a:r>
          </a:p>
        </p:txBody>
      </p:sp>
      <p:sp>
        <p:nvSpPr>
          <p:cNvPr id="3201" name="Text Box 129"/>
          <p:cNvSpPr txBox="1">
            <a:spLocks noChangeArrowheads="1"/>
          </p:cNvSpPr>
          <p:nvPr/>
        </p:nvSpPr>
        <p:spPr bwMode="auto">
          <a:xfrm>
            <a:off x="2057400" y="2362200"/>
            <a:ext cx="512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П</a:t>
            </a:r>
          </a:p>
        </p:txBody>
      </p:sp>
      <p:sp>
        <p:nvSpPr>
          <p:cNvPr id="3202" name="Text Box 130"/>
          <p:cNvSpPr txBox="1">
            <a:spLocks noChangeArrowheads="1"/>
          </p:cNvSpPr>
          <p:nvPr/>
        </p:nvSpPr>
        <p:spPr bwMode="auto">
          <a:xfrm>
            <a:off x="3886200" y="2362200"/>
            <a:ext cx="484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Л</a:t>
            </a:r>
          </a:p>
        </p:txBody>
      </p:sp>
      <p:sp>
        <p:nvSpPr>
          <p:cNvPr id="3203" name="Text Box 131"/>
          <p:cNvSpPr txBox="1">
            <a:spLocks noChangeArrowheads="1"/>
          </p:cNvSpPr>
          <p:nvPr/>
        </p:nvSpPr>
        <p:spPr bwMode="auto">
          <a:xfrm>
            <a:off x="4572000" y="236220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А</a:t>
            </a:r>
          </a:p>
        </p:txBody>
      </p:sp>
      <p:sp>
        <p:nvSpPr>
          <p:cNvPr id="3204" name="Text Box 132"/>
          <p:cNvSpPr txBox="1">
            <a:spLocks noChangeArrowheads="1"/>
          </p:cNvSpPr>
          <p:nvPr/>
        </p:nvSpPr>
        <p:spPr bwMode="auto">
          <a:xfrm>
            <a:off x="3276600" y="304800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К</a:t>
            </a:r>
          </a:p>
        </p:txBody>
      </p:sp>
      <p:sp>
        <p:nvSpPr>
          <p:cNvPr id="3205" name="Text Box 133"/>
          <p:cNvSpPr txBox="1">
            <a:spLocks noChangeArrowheads="1"/>
          </p:cNvSpPr>
          <p:nvPr/>
        </p:nvSpPr>
        <p:spPr bwMode="auto">
          <a:xfrm>
            <a:off x="3886200" y="3048000"/>
            <a:ext cx="53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О</a:t>
            </a:r>
          </a:p>
        </p:txBody>
      </p:sp>
      <p:sp>
        <p:nvSpPr>
          <p:cNvPr id="3206" name="Text Box 134"/>
          <p:cNvSpPr txBox="1">
            <a:spLocks noChangeArrowheads="1"/>
          </p:cNvSpPr>
          <p:nvPr/>
        </p:nvSpPr>
        <p:spPr bwMode="auto">
          <a:xfrm>
            <a:off x="4495800" y="3048000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М</a:t>
            </a:r>
          </a:p>
        </p:txBody>
      </p:sp>
      <p:sp>
        <p:nvSpPr>
          <p:cNvPr id="3207" name="Text Box 135"/>
          <p:cNvSpPr txBox="1">
            <a:spLocks noChangeArrowheads="1"/>
          </p:cNvSpPr>
          <p:nvPr/>
        </p:nvSpPr>
        <p:spPr bwMode="auto">
          <a:xfrm>
            <a:off x="5181600" y="365760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А</a:t>
            </a:r>
          </a:p>
        </p:txBody>
      </p:sp>
      <p:sp>
        <p:nvSpPr>
          <p:cNvPr id="3208" name="Text Box 136"/>
          <p:cNvSpPr txBox="1">
            <a:spLocks noChangeArrowheads="1"/>
          </p:cNvSpPr>
          <p:nvPr/>
        </p:nvSpPr>
        <p:spPr bwMode="auto">
          <a:xfrm>
            <a:off x="2667000" y="3657600"/>
            <a:ext cx="484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Б</a:t>
            </a:r>
          </a:p>
        </p:txBody>
      </p:sp>
      <p:sp>
        <p:nvSpPr>
          <p:cNvPr id="3209" name="Text Box 137"/>
          <p:cNvSpPr txBox="1">
            <a:spLocks noChangeArrowheads="1"/>
          </p:cNvSpPr>
          <p:nvPr/>
        </p:nvSpPr>
        <p:spPr bwMode="auto">
          <a:xfrm>
            <a:off x="3276600" y="3657600"/>
            <a:ext cx="53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О</a:t>
            </a:r>
          </a:p>
        </p:txBody>
      </p:sp>
      <p:sp>
        <p:nvSpPr>
          <p:cNvPr id="3210" name="Text Box 138"/>
          <p:cNvSpPr txBox="1">
            <a:spLocks noChangeArrowheads="1"/>
          </p:cNvSpPr>
          <p:nvPr/>
        </p:nvSpPr>
        <p:spPr bwMode="auto">
          <a:xfrm>
            <a:off x="2057400" y="365760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А</a:t>
            </a:r>
          </a:p>
        </p:txBody>
      </p:sp>
      <p:sp>
        <p:nvSpPr>
          <p:cNvPr id="3211" name="Text Box 139"/>
          <p:cNvSpPr txBox="1">
            <a:spLocks noChangeArrowheads="1"/>
          </p:cNvSpPr>
          <p:nvPr/>
        </p:nvSpPr>
        <p:spPr bwMode="auto">
          <a:xfrm>
            <a:off x="3962400" y="4343400"/>
            <a:ext cx="474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У</a:t>
            </a:r>
          </a:p>
        </p:txBody>
      </p:sp>
      <p:sp>
        <p:nvSpPr>
          <p:cNvPr id="3212" name="Text Box 140"/>
          <p:cNvSpPr txBox="1">
            <a:spLocks noChangeArrowheads="1"/>
          </p:cNvSpPr>
          <p:nvPr/>
        </p:nvSpPr>
        <p:spPr bwMode="auto">
          <a:xfrm>
            <a:off x="4572000" y="434340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Р</a:t>
            </a:r>
          </a:p>
        </p:txBody>
      </p:sp>
      <p:sp>
        <p:nvSpPr>
          <p:cNvPr id="3213" name="Text Box 141"/>
          <p:cNvSpPr txBox="1">
            <a:spLocks noChangeArrowheads="1"/>
          </p:cNvSpPr>
          <p:nvPr/>
        </p:nvSpPr>
        <p:spPr bwMode="auto">
          <a:xfrm>
            <a:off x="5181600" y="434340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А</a:t>
            </a:r>
          </a:p>
        </p:txBody>
      </p:sp>
      <p:sp>
        <p:nvSpPr>
          <p:cNvPr id="3214" name="Text Box 142"/>
          <p:cNvSpPr txBox="1">
            <a:spLocks noChangeArrowheads="1"/>
          </p:cNvSpPr>
          <p:nvPr/>
        </p:nvSpPr>
        <p:spPr bwMode="auto">
          <a:xfrm>
            <a:off x="6400800" y="434340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Е</a:t>
            </a:r>
          </a:p>
        </p:txBody>
      </p:sp>
      <p:sp>
        <p:nvSpPr>
          <p:cNvPr id="3215" name="Text Box 143"/>
          <p:cNvSpPr txBox="1">
            <a:spLocks noChangeArrowheads="1"/>
          </p:cNvSpPr>
          <p:nvPr/>
        </p:nvSpPr>
        <p:spPr bwMode="auto">
          <a:xfrm>
            <a:off x="3276600" y="563880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Е</a:t>
            </a:r>
          </a:p>
        </p:txBody>
      </p:sp>
      <p:sp>
        <p:nvSpPr>
          <p:cNvPr id="3216" name="Text Box 144"/>
          <p:cNvSpPr txBox="1">
            <a:spLocks noChangeArrowheads="1"/>
          </p:cNvSpPr>
          <p:nvPr/>
        </p:nvSpPr>
        <p:spPr bwMode="auto">
          <a:xfrm>
            <a:off x="3886200" y="5638800"/>
            <a:ext cx="484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Л</a:t>
            </a:r>
          </a:p>
        </p:txBody>
      </p:sp>
      <p:sp>
        <p:nvSpPr>
          <p:cNvPr id="3217" name="Text Box 145"/>
          <p:cNvSpPr txBox="1">
            <a:spLocks noChangeArrowheads="1"/>
          </p:cNvSpPr>
          <p:nvPr/>
        </p:nvSpPr>
        <p:spPr bwMode="auto">
          <a:xfrm>
            <a:off x="3276600" y="4953000"/>
            <a:ext cx="588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Ы</a:t>
            </a:r>
          </a:p>
        </p:txBody>
      </p:sp>
      <p:pic>
        <p:nvPicPr>
          <p:cNvPr id="3218" name="Picture 146" descr="выпускник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2800" y="228600"/>
            <a:ext cx="1066800" cy="944563"/>
          </a:xfrm>
          <a:prstGeom prst="rect">
            <a:avLst/>
          </a:prstGeom>
          <a:noFill/>
          <a:ln w="76200" cmpd="tri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3219" name="Picture 147" descr="выпускник001 00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AF9F4"/>
              </a:clrFrom>
              <a:clrTo>
                <a:srgbClr val="FAF9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762000"/>
            <a:ext cx="10842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0" name="Picture 148" descr="выпускник001 00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2F1EF"/>
              </a:clrFrom>
              <a:clrTo>
                <a:srgbClr val="F2F1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2514600"/>
            <a:ext cx="137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1" name="Picture 149" descr="выпускник001 00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91400" y="4953000"/>
            <a:ext cx="1524000" cy="1165225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3222" name="Picture 15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2400" y="4419600"/>
            <a:ext cx="1600200" cy="1317625"/>
          </a:xfrm>
          <a:prstGeom prst="rect">
            <a:avLst/>
          </a:prstGeom>
          <a:noFill/>
          <a:ln w="57150" cmpd="thinThick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3223" name="Picture 15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34000" y="5429250"/>
            <a:ext cx="1600200" cy="1428750"/>
          </a:xfrm>
          <a:prstGeom prst="rect">
            <a:avLst/>
          </a:prstGeom>
          <a:noFill/>
          <a:ln w="57150" cmpd="thickThin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3224" name="Picture 15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2286000"/>
            <a:ext cx="1163638" cy="1295400"/>
          </a:xfrm>
          <a:prstGeom prst="rect">
            <a:avLst/>
          </a:prstGeom>
          <a:noFill/>
          <a:ln w="57150" cmpd="thickThin">
            <a:solidFill>
              <a:srgbClr val="3366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800" decel="100000"/>
                                        <p:tgtEl>
                                          <p:spTgt spid="3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3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3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3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800" decel="100000"/>
                                        <p:tgtEl>
                                          <p:spTgt spid="3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3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3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3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800" decel="100000"/>
                                        <p:tgtEl>
                                          <p:spTgt spid="3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3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3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3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800" decel="100000"/>
                                        <p:tgtEl>
                                          <p:spTgt spid="3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3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3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800" decel="100000" fill="hold"/>
                                        <p:tgtEl>
                                          <p:spTgt spid="3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3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3" dur="1000"/>
                                        <p:tgtEl>
                                          <p:spTgt spid="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3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8" dur="1000"/>
                                        <p:tgtEl>
                                          <p:spTgt spid="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3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3" dur="1000"/>
                                        <p:tgtEl>
                                          <p:spTgt spid="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3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8" dur="1000"/>
                                        <p:tgtEl>
                                          <p:spTgt spid="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3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3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3" dur="1000"/>
                                        <p:tgtEl>
                                          <p:spTgt spid="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3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3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3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3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3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3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3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3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3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3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8" grpId="0"/>
      <p:bldP spid="3189" grpId="0"/>
      <p:bldP spid="3190" grpId="0"/>
      <p:bldP spid="3191" grpId="0"/>
      <p:bldP spid="3192" grpId="0"/>
      <p:bldP spid="3193" grpId="0"/>
      <p:bldP spid="3194" grpId="0"/>
      <p:bldP spid="3195" grpId="0"/>
      <p:bldP spid="3196" grpId="0"/>
      <p:bldP spid="3197" grpId="0"/>
      <p:bldP spid="3198" grpId="0"/>
      <p:bldP spid="3199" grpId="0"/>
      <p:bldP spid="3200" grpId="0"/>
      <p:bldP spid="3201" grpId="0"/>
      <p:bldP spid="3202" grpId="0"/>
      <p:bldP spid="3203" grpId="0"/>
      <p:bldP spid="3204" grpId="0"/>
      <p:bldP spid="3205" grpId="0"/>
      <p:bldP spid="3206" grpId="0"/>
      <p:bldP spid="3207" grpId="0"/>
      <p:bldP spid="3208" grpId="0"/>
      <p:bldP spid="3209" grpId="0"/>
      <p:bldP spid="3210" grpId="0"/>
      <p:bldP spid="3211" grpId="0"/>
      <p:bldP spid="3212" grpId="0"/>
      <p:bldP spid="3213" grpId="0"/>
      <p:bldP spid="3214" grpId="0"/>
      <p:bldP spid="3215" grpId="0"/>
      <p:bldP spid="32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609600" y="152400"/>
            <a:ext cx="7924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Существенные признаки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насекомых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905000"/>
            <a:ext cx="7848600" cy="4572000"/>
          </a:xfrm>
        </p:spPr>
        <p:txBody>
          <a:bodyPr/>
          <a:lstStyle/>
          <a:p>
            <a:pPr algn="l" eaLnBrk="1" hangingPunct="1"/>
            <a:r>
              <a:rPr lang="ru-RU" smtClean="0">
                <a:latin typeface="Comic Sans MS" pitchFamily="66" charset="0"/>
              </a:rPr>
              <a:t>Число ног –</a:t>
            </a:r>
            <a:br>
              <a:rPr lang="ru-RU" smtClean="0">
                <a:latin typeface="Comic Sans MS" pitchFamily="66" charset="0"/>
              </a:rPr>
            </a:br>
            <a:r>
              <a:rPr lang="ru-RU" smtClean="0">
                <a:latin typeface="Comic Sans MS" pitchFamily="66" charset="0"/>
              </a:rPr>
              <a:t> </a:t>
            </a:r>
            <a:br>
              <a:rPr lang="ru-RU" smtClean="0">
                <a:latin typeface="Comic Sans MS" pitchFamily="66" charset="0"/>
              </a:rPr>
            </a:br>
            <a:r>
              <a:rPr lang="ru-RU" smtClean="0">
                <a:latin typeface="Comic Sans MS" pitchFamily="66" charset="0"/>
              </a:rPr>
              <a:t>Число частей тела –        </a:t>
            </a:r>
            <a:br>
              <a:rPr lang="ru-RU" smtClean="0">
                <a:latin typeface="Comic Sans MS" pitchFamily="66" charset="0"/>
              </a:rPr>
            </a:br>
            <a:r>
              <a:rPr lang="ru-RU" smtClean="0">
                <a:latin typeface="Comic Sans MS" pitchFamily="66" charset="0"/>
              </a:rPr>
              <a:t/>
            </a:r>
            <a:br>
              <a:rPr lang="ru-RU" smtClean="0">
                <a:latin typeface="Comic Sans MS" pitchFamily="66" charset="0"/>
              </a:rPr>
            </a:br>
            <a:r>
              <a:rPr lang="ru-RU" smtClean="0">
                <a:latin typeface="Comic Sans MS" pitchFamily="66" charset="0"/>
              </a:rPr>
              <a:t>У всех ли насекомых есть чувствительные усики? -</a:t>
            </a:r>
            <a:r>
              <a:rPr lang="ru-RU" smtClean="0"/>
              <a:t>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810000" y="2209800"/>
            <a:ext cx="914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172200" y="3505200"/>
            <a:ext cx="914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391400" y="5410200"/>
            <a:ext cx="914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038600" y="22098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omic Sans MS" pitchFamily="66" charset="0"/>
                <a:cs typeface="Arial" charset="0"/>
              </a:rPr>
              <a:t>6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400800" y="35052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omic Sans MS" pitchFamily="66" charset="0"/>
                <a:cs typeface="Arial" charset="0"/>
              </a:rPr>
              <a:t>3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467600" y="5410200"/>
            <a:ext cx="835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omic Sans MS" pitchFamily="66" charset="0"/>
                <a:cs typeface="Arial" charset="0"/>
              </a:rPr>
              <a:t>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z="1200" smtClean="0"/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1071563" y="1143000"/>
            <a:ext cx="6715125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Бабочка — одно из самых красивых живых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существ, которые сотворила природа.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Четыре перепончатых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крыла бабочек покрыты чешуйками. Чешуйки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представляют собой плоские мешочки с прозрачными ребристыми стенками. При неосторожном прикосновении к крыльям чешуйки отваливаются и бабочка выглядит полинявшей. В редких случаях чешуек на крыльях нет или их очень мало. Тогда крылья бабочек прозрачны. Сосущий хоботок бабочки имеет вид длинной трубочки. Бабочка погружает хоботок внутрь цветка и при помощи особых чувствительных волосков отыскивает сладкий сок — нектар. Развивается бабочка постепенно: из яиц появляются личинки, называемые гусеницами, личинка превращается в куколку, из куколки появляется бабочка. </a:t>
            </a:r>
          </a:p>
          <a:p>
            <a:endParaRPr lang="ru-RU">
              <a:latin typeface="Calibri" pitchFamily="34" charset="0"/>
              <a:cs typeface="Arial" charset="0"/>
            </a:endParaRPr>
          </a:p>
          <a:p>
            <a:endParaRPr lang="ru-RU">
              <a:latin typeface="Calibri" pitchFamily="34" charset="0"/>
              <a:cs typeface="Arial" charset="0"/>
            </a:endParaRPr>
          </a:p>
          <a:p>
            <a:endParaRPr lang="ru-RU">
              <a:latin typeface="Calibri" pitchFamily="34" charset="0"/>
              <a:cs typeface="Arial" charset="0"/>
            </a:endParaRPr>
          </a:p>
          <a:p>
            <a:endParaRPr lang="ru-RU">
              <a:latin typeface="Calibri" pitchFamily="34" charset="0"/>
              <a:cs typeface="Arial" charset="0"/>
            </a:endParaRPr>
          </a:p>
        </p:txBody>
      </p:sp>
      <p:pic>
        <p:nvPicPr>
          <p:cNvPr id="5" name="Picture 2" descr="F:\63013467_1282414260_083058ecf154e4d578e9e76b7a1e79f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/>
          </a:prstGeom>
          <a:noFill/>
        </p:spPr>
      </p:pic>
      <p:pic>
        <p:nvPicPr>
          <p:cNvPr id="6150" name="Picture 7" descr="F:\Babochki43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08800" y="1071563"/>
            <a:ext cx="11461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25" y="1143000"/>
            <a:ext cx="5500688" cy="4143375"/>
          </a:xfrm>
        </p:spPr>
        <p:txBody>
          <a:bodyPr/>
          <a:lstStyle/>
          <a:p>
            <a:pPr eaLnBrk="1" hangingPunct="1"/>
            <a:r>
              <a:rPr lang="ru-RU" sz="1200" smtClean="0"/>
              <a:t>.</a:t>
            </a:r>
            <a:r>
              <a:rPr lang="ru-RU" sz="1800" b="1" smtClean="0">
                <a:solidFill>
                  <a:srgbClr val="002060"/>
                </a:solidFill>
                <a:latin typeface="Arial Narrow" pitchFamily="34" charset="0"/>
              </a:rPr>
              <a:t>Существует почти 20 000 разновидностей бабочек, самая крупная из которых Queen Alexandra Birdwing, с размахом крыльев около 28 сантиметров. </a:t>
            </a:r>
            <a:br>
              <a:rPr lang="ru-RU" sz="1800" b="1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800" b="1" smtClean="0">
                <a:solidFill>
                  <a:srgbClr val="002060"/>
                </a:solidFill>
                <a:latin typeface="Arial Narrow" pitchFamily="34" charset="0"/>
              </a:rPr>
              <a:t>Бабочки рождаются, чтобы умереть, дав жизнь новому поколению. Большинство из них живет всего несколько дней, за исключением Monarch, который может жить до шести месяцев.</a:t>
            </a:r>
            <a:br>
              <a:rPr lang="ru-RU" sz="1800" b="1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800" b="1" smtClean="0">
                <a:solidFill>
                  <a:srgbClr val="002060"/>
                </a:solidFill>
                <a:latin typeface="Arial Narrow" pitchFamily="34" charset="0"/>
              </a:rPr>
              <a:t>Из-за продолжающегося уничтожения тропических лесов, в которых живут основные популяции бабочек, их количество уменьшается.</a:t>
            </a:r>
          </a:p>
        </p:txBody>
      </p:sp>
      <p:pic>
        <p:nvPicPr>
          <p:cNvPr id="4" name="Picture 2" descr="F:\63013467_1282414260_083058ecf154e4d578e9e76b7a1e79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/>
          </a:prstGeom>
          <a:noFill/>
        </p:spPr>
      </p:pic>
      <p:pic>
        <p:nvPicPr>
          <p:cNvPr id="717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615113" y="1071563"/>
            <a:ext cx="1414462" cy="178593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00" y="1500188"/>
            <a:ext cx="7000875" cy="421481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2060"/>
                </a:solidFill>
                <a:latin typeface="Arial Narrow" pitchFamily="34" charset="0"/>
              </a:rPr>
              <a:t>Самая большая бабочка </a:t>
            </a:r>
            <a:br>
              <a:rPr lang="ru-RU" sz="1800" b="1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800" b="1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sz="1800" b="1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800" b="1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000" b="1" smtClean="0">
                <a:solidFill>
                  <a:srgbClr val="002060"/>
                </a:solidFill>
                <a:latin typeface="Arial Narrow" pitchFamily="34" charset="0"/>
              </a:rPr>
              <a:t>Павлиноглазка . Эта гигантская бабочка обитает на территории простирающейся от Северо-Восточной Индии до Новой Гвинеи. По площади крыльев, иногда превышающих в размахе 250 мм, она признана крупнейшей бабочкой в мире. Есть сведения об экземплярах этой бабочки с размахом в 300 мм!</a:t>
            </a:r>
            <a:br>
              <a:rPr lang="ru-RU" sz="2000" b="1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000" b="1" smtClean="0">
                <a:solidFill>
                  <a:srgbClr val="002060"/>
                </a:solidFill>
                <a:latin typeface="Arial Narrow" pitchFamily="34" charset="0"/>
              </a:rPr>
              <a:t>В богатом наряде ее широких крыльев сочетаются различные оттенки бархатисто-коричневого, красного, розового, желтого и кремового цветов. На удлиненной желто-оранжевой вершине переднего крыла выделяется яркая бордово-красная полоска, похожая на мазок. Крупные прозрачные глазки-оконца имеют форму близкую к треугольной. </a:t>
            </a:r>
            <a:br>
              <a:rPr lang="ru-RU" sz="2000" b="1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000" b="1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sz="2000" b="1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000" b="1" smtClean="0">
                <a:solidFill>
                  <a:srgbClr val="002060"/>
                </a:solidFill>
                <a:latin typeface="Arial Narrow" pitchFamily="34" charset="0"/>
              </a:rPr>
              <a:t>Продолжение жизни до 2 недель. На фото самка.</a:t>
            </a:r>
            <a:br>
              <a:rPr lang="ru-RU" sz="2000" b="1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800" b="1" smtClean="0">
                <a:solidFill>
                  <a:srgbClr val="002060"/>
                </a:solidFill>
              </a:rPr>
              <a:t/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 </a:t>
            </a:r>
            <a:endParaRPr lang="ru-RU" sz="1600" b="1" smtClean="0">
              <a:solidFill>
                <a:srgbClr val="002060"/>
              </a:solidFill>
            </a:endParaRPr>
          </a:p>
        </p:txBody>
      </p:sp>
      <p:pic>
        <p:nvPicPr>
          <p:cNvPr id="12290" name="Picture 2" descr="F:\baboc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6957927" cy="4643470"/>
          </a:xfrm>
          <a:prstGeom prst="roundRect">
            <a:avLst/>
          </a:prstGeom>
          <a:noFill/>
        </p:spPr>
      </p:pic>
      <p:pic>
        <p:nvPicPr>
          <p:cNvPr id="5" name="Picture 2" descr="F:\63013467_1282414260_083058ecf154e4d578e9e76b7a1e79f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/>
          </a:prstGeom>
          <a:noFill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082198" flipH="1">
            <a:off x="6975475" y="1063625"/>
            <a:ext cx="88423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25" y="1285875"/>
            <a:ext cx="5429250" cy="4500563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2060"/>
                </a:solidFill>
                <a:latin typeface="Arial Narrow" pitchFamily="34" charset="0"/>
              </a:rPr>
              <a:t>Самая маленькая ночная бабочка</a:t>
            </a:r>
            <a:br>
              <a:rPr lang="ru-RU" sz="2000" b="1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000" b="1" smtClean="0">
                <a:solidFill>
                  <a:srgbClr val="002060"/>
                </a:solidFill>
                <a:latin typeface="Arial Narrow" pitchFamily="34" charset="0"/>
              </a:rPr>
              <a:t>среди всех 165 000 известных нам видов чешуекрылых самая маленькая, обитающая на Канарских островах. Размах крыльев и длина тела равны у нее примерно 2 мм.</a:t>
            </a:r>
          </a:p>
        </p:txBody>
      </p:sp>
      <p:pic>
        <p:nvPicPr>
          <p:cNvPr id="4" name="Picture 2" descr="F:\63013467_1282414260_083058ecf154e4d578e9e76b7a1e79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882448">
            <a:off x="5799138" y="1439863"/>
            <a:ext cx="2100262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 b="21212"/>
          <a:stretch>
            <a:fillRect/>
          </a:stretch>
        </p:blipFill>
        <p:spPr bwMode="auto">
          <a:xfrm>
            <a:off x="1214414" y="1000109"/>
            <a:ext cx="6643734" cy="471490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6" name="Picture 2" descr="F:\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14422"/>
            <a:ext cx="6429420" cy="4334118"/>
          </a:xfrm>
          <a:prstGeom prst="roundRect">
            <a:avLst/>
          </a:prstGeom>
          <a:noFill/>
        </p:spPr>
      </p:pic>
      <p:pic>
        <p:nvPicPr>
          <p:cNvPr id="5" name="Picture 2" descr="F:\63013467_1282414260_083058ecf154e4d578e9e76b7a1e79f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250</Words>
  <Application>Microsoft Office PowerPoint</Application>
  <PresentationFormat>Экран (4:3)</PresentationFormat>
  <Paragraphs>81</Paragraphs>
  <Slides>26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Comic Sans MS</vt:lpstr>
      <vt:lpstr>Arial Narrow</vt:lpstr>
      <vt:lpstr>Calibri</vt:lpstr>
      <vt:lpstr>Оформление по умолчанию</vt:lpstr>
      <vt:lpstr>Внеурочная деятельность по курсу «САМОДЕЛКИН»</vt:lpstr>
      <vt:lpstr>Слайд 2</vt:lpstr>
      <vt:lpstr>Слайд 3</vt:lpstr>
      <vt:lpstr>Число ног –   Число частей тела –          У всех ли насекомых есть чувствительные усики? - </vt:lpstr>
      <vt:lpstr>Слайд 5</vt:lpstr>
      <vt:lpstr>.Существует почти 20 000 разновидностей бабочек, самая крупная из которых Queen Alexandra Birdwing, с размахом крыльев около 28 сантиметров.  Бабочки рождаются, чтобы умереть, дав жизнь новому поколению. Большинство из них живет всего несколько дней, за исключением Monarch, который может жить до шести месяцев. Из-за продолжающегося уничтожения тропических лесов, в которых живут основные популяции бабочек, их количество уменьшается.</vt:lpstr>
      <vt:lpstr>Самая большая бабочка    Павлиноглазка . Эта гигантская бабочка обитает на территории простирающейся от Северо-Восточной Индии до Новой Гвинеи. По площади крыльев, иногда превышающих в размахе 250 мм, она признана крупнейшей бабочкой в мире. Есть сведения об экземплярах этой бабочки с размахом в 300 мм! В богатом наряде ее широких крыльев сочетаются различные оттенки бархатисто-коричневого, красного, розового, желтого и кремового цветов. На удлиненной желто-оранжевой вершине переднего крыла выделяется яркая бордово-красная полоска, похожая на мазок. Крупные прозрачные глазки-оконца имеют форму близкую к треугольной.   Продолжение жизни до 2 недель. На фото самка.   </vt:lpstr>
      <vt:lpstr>Самая маленькая ночная бабочка среди всех 165 000 известных нам видов чешуекрылых самая маленькая, обитающая на Канарских островах. Размах крыльев и длина тела равны у нее примерно 2 мм.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Tata</cp:lastModifiedBy>
  <cp:revision>10</cp:revision>
  <dcterms:created xsi:type="dcterms:W3CDTF">2012-02-25T14:11:23Z</dcterms:created>
  <dcterms:modified xsi:type="dcterms:W3CDTF">2013-04-21T20:53:33Z</dcterms:modified>
</cp:coreProperties>
</file>