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  <p:sldId id="260" r:id="rId4"/>
    <p:sldId id="256" r:id="rId5"/>
    <p:sldId id="257" r:id="rId6"/>
    <p:sldId id="258" r:id="rId7"/>
    <p:sldId id="259" r:id="rId8"/>
    <p:sldId id="261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127" autoAdjust="0"/>
  </p:normalViewPr>
  <p:slideViewPr>
    <p:cSldViewPr>
      <p:cViewPr varScale="1">
        <p:scale>
          <a:sx n="50" d="100"/>
          <a:sy n="50" d="100"/>
        </p:scale>
        <p:origin x="-96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5EB3-D663-43CE-9067-AF411552F7A8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CBB9D-5A4D-44DA-8563-221E870ED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5EB3-D663-43CE-9067-AF411552F7A8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CBB9D-5A4D-44DA-8563-221E870ED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5EB3-D663-43CE-9067-AF411552F7A8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CBB9D-5A4D-44DA-8563-221E870ED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8F5EB3-D663-43CE-9067-AF411552F7A8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CBB9D-5A4D-44DA-8563-221E870ED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8F5EB3-D663-43CE-9067-AF411552F7A8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CBB9D-5A4D-44DA-8563-221E870ED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8F5EB3-D663-43CE-9067-AF411552F7A8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CBB9D-5A4D-44DA-8563-221E870ED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8F5EB3-D663-43CE-9067-AF411552F7A8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CBB9D-5A4D-44DA-8563-221E870ED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8F5EB3-D663-43CE-9067-AF411552F7A8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CBB9D-5A4D-44DA-8563-221E870ED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8F5EB3-D663-43CE-9067-AF411552F7A8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CBB9D-5A4D-44DA-8563-221E870ED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8F5EB3-D663-43CE-9067-AF411552F7A8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CBB9D-5A4D-44DA-8563-221E870ED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8F5EB3-D663-43CE-9067-AF411552F7A8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CBB9D-5A4D-44DA-8563-221E870ED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5EB3-D663-43CE-9067-AF411552F7A8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CBB9D-5A4D-44DA-8563-221E870ED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8F5EB3-D663-43CE-9067-AF411552F7A8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CBB9D-5A4D-44DA-8563-221E870ED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8F5EB3-D663-43CE-9067-AF411552F7A8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CBB9D-5A4D-44DA-8563-221E870ED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8F5EB3-D663-43CE-9067-AF411552F7A8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CBB9D-5A4D-44DA-8563-221E870ED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5EB3-D663-43CE-9067-AF411552F7A8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CBB9D-5A4D-44DA-8563-221E870ED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5EB3-D663-43CE-9067-AF411552F7A8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CBB9D-5A4D-44DA-8563-221E870ED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5EB3-D663-43CE-9067-AF411552F7A8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CBB9D-5A4D-44DA-8563-221E870ED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5EB3-D663-43CE-9067-AF411552F7A8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CBB9D-5A4D-44DA-8563-221E870ED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5EB3-D663-43CE-9067-AF411552F7A8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CBB9D-5A4D-44DA-8563-221E870ED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5EB3-D663-43CE-9067-AF411552F7A8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CBB9D-5A4D-44DA-8563-221E870ED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5EB3-D663-43CE-9067-AF411552F7A8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CBB9D-5A4D-44DA-8563-221E870ED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F5EB3-D663-43CE-9067-AF411552F7A8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CBB9D-5A4D-44DA-8563-221E870ED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08F5EB3-D663-43CE-9067-AF411552F7A8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CFCBB9D-5A4D-44DA-8563-221E870ED7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hyperlink" Target="../&#1052;&#1091;&#1079;&#1099;&#1082;&#1072;%20&#1076;&#1083;&#1103;%20&#1091;&#1088;&#1086;&#1082;&#1086;&#1074;/enya_-_caribbean_blue.mp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udari_-_bienie_serdtsa_(get-tune.net).mp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9" name="Picture 171" descr="G:\Все фото\1 сентября 2012\DSC_08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3113" y="1500174"/>
            <a:ext cx="6372225" cy="4232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658966" y="115888"/>
            <a:ext cx="7056438" cy="1385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effectLst>
                  <a:glow rad="101600">
                    <a:srgbClr val="92D050">
                      <a:alpha val="6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nnabelle" pitchFamily="66" charset="0"/>
              </a:rPr>
              <a:t>Выпускники школы-гимназии №4</a:t>
            </a:r>
          </a:p>
          <a:p>
            <a:pPr algn="ctr">
              <a:defRPr/>
            </a:pPr>
            <a:r>
              <a:rPr lang="ru-RU" sz="2800" dirty="0">
                <a:effectLst>
                  <a:glow rad="101600">
                    <a:srgbClr val="92D050">
                      <a:alpha val="6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nnabelle" pitchFamily="66" charset="0"/>
              </a:rPr>
              <a:t>им. Л.Н Толстого</a:t>
            </a:r>
          </a:p>
          <a:p>
            <a:pPr algn="ctr">
              <a:defRPr/>
            </a:pPr>
            <a:r>
              <a:rPr lang="ru-RU" sz="2800" dirty="0" smtClean="0">
                <a:effectLst>
                  <a:glow rad="101600">
                    <a:srgbClr val="92D050">
                      <a:alpha val="6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nnabelle" pitchFamily="66" charset="0"/>
              </a:rPr>
              <a:t>представляют</a:t>
            </a:r>
            <a:endParaRPr lang="ru-RU" sz="2800" dirty="0">
              <a:effectLst>
                <a:glow rad="101600">
                  <a:srgbClr val="92D050">
                    <a:alpha val="60000"/>
                  </a:srgb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nnabelle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3670" y="5876925"/>
            <a:ext cx="48958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effectLst>
                  <a:glow rad="101600">
                    <a:srgbClr val="92D050">
                      <a:alpha val="6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dventure" pitchFamily="2" charset="0"/>
              </a:rPr>
              <a:t>ИНФОРМАЦИОННЫЙ ПРОЕКТ</a:t>
            </a:r>
          </a:p>
          <a:p>
            <a:pPr algn="ctr">
              <a:defRPr/>
            </a:pPr>
            <a:r>
              <a:rPr lang="ru-RU" dirty="0">
                <a:solidFill>
                  <a:srgbClr val="FF0000"/>
                </a:solidFill>
                <a:effectLst>
                  <a:glow rad="101600">
                    <a:srgbClr val="92D050">
                      <a:alpha val="6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dventure" pitchFamily="2" charset="0"/>
              </a:rPr>
              <a:t>Блок 6. Искусство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620688"/>
            <a:ext cx="2981325" cy="2981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33056"/>
            <a:ext cx="3810000" cy="2552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24744"/>
            <a:ext cx="2719189" cy="19316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Сердце в искусстве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27784" y="2348880"/>
            <a:ext cx="4032448" cy="230832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Иногда символическое значение сердца ассоциируют с Солнцем.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Отсюда символика "пламенеющего сердца"; сердце, пронзенное стрелой, означает раскаяние и душевную боль. Сердце в руке — благочестие, самопожертвование, верная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любовь.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429000"/>
            <a:ext cx="2019300" cy="26860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 descr="0_4cba7_f8e56a34_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91673" y="476672"/>
            <a:ext cx="2952327" cy="295232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1470025"/>
          </a:xfrm>
        </p:spPr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Версии происхождения символа: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916832"/>
            <a:ext cx="4248472" cy="46085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Пара лебедей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подплывающие навстречу друг другу, в момент касания образуют форму сердца. Лебеди являются символом любви, верности и преданности, так как сформированная пара остается вместе на всю жизнь, что в мире животных наблюдается крайне редко.</a:t>
            </a:r>
          </a:p>
          <a:p>
            <a:pPr algn="l"/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132856"/>
            <a:ext cx="4464496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Рисунок 8" descr="0_4cba3_ea573b34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188640"/>
            <a:ext cx="1218897" cy="1440160"/>
          </a:xfrm>
          <a:prstGeom prst="rect">
            <a:avLst/>
          </a:prstGeom>
        </p:spPr>
      </p:pic>
      <p:pic>
        <p:nvPicPr>
          <p:cNvPr id="10" name="Рисунок 9" descr="0_4cb98_4ce4873a_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5517232"/>
            <a:ext cx="1904762" cy="1142857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Сердце в искусстве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7"/>
            <a:ext cx="3826768" cy="223224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Изображение имеет сходство со схематическим начертанием сердца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земноводного (лягушки).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132856"/>
            <a:ext cx="3604972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56992"/>
            <a:ext cx="4105275" cy="2686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0_4cb9a_aaed9d04_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188640"/>
            <a:ext cx="1663492" cy="1904762"/>
          </a:xfrm>
          <a:prstGeom prst="rect">
            <a:avLst/>
          </a:prstGeom>
        </p:spPr>
      </p:pic>
      <p:pic>
        <p:nvPicPr>
          <p:cNvPr id="9" name="Рисунок 8" descr="0_4cbab_cf1c7b0d_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6267" y="4221088"/>
            <a:ext cx="2967733" cy="2492896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   Сердце в искусстве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700808"/>
            <a:ext cx="813690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Головы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целующихся людей образуют </a:t>
            </a:r>
            <a:r>
              <a:rPr lang="ru-RU" sz="2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форму </a:t>
            </a:r>
            <a:r>
              <a:rPr lang="ru-RU" sz="2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сердца.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204864"/>
            <a:ext cx="2884710" cy="43386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492896"/>
            <a:ext cx="3384376" cy="33843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 descr="0_4cbac_77614eef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3059832" cy="2841272"/>
          </a:xfrm>
          <a:prstGeom prst="rect">
            <a:avLst/>
          </a:prstGeom>
        </p:spPr>
      </p:pic>
      <p:pic>
        <p:nvPicPr>
          <p:cNvPr id="9" name="Рисунок 8" descr="0_4cbad_bec55988_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124229"/>
            <a:ext cx="2814563" cy="173377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Сердце в искусстве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564904"/>
            <a:ext cx="2880320" cy="369331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 Форма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символического сердца — не что иное, как лист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плюща.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эллинистической культуре плющ считался символом бога виноделия и страсти Диониса. На греческих амфорах часто использовали символ плюща для декорирования.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124744"/>
            <a:ext cx="4032448" cy="2814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77072"/>
            <a:ext cx="3459844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plush0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620687"/>
            <a:ext cx="1368152" cy="15036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0_4cb9a_aaed9d04_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4725144"/>
            <a:ext cx="1663492" cy="1904762"/>
          </a:xfrm>
          <a:prstGeom prst="rect">
            <a:avLst/>
          </a:prstGeom>
        </p:spPr>
      </p:pic>
      <p:pic>
        <p:nvPicPr>
          <p:cNvPr id="9" name="Рисунок 8" descr="0_4cbad_bec55988_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0"/>
            <a:ext cx="2122539" cy="130748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Школа\Pictures\Шакижанов Фотоконкурс\1313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" name="Сердце 5"/>
          <p:cNvSpPr/>
          <p:nvPr/>
        </p:nvSpPr>
        <p:spPr>
          <a:xfrm>
            <a:off x="0" y="1142984"/>
            <a:ext cx="4429156" cy="35719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ердце 6"/>
          <p:cNvSpPr/>
          <p:nvPr/>
        </p:nvSpPr>
        <p:spPr>
          <a:xfrm>
            <a:off x="4714844" y="1142984"/>
            <a:ext cx="4429156" cy="35719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357422" y="357166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Сердечная дружба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Овал 8">
            <a:hlinkClick r:id="rId4" action="ppaction://hlinkfile"/>
          </p:cNvPr>
          <p:cNvSpPr/>
          <p:nvPr/>
        </p:nvSpPr>
        <p:spPr>
          <a:xfrm>
            <a:off x="8715404" y="6357958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9" name="Picture 171" descr="G:\Все фото\1 сентября 2012\DSC_08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2194" y="357166"/>
            <a:ext cx="6373144" cy="4232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65374" y="4572008"/>
            <a:ext cx="5835650" cy="2122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effectLst>
                  <a:glow rad="101600">
                    <a:srgbClr val="00B050">
                      <a:alpha val="60000"/>
                    </a:srgb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nnabelle" pitchFamily="66" charset="0"/>
              </a:rPr>
              <a:t>Урок самопознания </a:t>
            </a:r>
          </a:p>
          <a:p>
            <a:pPr algn="ctr">
              <a:defRPr/>
            </a:pPr>
            <a:r>
              <a:rPr lang="ru-RU" sz="2800" b="1" dirty="0">
                <a:effectLst>
                  <a:glow rad="101600">
                    <a:srgbClr val="00B050">
                      <a:alpha val="60000"/>
                    </a:srgb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nnabelle" pitchFamily="66" charset="0"/>
              </a:rPr>
              <a:t>для учащихся 5-х классов</a:t>
            </a:r>
          </a:p>
          <a:p>
            <a:pPr algn="ctr">
              <a:defRPr/>
            </a:pPr>
            <a:r>
              <a:rPr lang="ru-RU" sz="2800" b="1" dirty="0">
                <a:effectLst>
                  <a:glow rad="101600">
                    <a:srgbClr val="00B050">
                      <a:alpha val="60000"/>
                    </a:srgb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nnabelle" pitchFamily="66" charset="0"/>
              </a:rPr>
              <a:t>«Законы Жизни </a:t>
            </a:r>
            <a:r>
              <a:rPr lang="ru-RU" sz="2800" b="1" dirty="0" smtClean="0">
                <a:effectLst>
                  <a:glow rad="101600">
                    <a:srgbClr val="00B050">
                      <a:alpha val="60000"/>
                    </a:srgb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nnabelle" pitchFamily="66" charset="0"/>
              </a:rPr>
              <a:t>–</a:t>
            </a:r>
          </a:p>
          <a:p>
            <a:pPr algn="ctr">
              <a:defRPr/>
            </a:pPr>
            <a:r>
              <a:rPr lang="ru-RU" sz="2800" b="1" dirty="0" smtClean="0">
                <a:effectLst>
                  <a:glow rad="101600">
                    <a:srgbClr val="00B050">
                      <a:alpha val="60000"/>
                    </a:srgb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nnabelle" pitchFamily="66" charset="0"/>
              </a:rPr>
              <a:t> </a:t>
            </a:r>
            <a:r>
              <a:rPr lang="ru-RU" sz="2800" b="1" dirty="0">
                <a:effectLst>
                  <a:glow rad="101600">
                    <a:srgbClr val="00B050">
                      <a:alpha val="60000"/>
                    </a:srgb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nnabelle" pitchFamily="66" charset="0"/>
              </a:rPr>
              <a:t>в сердце Человека»</a:t>
            </a:r>
          </a:p>
          <a:p>
            <a:pPr algn="ctr">
              <a:defRPr/>
            </a:pPr>
            <a:r>
              <a:rPr lang="ru-RU" sz="2000" b="1" dirty="0">
                <a:effectLst>
                  <a:glow rad="101600">
                    <a:srgbClr val="00B050">
                      <a:alpha val="60000"/>
                    </a:srgb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nnabelle" pitchFamily="66" charset="0"/>
              </a:rPr>
              <a:t>31.10.2012 </a:t>
            </a:r>
          </a:p>
        </p:txBody>
      </p:sp>
      <p:sp>
        <p:nvSpPr>
          <p:cNvPr id="4" name="Овал 3">
            <a:hlinkClick r:id="rId3" action="ppaction://hlinkfile"/>
          </p:cNvPr>
          <p:cNvSpPr/>
          <p:nvPr/>
        </p:nvSpPr>
        <p:spPr>
          <a:xfrm>
            <a:off x="8572528" y="6286520"/>
            <a:ext cx="428628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188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Diseño predeterminado</vt:lpstr>
      <vt:lpstr>Слайд 1</vt:lpstr>
      <vt:lpstr>Сердце в искусстве</vt:lpstr>
      <vt:lpstr>Версии происхождения символа:</vt:lpstr>
      <vt:lpstr>Сердце в искусстве</vt:lpstr>
      <vt:lpstr>           Сердце в искусстве</vt:lpstr>
      <vt:lpstr>Сердце в искусстве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Сердце в искусстве</dc:title>
  <dc:creator>Lera</dc:creator>
  <cp:lastModifiedBy>Вероника 1</cp:lastModifiedBy>
  <cp:revision>35</cp:revision>
  <dcterms:created xsi:type="dcterms:W3CDTF">2012-10-28T08:49:06Z</dcterms:created>
  <dcterms:modified xsi:type="dcterms:W3CDTF">2013-01-29T16:50:45Z</dcterms:modified>
</cp:coreProperties>
</file>