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7" r:id="rId2"/>
    <p:sldId id="261" r:id="rId3"/>
    <p:sldId id="260" r:id="rId4"/>
    <p:sldId id="263" r:id="rId5"/>
    <p:sldId id="279" r:id="rId6"/>
    <p:sldId id="268" r:id="rId7"/>
    <p:sldId id="269" r:id="rId8"/>
    <p:sldId id="271" r:id="rId9"/>
    <p:sldId id="272" r:id="rId10"/>
    <p:sldId id="273" r:id="rId11"/>
    <p:sldId id="281" r:id="rId12"/>
    <p:sldId id="276" r:id="rId13"/>
    <p:sldId id="275" r:id="rId14"/>
    <p:sldId id="278" r:id="rId15"/>
    <p:sldId id="280" r:id="rId16"/>
    <p:sldId id="265" r:id="rId17"/>
    <p:sldId id="267" r:id="rId18"/>
    <p:sldId id="274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F5B3E-6F89-491A-881F-CAA1E1BDC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A69A4-D829-4C7A-B99D-0ECC72B38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48C12F-382C-483B-ACB1-4F9ADFBDCA33}" type="datetimeFigureOut">
              <a:rPr lang="ru-RU" smtClean="0"/>
              <a:pPr/>
              <a:t>07.10.2013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DCD0441-4393-44B9-B741-BC375B714C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7.jpeg"/><Relationship Id="rId2" Type="http://schemas.openxmlformats.org/officeDocument/2006/relationships/image" Target="../media/image14.png"/><Relationship Id="rId16" Type="http://schemas.openxmlformats.org/officeDocument/2006/relationships/hyperlink" Target="http://img-2006-05.photosight.ru/10/1422708.jp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9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3071826"/>
          </a:xfrm>
        </p:spPr>
        <p:txBody>
          <a:bodyPr>
            <a:normAutofit fontScale="90000"/>
          </a:bodyPr>
          <a:lstStyle/>
          <a:p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Французский писатель </a:t>
            </a:r>
            <a:r>
              <a: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XIX</a:t>
            </a:r>
            <a:r>
              <a:rPr lang="ru-RU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столетия Анатоль Франс однажды заметил: «Учиться можно только весело…  Чтобы переваривать знания, надо поглощать их с аппетитом».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3857628"/>
            <a:ext cx="2714625" cy="2714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blipFill rotWithShape="1">
            <a:blip r:embed="rId2" cstate="print"/>
            <a:stretch>
              <a:fillRect l="-3922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8196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ru-RU" dirty="0" smtClean="0"/>
              <a:t>Ответы:</a:t>
            </a:r>
          </a:p>
          <a:p>
            <a:pPr marL="0" indent="0" eaLnBrk="1" hangingPunct="1">
              <a:buFont typeface="Arial" charset="0"/>
              <a:buNone/>
            </a:pPr>
            <a:endParaRPr lang="ru-RU" dirty="0" smtClean="0"/>
          </a:p>
        </p:txBody>
      </p:sp>
      <p:pic>
        <p:nvPicPr>
          <p:cNvPr id="5" name="Десяти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316163"/>
            <a:ext cx="139065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Десятиугольник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73888" y="4297363"/>
            <a:ext cx="1389062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Десятиугольник 6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3888" y="2305050"/>
            <a:ext cx="1389062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есяти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03416" y="4329246"/>
            <a:ext cx="1296144" cy="1080120"/>
          </a:xfrm>
          <a:prstGeom prst="decagon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285860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66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Физкультминутка </a:t>
            </a:r>
            <a:endParaRPr lang="ru-RU" sz="6000" b="1" kern="10" dirty="0">
              <a:ln w="9525">
                <a:noFill/>
                <a:round/>
                <a:headEnd/>
                <a:tailEnd/>
              </a:ln>
              <a:solidFill>
                <a:srgbClr val="0066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" name="Рисунок 2" descr="0012-003-Fizkultminutk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920026"/>
            <a:ext cx="2714644" cy="3090255"/>
          </a:xfrm>
          <a:prstGeom prst="rect">
            <a:avLst/>
          </a:prstGeom>
        </p:spPr>
      </p:pic>
      <p:pic>
        <p:nvPicPr>
          <p:cNvPr id="6" name="Рисунок 5" descr="dbefe8c43bd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2285992"/>
            <a:ext cx="1357322" cy="1785950"/>
          </a:xfrm>
          <a:prstGeom prst="rect">
            <a:avLst/>
          </a:prstGeom>
        </p:spPr>
      </p:pic>
      <p:pic>
        <p:nvPicPr>
          <p:cNvPr id="7" name="Рисунок 6" descr="polar-bear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00496" y="4000504"/>
            <a:ext cx="2288730" cy="1795469"/>
          </a:xfrm>
          <a:prstGeom prst="rect">
            <a:avLst/>
          </a:prstGeom>
        </p:spPr>
      </p:pic>
      <p:pic>
        <p:nvPicPr>
          <p:cNvPr id="8" name="Рисунок 7" descr="ребёнок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3143248"/>
            <a:ext cx="2057400" cy="2920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2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642918"/>
            <a:ext cx="4357718" cy="337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7875" y="571480"/>
            <a:ext cx="4098925" cy="3375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457200" y="3946525"/>
            <a:ext cx="8077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Надо найти на рис.а дробь, дополняющую каждую дробь на рис.б до единицы и выписать соответствующую букву. Получите название самых крупных черепах, они и самые долгоживущие черепахи в мире.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714356"/>
            <a:ext cx="8715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Черепаха – </a:t>
            </a:r>
            <a:r>
              <a:rPr lang="ru-RU" b="1" dirty="0" err="1" smtClean="0"/>
              <a:t>дермохелис</a:t>
            </a:r>
            <a:r>
              <a:rPr lang="ru-RU" b="1" dirty="0" smtClean="0"/>
              <a:t> прекрасно плавает, её конечности  превращаются в ласты.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Масса </a:t>
            </a:r>
            <a:r>
              <a:rPr lang="ru-RU" b="1" dirty="0" err="1" smtClean="0"/>
              <a:t>черепахи-дермохелис</a:t>
            </a:r>
            <a:r>
              <a:rPr lang="ru-RU" b="1" dirty="0" smtClean="0"/>
              <a:t> может достигать 600 кг.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 600 кг – это много?! Какую часть тонны составляет 600 кг?</a:t>
            </a:r>
            <a:endParaRPr lang="ru-RU" b="1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872276"/>
            <a:ext cx="5143536" cy="3842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3"/>
          <p:cNvGrpSpPr>
            <a:grpSpLocks/>
          </p:cNvGrpSpPr>
          <p:nvPr/>
        </p:nvGrpSpPr>
        <p:grpSpPr bwMode="auto">
          <a:xfrm>
            <a:off x="3429000" y="5410200"/>
            <a:ext cx="1143000" cy="1066800"/>
            <a:chOff x="2256" y="3504"/>
            <a:chExt cx="720" cy="672"/>
          </a:xfrm>
        </p:grpSpPr>
        <p:sp>
          <p:nvSpPr>
            <p:cNvPr id="14564" name="AutoShape 367"/>
            <p:cNvSpPr>
              <a:spLocks noChangeArrowheads="1"/>
            </p:cNvSpPr>
            <p:nvPr/>
          </p:nvSpPr>
          <p:spPr bwMode="auto">
            <a:xfrm>
              <a:off x="2256" y="3504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65" name="Text Box 372"/>
            <p:cNvSpPr txBox="1">
              <a:spLocks noChangeArrowheads="1"/>
            </p:cNvSpPr>
            <p:nvPr/>
          </p:nvSpPr>
          <p:spPr bwMode="auto">
            <a:xfrm>
              <a:off x="2400" y="36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/>
                <a:t>1</a:t>
              </a:r>
            </a:p>
          </p:txBody>
        </p:sp>
      </p:grpSp>
      <p:grpSp>
        <p:nvGrpSpPr>
          <p:cNvPr id="3" name="Group 358"/>
          <p:cNvGrpSpPr>
            <a:grpSpLocks/>
          </p:cNvGrpSpPr>
          <p:nvPr/>
        </p:nvGrpSpPr>
        <p:grpSpPr bwMode="auto">
          <a:xfrm>
            <a:off x="914400" y="1219200"/>
            <a:ext cx="2057400" cy="820738"/>
            <a:chOff x="576" y="768"/>
            <a:chExt cx="1296" cy="517"/>
          </a:xfrm>
        </p:grpSpPr>
        <p:sp>
          <p:nvSpPr>
            <p:cNvPr id="14554" name="AutoShape 4"/>
            <p:cNvSpPr>
              <a:spLocks noChangeArrowheads="1"/>
            </p:cNvSpPr>
            <p:nvPr/>
          </p:nvSpPr>
          <p:spPr bwMode="auto">
            <a:xfrm>
              <a:off x="576" y="76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576" y="768"/>
              <a:ext cx="478" cy="512"/>
              <a:chOff x="386" y="685"/>
              <a:chExt cx="512" cy="512"/>
            </a:xfrm>
          </p:grpSpPr>
          <p:sp>
            <p:nvSpPr>
              <p:cNvPr id="14561" name="Text Box 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10</a:t>
                </a:r>
              </a:p>
            </p:txBody>
          </p:sp>
          <p:sp>
            <p:nvSpPr>
              <p:cNvPr id="14562" name="Text Box 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4563" name="Line 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556" name="Line 9"/>
            <p:cNvSpPr>
              <a:spLocks noChangeShapeType="1"/>
            </p:cNvSpPr>
            <p:nvPr/>
          </p:nvSpPr>
          <p:spPr bwMode="auto">
            <a:xfrm>
              <a:off x="1105" y="1041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387" y="773"/>
              <a:ext cx="478" cy="512"/>
              <a:chOff x="386" y="685"/>
              <a:chExt cx="512" cy="512"/>
            </a:xfrm>
          </p:grpSpPr>
          <p:sp>
            <p:nvSpPr>
              <p:cNvPr id="14558" name="Text Box 1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</a:t>
                </a:r>
              </a:p>
            </p:txBody>
          </p:sp>
          <p:sp>
            <p:nvSpPr>
              <p:cNvPr id="14559" name="Text Box 1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4560" name="Line 1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457200" y="137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8F8F8"/>
                </a:solidFill>
              </a:rPr>
              <a:t>1)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57200" y="24574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8F8F8"/>
                </a:solidFill>
              </a:rPr>
              <a:t>2)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57200" y="35433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8F8F8"/>
                </a:solidFill>
              </a:rPr>
              <a:t>3)</a:t>
            </a: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457200" y="46291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8F8F8"/>
                </a:solidFill>
              </a:rPr>
              <a:t>4)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57200" y="563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8F8F8"/>
                </a:solidFill>
              </a:rPr>
              <a:t>5)</a:t>
            </a: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533400" y="457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I </a:t>
            </a:r>
            <a:r>
              <a:rPr lang="ru-RU" sz="2800" b="1">
                <a:solidFill>
                  <a:srgbClr val="006600"/>
                </a:solidFill>
              </a:rPr>
              <a:t>вариант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4724400" y="457200"/>
            <a:ext cx="2209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</a:rPr>
              <a:t>II </a:t>
            </a:r>
            <a:r>
              <a:rPr lang="ru-RU" sz="2800" b="1">
                <a:solidFill>
                  <a:srgbClr val="006600"/>
                </a:solidFill>
              </a:rPr>
              <a:t>вариант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4724400" y="34671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8F8F8"/>
                </a:solidFill>
              </a:rPr>
              <a:t>3)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724400" y="45529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F8F8F8"/>
                </a:solidFill>
              </a:rPr>
              <a:t>4)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4724400" y="563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8F8F8"/>
                </a:solidFill>
              </a:rPr>
              <a:t>5)</a:t>
            </a:r>
          </a:p>
        </p:txBody>
      </p:sp>
      <p:grpSp>
        <p:nvGrpSpPr>
          <p:cNvPr id="6" name="Group 360"/>
          <p:cNvGrpSpPr>
            <a:grpSpLocks/>
          </p:cNvGrpSpPr>
          <p:nvPr/>
        </p:nvGrpSpPr>
        <p:grpSpPr bwMode="auto">
          <a:xfrm>
            <a:off x="914400" y="3352800"/>
            <a:ext cx="2057400" cy="820738"/>
            <a:chOff x="576" y="2112"/>
            <a:chExt cx="1296" cy="517"/>
          </a:xfrm>
        </p:grpSpPr>
        <p:sp>
          <p:nvSpPr>
            <p:cNvPr id="14544" name="AutoShape 44"/>
            <p:cNvSpPr>
              <a:spLocks noChangeArrowheads="1"/>
            </p:cNvSpPr>
            <p:nvPr/>
          </p:nvSpPr>
          <p:spPr bwMode="auto">
            <a:xfrm>
              <a:off x="576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576" y="2112"/>
              <a:ext cx="478" cy="512"/>
              <a:chOff x="386" y="685"/>
              <a:chExt cx="512" cy="512"/>
            </a:xfrm>
          </p:grpSpPr>
          <p:sp>
            <p:nvSpPr>
              <p:cNvPr id="14551" name="Text Box 4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22</a:t>
                </a:r>
              </a:p>
            </p:txBody>
          </p:sp>
          <p:sp>
            <p:nvSpPr>
              <p:cNvPr id="14552" name="Text Box 4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14553" name="Line 4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546" name="Line 49"/>
            <p:cNvSpPr>
              <a:spLocks noChangeShapeType="1"/>
            </p:cNvSpPr>
            <p:nvPr/>
          </p:nvSpPr>
          <p:spPr bwMode="auto">
            <a:xfrm>
              <a:off x="1105" y="2385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1387" y="2117"/>
              <a:ext cx="478" cy="512"/>
              <a:chOff x="386" y="685"/>
              <a:chExt cx="512" cy="512"/>
            </a:xfrm>
          </p:grpSpPr>
          <p:sp>
            <p:nvSpPr>
              <p:cNvPr id="14548" name="Text Box 5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4549" name="Text Box 5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14550" name="Line 5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9" name="Group 362"/>
          <p:cNvGrpSpPr>
            <a:grpSpLocks/>
          </p:cNvGrpSpPr>
          <p:nvPr/>
        </p:nvGrpSpPr>
        <p:grpSpPr bwMode="auto">
          <a:xfrm>
            <a:off x="5257800" y="1219200"/>
            <a:ext cx="2057400" cy="820738"/>
            <a:chOff x="3408" y="720"/>
            <a:chExt cx="1296" cy="517"/>
          </a:xfrm>
        </p:grpSpPr>
        <p:sp>
          <p:nvSpPr>
            <p:cNvPr id="14534" name="AutoShape 88"/>
            <p:cNvSpPr>
              <a:spLocks noChangeArrowheads="1"/>
            </p:cNvSpPr>
            <p:nvPr/>
          </p:nvSpPr>
          <p:spPr bwMode="auto">
            <a:xfrm>
              <a:off x="3408" y="72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89"/>
            <p:cNvGrpSpPr>
              <a:grpSpLocks/>
            </p:cNvGrpSpPr>
            <p:nvPr/>
          </p:nvGrpSpPr>
          <p:grpSpPr bwMode="auto">
            <a:xfrm>
              <a:off x="3408" y="720"/>
              <a:ext cx="478" cy="512"/>
              <a:chOff x="386" y="685"/>
              <a:chExt cx="512" cy="512"/>
            </a:xfrm>
          </p:grpSpPr>
          <p:sp>
            <p:nvSpPr>
              <p:cNvPr id="14541" name="Text Box 9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14542" name="Text Box 9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4543" name="Line 9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536" name="Line 93"/>
            <p:cNvSpPr>
              <a:spLocks noChangeShapeType="1"/>
            </p:cNvSpPr>
            <p:nvPr/>
          </p:nvSpPr>
          <p:spPr bwMode="auto">
            <a:xfrm>
              <a:off x="3937" y="993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1" name="Group 94"/>
            <p:cNvGrpSpPr>
              <a:grpSpLocks/>
            </p:cNvGrpSpPr>
            <p:nvPr/>
          </p:nvGrpSpPr>
          <p:grpSpPr bwMode="auto">
            <a:xfrm>
              <a:off x="4219" y="725"/>
              <a:ext cx="478" cy="512"/>
              <a:chOff x="386" y="685"/>
              <a:chExt cx="512" cy="512"/>
            </a:xfrm>
          </p:grpSpPr>
          <p:sp>
            <p:nvSpPr>
              <p:cNvPr id="14538" name="Text Box 9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4539" name="Text Box 9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4540" name="Line 9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2" name="Group 386"/>
          <p:cNvGrpSpPr>
            <a:grpSpLocks/>
          </p:cNvGrpSpPr>
          <p:nvPr/>
        </p:nvGrpSpPr>
        <p:grpSpPr bwMode="auto">
          <a:xfrm>
            <a:off x="5257800" y="3352800"/>
            <a:ext cx="2057400" cy="820738"/>
            <a:chOff x="3312" y="2112"/>
            <a:chExt cx="1296" cy="517"/>
          </a:xfrm>
        </p:grpSpPr>
        <p:sp>
          <p:nvSpPr>
            <p:cNvPr id="14524" name="AutoShape 110"/>
            <p:cNvSpPr>
              <a:spLocks noChangeArrowheads="1"/>
            </p:cNvSpPr>
            <p:nvPr/>
          </p:nvSpPr>
          <p:spPr bwMode="auto">
            <a:xfrm>
              <a:off x="3312" y="2112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3" name="Group 111"/>
            <p:cNvGrpSpPr>
              <a:grpSpLocks/>
            </p:cNvGrpSpPr>
            <p:nvPr/>
          </p:nvGrpSpPr>
          <p:grpSpPr bwMode="auto">
            <a:xfrm>
              <a:off x="3312" y="2112"/>
              <a:ext cx="478" cy="512"/>
              <a:chOff x="386" y="685"/>
              <a:chExt cx="512" cy="512"/>
            </a:xfrm>
          </p:grpSpPr>
          <p:sp>
            <p:nvSpPr>
              <p:cNvPr id="14531" name="Text Box 11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19</a:t>
                </a:r>
              </a:p>
            </p:txBody>
          </p:sp>
          <p:sp>
            <p:nvSpPr>
              <p:cNvPr id="14532" name="Text Box 11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14533" name="Line 11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526" name="Line 115"/>
            <p:cNvSpPr>
              <a:spLocks noChangeShapeType="1"/>
            </p:cNvSpPr>
            <p:nvPr/>
          </p:nvSpPr>
          <p:spPr bwMode="auto">
            <a:xfrm>
              <a:off x="3841" y="2385"/>
              <a:ext cx="194" cy="0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" name="Group 116"/>
            <p:cNvGrpSpPr>
              <a:grpSpLocks/>
            </p:cNvGrpSpPr>
            <p:nvPr/>
          </p:nvGrpSpPr>
          <p:grpSpPr bwMode="auto">
            <a:xfrm>
              <a:off x="4123" y="2117"/>
              <a:ext cx="478" cy="512"/>
              <a:chOff x="386" y="685"/>
              <a:chExt cx="512" cy="512"/>
            </a:xfrm>
          </p:grpSpPr>
          <p:sp>
            <p:nvSpPr>
              <p:cNvPr id="14528" name="Text Box 11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14529" name="Text Box 11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14530" name="Line 11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233"/>
          <p:cNvGrpSpPr>
            <a:grpSpLocks/>
          </p:cNvGrpSpPr>
          <p:nvPr/>
        </p:nvGrpSpPr>
        <p:grpSpPr bwMode="auto">
          <a:xfrm>
            <a:off x="2933700" y="1289050"/>
            <a:ext cx="571500" cy="749300"/>
            <a:chOff x="1928" y="812"/>
            <a:chExt cx="360" cy="472"/>
          </a:xfrm>
        </p:grpSpPr>
        <p:sp>
          <p:nvSpPr>
            <p:cNvPr id="14522" name="Oval 232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23" name="AutoShape 153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6" name="Group 154"/>
          <p:cNvGrpSpPr>
            <a:grpSpLocks/>
          </p:cNvGrpSpPr>
          <p:nvPr/>
        </p:nvGrpSpPr>
        <p:grpSpPr bwMode="auto">
          <a:xfrm>
            <a:off x="3429000" y="1143000"/>
            <a:ext cx="1143000" cy="1066800"/>
            <a:chOff x="2304" y="720"/>
            <a:chExt cx="720" cy="672"/>
          </a:xfrm>
        </p:grpSpPr>
        <p:sp>
          <p:nvSpPr>
            <p:cNvPr id="14517" name="AutoShape 155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156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4519" name="Text Box 15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4520" name="Text Box 15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4521" name="Line 15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8" name="Group 236"/>
          <p:cNvGrpSpPr>
            <a:grpSpLocks/>
          </p:cNvGrpSpPr>
          <p:nvPr/>
        </p:nvGrpSpPr>
        <p:grpSpPr bwMode="auto">
          <a:xfrm>
            <a:off x="2933700" y="2355850"/>
            <a:ext cx="571500" cy="749300"/>
            <a:chOff x="1928" y="812"/>
            <a:chExt cx="360" cy="472"/>
          </a:xfrm>
        </p:grpSpPr>
        <p:sp>
          <p:nvSpPr>
            <p:cNvPr id="14515" name="Oval 23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16" name="AutoShape 23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9" name="Group 239"/>
          <p:cNvGrpSpPr>
            <a:grpSpLocks/>
          </p:cNvGrpSpPr>
          <p:nvPr/>
        </p:nvGrpSpPr>
        <p:grpSpPr bwMode="auto">
          <a:xfrm>
            <a:off x="3429000" y="2209800"/>
            <a:ext cx="1143000" cy="1066800"/>
            <a:chOff x="2304" y="720"/>
            <a:chExt cx="720" cy="672"/>
          </a:xfrm>
        </p:grpSpPr>
        <p:sp>
          <p:nvSpPr>
            <p:cNvPr id="14510" name="AutoShape 24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" name="Group 24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4512" name="Text Box 24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23</a:t>
                </a:r>
              </a:p>
            </p:txBody>
          </p:sp>
          <p:sp>
            <p:nvSpPr>
              <p:cNvPr id="14513" name="Text Box 24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4514" name="Line 24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1" name="Group 246"/>
          <p:cNvGrpSpPr>
            <a:grpSpLocks/>
          </p:cNvGrpSpPr>
          <p:nvPr/>
        </p:nvGrpSpPr>
        <p:grpSpPr bwMode="auto">
          <a:xfrm>
            <a:off x="2933700" y="3422650"/>
            <a:ext cx="571500" cy="749300"/>
            <a:chOff x="1928" y="812"/>
            <a:chExt cx="360" cy="472"/>
          </a:xfrm>
        </p:grpSpPr>
        <p:sp>
          <p:nvSpPr>
            <p:cNvPr id="14508" name="Oval 24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09" name="AutoShape 24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2" name="Group 249"/>
          <p:cNvGrpSpPr>
            <a:grpSpLocks/>
          </p:cNvGrpSpPr>
          <p:nvPr/>
        </p:nvGrpSpPr>
        <p:grpSpPr bwMode="auto">
          <a:xfrm>
            <a:off x="3429000" y="3276600"/>
            <a:ext cx="1143000" cy="1066800"/>
            <a:chOff x="2304" y="720"/>
            <a:chExt cx="720" cy="672"/>
          </a:xfrm>
        </p:grpSpPr>
        <p:sp>
          <p:nvSpPr>
            <p:cNvPr id="14503" name="AutoShape 25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" name="Group 25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4505" name="Text Box 25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14506" name="Text Box 25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43</a:t>
                </a:r>
              </a:p>
            </p:txBody>
          </p:sp>
          <p:sp>
            <p:nvSpPr>
              <p:cNvPr id="14507" name="Line 25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Group 256"/>
          <p:cNvGrpSpPr>
            <a:grpSpLocks/>
          </p:cNvGrpSpPr>
          <p:nvPr/>
        </p:nvGrpSpPr>
        <p:grpSpPr bwMode="auto">
          <a:xfrm>
            <a:off x="2933700" y="4489450"/>
            <a:ext cx="571500" cy="749300"/>
            <a:chOff x="1928" y="812"/>
            <a:chExt cx="360" cy="472"/>
          </a:xfrm>
        </p:grpSpPr>
        <p:sp>
          <p:nvSpPr>
            <p:cNvPr id="14501" name="Oval 25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502" name="AutoShape 25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5" name="Group 259"/>
          <p:cNvGrpSpPr>
            <a:grpSpLocks/>
          </p:cNvGrpSpPr>
          <p:nvPr/>
        </p:nvGrpSpPr>
        <p:grpSpPr bwMode="auto">
          <a:xfrm>
            <a:off x="3429000" y="4343400"/>
            <a:ext cx="1143000" cy="1066800"/>
            <a:chOff x="2304" y="720"/>
            <a:chExt cx="720" cy="672"/>
          </a:xfrm>
        </p:grpSpPr>
        <p:sp>
          <p:nvSpPr>
            <p:cNvPr id="14496" name="AutoShape 26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6" name="Group 261"/>
            <p:cNvGrpSpPr>
              <a:grpSpLocks/>
            </p:cNvGrpSpPr>
            <p:nvPr/>
          </p:nvGrpSpPr>
          <p:grpSpPr bwMode="auto">
            <a:xfrm>
              <a:off x="2394" y="774"/>
              <a:ext cx="486" cy="538"/>
              <a:chOff x="352" y="659"/>
              <a:chExt cx="520" cy="538"/>
            </a:xfrm>
          </p:grpSpPr>
          <p:sp>
            <p:nvSpPr>
              <p:cNvPr id="14498" name="Text Box 262"/>
              <p:cNvSpPr txBox="1">
                <a:spLocks noChangeArrowheads="1"/>
              </p:cNvSpPr>
              <p:nvPr/>
            </p:nvSpPr>
            <p:spPr bwMode="auto">
              <a:xfrm>
                <a:off x="352" y="659"/>
                <a:ext cx="511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 dirty="0" smtClean="0">
                    <a:solidFill>
                      <a:srgbClr val="000066"/>
                    </a:solidFill>
                  </a:rPr>
                  <a:t>10</a:t>
                </a:r>
                <a:endParaRPr lang="ru-RU" b="1" dirty="0">
                  <a:solidFill>
                    <a:srgbClr val="000066"/>
                  </a:solidFill>
                </a:endParaRPr>
              </a:p>
            </p:txBody>
          </p:sp>
          <p:sp>
            <p:nvSpPr>
              <p:cNvPr id="14499" name="Text Box 26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14500" name="Line 26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7" name="Group 266"/>
          <p:cNvGrpSpPr>
            <a:grpSpLocks/>
          </p:cNvGrpSpPr>
          <p:nvPr/>
        </p:nvGrpSpPr>
        <p:grpSpPr bwMode="auto">
          <a:xfrm>
            <a:off x="2933700" y="5556250"/>
            <a:ext cx="571500" cy="749300"/>
            <a:chOff x="1928" y="812"/>
            <a:chExt cx="360" cy="472"/>
          </a:xfrm>
        </p:grpSpPr>
        <p:sp>
          <p:nvSpPr>
            <p:cNvPr id="14494" name="Oval 26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95" name="AutoShape 26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8" name="Group 276"/>
          <p:cNvGrpSpPr>
            <a:grpSpLocks/>
          </p:cNvGrpSpPr>
          <p:nvPr/>
        </p:nvGrpSpPr>
        <p:grpSpPr bwMode="auto">
          <a:xfrm>
            <a:off x="7277100" y="1289050"/>
            <a:ext cx="571500" cy="749300"/>
            <a:chOff x="1928" y="812"/>
            <a:chExt cx="360" cy="472"/>
          </a:xfrm>
        </p:grpSpPr>
        <p:sp>
          <p:nvSpPr>
            <p:cNvPr id="14492" name="Oval 27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93" name="AutoShape 27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29" name="Group 279"/>
          <p:cNvGrpSpPr>
            <a:grpSpLocks/>
          </p:cNvGrpSpPr>
          <p:nvPr/>
        </p:nvGrpSpPr>
        <p:grpSpPr bwMode="auto">
          <a:xfrm>
            <a:off x="7772400" y="1143000"/>
            <a:ext cx="1143000" cy="1066800"/>
            <a:chOff x="2304" y="720"/>
            <a:chExt cx="720" cy="672"/>
          </a:xfrm>
        </p:grpSpPr>
        <p:sp>
          <p:nvSpPr>
            <p:cNvPr id="14487" name="AutoShape 28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" name="Group 28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4489" name="Text Box 28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4490" name="Text Box 28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15</a:t>
                </a:r>
              </a:p>
            </p:txBody>
          </p:sp>
          <p:sp>
            <p:nvSpPr>
              <p:cNvPr id="14491" name="Line 28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31" name="Group 286"/>
          <p:cNvGrpSpPr>
            <a:grpSpLocks/>
          </p:cNvGrpSpPr>
          <p:nvPr/>
        </p:nvGrpSpPr>
        <p:grpSpPr bwMode="auto">
          <a:xfrm>
            <a:off x="7277100" y="2355850"/>
            <a:ext cx="571500" cy="749300"/>
            <a:chOff x="1928" y="812"/>
            <a:chExt cx="360" cy="472"/>
          </a:xfrm>
        </p:grpSpPr>
        <p:sp>
          <p:nvSpPr>
            <p:cNvPr id="14485" name="Oval 28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86" name="AutoShape 28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4566" name="Group 289"/>
          <p:cNvGrpSpPr>
            <a:grpSpLocks/>
          </p:cNvGrpSpPr>
          <p:nvPr/>
        </p:nvGrpSpPr>
        <p:grpSpPr bwMode="auto">
          <a:xfrm>
            <a:off x="7772400" y="2209800"/>
            <a:ext cx="1143000" cy="1066800"/>
            <a:chOff x="2304" y="720"/>
            <a:chExt cx="720" cy="672"/>
          </a:xfrm>
        </p:grpSpPr>
        <p:sp>
          <p:nvSpPr>
            <p:cNvPr id="14480" name="AutoShape 29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567" name="Group 29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4482" name="Text Box 29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30</a:t>
                </a:r>
              </a:p>
            </p:txBody>
          </p:sp>
          <p:sp>
            <p:nvSpPr>
              <p:cNvPr id="14483" name="Text Box 29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14484" name="Line 29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568" name="Group 296"/>
          <p:cNvGrpSpPr>
            <a:grpSpLocks/>
          </p:cNvGrpSpPr>
          <p:nvPr/>
        </p:nvGrpSpPr>
        <p:grpSpPr bwMode="auto">
          <a:xfrm>
            <a:off x="7239000" y="3422650"/>
            <a:ext cx="571500" cy="749300"/>
            <a:chOff x="1928" y="812"/>
            <a:chExt cx="360" cy="472"/>
          </a:xfrm>
        </p:grpSpPr>
        <p:sp>
          <p:nvSpPr>
            <p:cNvPr id="14478" name="Oval 29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9" name="AutoShape 29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4569" name="Group 299"/>
          <p:cNvGrpSpPr>
            <a:grpSpLocks/>
          </p:cNvGrpSpPr>
          <p:nvPr/>
        </p:nvGrpSpPr>
        <p:grpSpPr bwMode="auto">
          <a:xfrm>
            <a:off x="7772400" y="3276600"/>
            <a:ext cx="1143000" cy="1066800"/>
            <a:chOff x="2304" y="720"/>
            <a:chExt cx="720" cy="672"/>
          </a:xfrm>
        </p:grpSpPr>
        <p:sp>
          <p:nvSpPr>
            <p:cNvPr id="14473" name="AutoShape 30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570" name="Group 30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4475" name="Text Box 30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4476" name="Text Box 30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35</a:t>
                </a:r>
              </a:p>
            </p:txBody>
          </p:sp>
          <p:sp>
            <p:nvSpPr>
              <p:cNvPr id="14477" name="Line 30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571" name="Group 306"/>
          <p:cNvGrpSpPr>
            <a:grpSpLocks/>
          </p:cNvGrpSpPr>
          <p:nvPr/>
        </p:nvGrpSpPr>
        <p:grpSpPr bwMode="auto">
          <a:xfrm>
            <a:off x="7277100" y="4413250"/>
            <a:ext cx="571500" cy="749300"/>
            <a:chOff x="1928" y="812"/>
            <a:chExt cx="360" cy="472"/>
          </a:xfrm>
        </p:grpSpPr>
        <p:sp>
          <p:nvSpPr>
            <p:cNvPr id="14471" name="Oval 30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72" name="AutoShape 30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grpSp>
        <p:nvGrpSpPr>
          <p:cNvPr id="14572" name="Group 309"/>
          <p:cNvGrpSpPr>
            <a:grpSpLocks/>
          </p:cNvGrpSpPr>
          <p:nvPr/>
        </p:nvGrpSpPr>
        <p:grpSpPr bwMode="auto">
          <a:xfrm>
            <a:off x="7772400" y="4267200"/>
            <a:ext cx="1143000" cy="1066800"/>
            <a:chOff x="2304" y="720"/>
            <a:chExt cx="720" cy="672"/>
          </a:xfrm>
        </p:grpSpPr>
        <p:sp>
          <p:nvSpPr>
            <p:cNvPr id="14466" name="AutoShape 310"/>
            <p:cNvSpPr>
              <a:spLocks noChangeArrowheads="1"/>
            </p:cNvSpPr>
            <p:nvPr/>
          </p:nvSpPr>
          <p:spPr bwMode="auto">
            <a:xfrm>
              <a:off x="2304" y="720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573" name="Group 311"/>
            <p:cNvGrpSpPr>
              <a:grpSpLocks/>
            </p:cNvGrpSpPr>
            <p:nvPr/>
          </p:nvGrpSpPr>
          <p:grpSpPr bwMode="auto">
            <a:xfrm>
              <a:off x="2425" y="800"/>
              <a:ext cx="478" cy="512"/>
              <a:chOff x="386" y="685"/>
              <a:chExt cx="512" cy="512"/>
            </a:xfrm>
          </p:grpSpPr>
          <p:sp>
            <p:nvSpPr>
              <p:cNvPr id="14468" name="Text Box 31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14</a:t>
                </a:r>
              </a:p>
            </p:txBody>
          </p:sp>
          <p:sp>
            <p:nvSpPr>
              <p:cNvPr id="14469" name="Text Box 31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14470" name="Line 31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574" name="Group 316"/>
          <p:cNvGrpSpPr>
            <a:grpSpLocks/>
          </p:cNvGrpSpPr>
          <p:nvPr/>
        </p:nvGrpSpPr>
        <p:grpSpPr bwMode="auto">
          <a:xfrm>
            <a:off x="7277100" y="5499100"/>
            <a:ext cx="571500" cy="749300"/>
            <a:chOff x="1928" y="812"/>
            <a:chExt cx="360" cy="472"/>
          </a:xfrm>
        </p:grpSpPr>
        <p:sp>
          <p:nvSpPr>
            <p:cNvPr id="14464" name="Oval 317"/>
            <p:cNvSpPr>
              <a:spLocks noChangeArrowheads="1"/>
            </p:cNvSpPr>
            <p:nvPr/>
          </p:nvSpPr>
          <p:spPr bwMode="auto">
            <a:xfrm>
              <a:off x="1956" y="908"/>
              <a:ext cx="288" cy="288"/>
            </a:xfrm>
            <a:prstGeom prst="ellipse">
              <a:avLst/>
            </a:prstGeom>
            <a:solidFill>
              <a:srgbClr val="FBFACA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65" name="AutoShape 318"/>
            <p:cNvSpPr>
              <a:spLocks noChangeArrowheads="1"/>
            </p:cNvSpPr>
            <p:nvPr/>
          </p:nvSpPr>
          <p:spPr bwMode="auto">
            <a:xfrm>
              <a:off x="1928" y="812"/>
              <a:ext cx="360" cy="472"/>
            </a:xfrm>
            <a:prstGeom prst="roundRect">
              <a:avLst>
                <a:gd name="adj" fmla="val 3583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3600" b="1"/>
                <a:t>=</a:t>
              </a:r>
            </a:p>
          </p:txBody>
        </p:sp>
      </p:grpSp>
      <p:sp>
        <p:nvSpPr>
          <p:cNvPr id="2373" name="Text Box 325"/>
          <p:cNvSpPr txBox="1">
            <a:spLocks noChangeArrowheads="1"/>
          </p:cNvSpPr>
          <p:nvPr/>
        </p:nvSpPr>
        <p:spPr bwMode="auto">
          <a:xfrm>
            <a:off x="4724400" y="135255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8F8F8"/>
                </a:solidFill>
              </a:rPr>
              <a:t>1)</a:t>
            </a:r>
          </a:p>
        </p:txBody>
      </p:sp>
      <p:sp>
        <p:nvSpPr>
          <p:cNvPr id="2374" name="Text Box 326"/>
          <p:cNvSpPr txBox="1">
            <a:spLocks noChangeArrowheads="1"/>
          </p:cNvSpPr>
          <p:nvPr/>
        </p:nvSpPr>
        <p:spPr bwMode="auto">
          <a:xfrm>
            <a:off x="47244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F8F8F8"/>
                </a:solidFill>
              </a:rPr>
              <a:t>2)</a:t>
            </a:r>
          </a:p>
        </p:txBody>
      </p:sp>
      <p:grpSp>
        <p:nvGrpSpPr>
          <p:cNvPr id="14575" name="Group 385"/>
          <p:cNvGrpSpPr>
            <a:grpSpLocks/>
          </p:cNvGrpSpPr>
          <p:nvPr/>
        </p:nvGrpSpPr>
        <p:grpSpPr bwMode="auto">
          <a:xfrm>
            <a:off x="914400" y="2286000"/>
            <a:ext cx="2057400" cy="812800"/>
            <a:chOff x="576" y="1440"/>
            <a:chExt cx="1296" cy="512"/>
          </a:xfrm>
        </p:grpSpPr>
        <p:sp>
          <p:nvSpPr>
            <p:cNvPr id="14452" name="AutoShape 33"/>
            <p:cNvSpPr>
              <a:spLocks noChangeArrowheads="1"/>
            </p:cNvSpPr>
            <p:nvPr/>
          </p:nvSpPr>
          <p:spPr bwMode="auto">
            <a:xfrm>
              <a:off x="576" y="1440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576" name="Group 34"/>
            <p:cNvGrpSpPr>
              <a:grpSpLocks/>
            </p:cNvGrpSpPr>
            <p:nvPr/>
          </p:nvGrpSpPr>
          <p:grpSpPr bwMode="auto">
            <a:xfrm>
              <a:off x="576" y="1440"/>
              <a:ext cx="478" cy="512"/>
              <a:chOff x="386" y="685"/>
              <a:chExt cx="512" cy="512"/>
            </a:xfrm>
          </p:grpSpPr>
          <p:sp>
            <p:nvSpPr>
              <p:cNvPr id="14461" name="Text Box 3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11</a:t>
                </a:r>
              </a:p>
            </p:txBody>
          </p:sp>
          <p:sp>
            <p:nvSpPr>
              <p:cNvPr id="14462" name="Text Box 3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4463" name="Line 3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577" name="Group 39"/>
            <p:cNvGrpSpPr>
              <a:grpSpLocks/>
            </p:cNvGrpSpPr>
            <p:nvPr/>
          </p:nvGrpSpPr>
          <p:grpSpPr bwMode="auto">
            <a:xfrm>
              <a:off x="1392" y="1440"/>
              <a:ext cx="478" cy="512"/>
              <a:chOff x="386" y="685"/>
              <a:chExt cx="512" cy="512"/>
            </a:xfrm>
          </p:grpSpPr>
          <p:sp>
            <p:nvSpPr>
              <p:cNvPr id="14458" name="Text Box 40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12</a:t>
                </a:r>
              </a:p>
            </p:txBody>
          </p:sp>
          <p:sp>
            <p:nvSpPr>
              <p:cNvPr id="14459" name="Text Box 41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25</a:t>
                </a:r>
              </a:p>
            </p:txBody>
          </p:sp>
          <p:sp>
            <p:nvSpPr>
              <p:cNvPr id="14460" name="Line 42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578" name="Group 328"/>
            <p:cNvGrpSpPr>
              <a:grpSpLocks/>
            </p:cNvGrpSpPr>
            <p:nvPr/>
          </p:nvGrpSpPr>
          <p:grpSpPr bwMode="auto">
            <a:xfrm>
              <a:off x="1105" y="1632"/>
              <a:ext cx="194" cy="194"/>
              <a:chOff x="1105" y="1712"/>
              <a:chExt cx="194" cy="194"/>
            </a:xfrm>
          </p:grpSpPr>
          <p:sp>
            <p:nvSpPr>
              <p:cNvPr id="14456" name="Line 38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57" name="Line 327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579" name="Group 361"/>
          <p:cNvGrpSpPr>
            <a:grpSpLocks/>
          </p:cNvGrpSpPr>
          <p:nvPr/>
        </p:nvGrpSpPr>
        <p:grpSpPr bwMode="auto">
          <a:xfrm>
            <a:off x="914400" y="4419600"/>
            <a:ext cx="2057400" cy="820738"/>
            <a:chOff x="576" y="2784"/>
            <a:chExt cx="1296" cy="517"/>
          </a:xfrm>
        </p:grpSpPr>
        <p:sp>
          <p:nvSpPr>
            <p:cNvPr id="14440" name="AutoShape 55"/>
            <p:cNvSpPr>
              <a:spLocks noChangeArrowheads="1"/>
            </p:cNvSpPr>
            <p:nvPr/>
          </p:nvSpPr>
          <p:spPr bwMode="auto">
            <a:xfrm>
              <a:off x="576" y="2784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580" name="Group 56"/>
            <p:cNvGrpSpPr>
              <a:grpSpLocks/>
            </p:cNvGrpSpPr>
            <p:nvPr/>
          </p:nvGrpSpPr>
          <p:grpSpPr bwMode="auto">
            <a:xfrm>
              <a:off x="576" y="2784"/>
              <a:ext cx="478" cy="512"/>
              <a:chOff x="386" y="685"/>
              <a:chExt cx="512" cy="512"/>
            </a:xfrm>
          </p:grpSpPr>
          <p:sp>
            <p:nvSpPr>
              <p:cNvPr id="14449" name="Text Box 57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4450" name="Text Box 58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14451" name="Line 59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581" name="Group 61"/>
            <p:cNvGrpSpPr>
              <a:grpSpLocks/>
            </p:cNvGrpSpPr>
            <p:nvPr/>
          </p:nvGrpSpPr>
          <p:grpSpPr bwMode="auto">
            <a:xfrm>
              <a:off x="1387" y="2789"/>
              <a:ext cx="478" cy="512"/>
              <a:chOff x="386" y="685"/>
              <a:chExt cx="512" cy="512"/>
            </a:xfrm>
          </p:grpSpPr>
          <p:sp>
            <p:nvSpPr>
              <p:cNvPr id="14446" name="Text Box 62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4447" name="Text Box 63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13</a:t>
                </a:r>
              </a:p>
            </p:txBody>
          </p:sp>
          <p:sp>
            <p:nvSpPr>
              <p:cNvPr id="14448" name="Line 64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582" name="Group 329"/>
            <p:cNvGrpSpPr>
              <a:grpSpLocks/>
            </p:cNvGrpSpPr>
            <p:nvPr/>
          </p:nvGrpSpPr>
          <p:grpSpPr bwMode="auto">
            <a:xfrm>
              <a:off x="1104" y="2976"/>
              <a:ext cx="194" cy="194"/>
              <a:chOff x="1105" y="1712"/>
              <a:chExt cx="194" cy="194"/>
            </a:xfrm>
          </p:grpSpPr>
          <p:sp>
            <p:nvSpPr>
              <p:cNvPr id="14444" name="Line 330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45" name="Line 331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583" name="Group 339"/>
          <p:cNvGrpSpPr>
            <a:grpSpLocks/>
          </p:cNvGrpSpPr>
          <p:nvPr/>
        </p:nvGrpSpPr>
        <p:grpSpPr bwMode="auto">
          <a:xfrm>
            <a:off x="914400" y="5473700"/>
            <a:ext cx="2057400" cy="825500"/>
            <a:chOff x="576" y="3448"/>
            <a:chExt cx="1296" cy="520"/>
          </a:xfrm>
        </p:grpSpPr>
        <p:sp>
          <p:nvSpPr>
            <p:cNvPr id="14423" name="AutoShape 66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584" name="Group 67"/>
            <p:cNvGrpSpPr>
              <a:grpSpLocks/>
            </p:cNvGrpSpPr>
            <p:nvPr/>
          </p:nvGrpSpPr>
          <p:grpSpPr bwMode="auto">
            <a:xfrm>
              <a:off x="584" y="3448"/>
              <a:ext cx="288" cy="512"/>
              <a:chOff x="386" y="685"/>
              <a:chExt cx="512" cy="512"/>
            </a:xfrm>
          </p:grpSpPr>
          <p:sp>
            <p:nvSpPr>
              <p:cNvPr id="14437" name="Text Box 6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4438" name="Text Box 6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14439" name="Line 7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425" name="Line 71"/>
            <p:cNvSpPr>
              <a:spLocks noChangeShapeType="1"/>
            </p:cNvSpPr>
            <p:nvPr/>
          </p:nvSpPr>
          <p:spPr bwMode="auto">
            <a:xfrm>
              <a:off x="892" y="3728"/>
              <a:ext cx="144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585" name="Group 72"/>
            <p:cNvGrpSpPr>
              <a:grpSpLocks/>
            </p:cNvGrpSpPr>
            <p:nvPr/>
          </p:nvGrpSpPr>
          <p:grpSpPr bwMode="auto">
            <a:xfrm>
              <a:off x="1040" y="3452"/>
              <a:ext cx="293" cy="512"/>
              <a:chOff x="386" y="685"/>
              <a:chExt cx="512" cy="512"/>
            </a:xfrm>
          </p:grpSpPr>
          <p:sp>
            <p:nvSpPr>
              <p:cNvPr id="14434" name="Text Box 7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4435" name="Text Box 74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14436" name="Line 7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586" name="Group 332"/>
            <p:cNvGrpSpPr>
              <a:grpSpLocks/>
            </p:cNvGrpSpPr>
            <p:nvPr/>
          </p:nvGrpSpPr>
          <p:grpSpPr bwMode="auto">
            <a:xfrm>
              <a:off x="1340" y="3668"/>
              <a:ext cx="146" cy="126"/>
              <a:chOff x="1105" y="1712"/>
              <a:chExt cx="194" cy="194"/>
            </a:xfrm>
          </p:grpSpPr>
          <p:sp>
            <p:nvSpPr>
              <p:cNvPr id="14432" name="Line 333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33" name="Line 334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587" name="Group 335"/>
            <p:cNvGrpSpPr>
              <a:grpSpLocks/>
            </p:cNvGrpSpPr>
            <p:nvPr/>
          </p:nvGrpSpPr>
          <p:grpSpPr bwMode="auto">
            <a:xfrm>
              <a:off x="1512" y="3448"/>
              <a:ext cx="293" cy="512"/>
              <a:chOff x="386" y="685"/>
              <a:chExt cx="512" cy="512"/>
            </a:xfrm>
          </p:grpSpPr>
          <p:sp>
            <p:nvSpPr>
              <p:cNvPr id="14429" name="Text Box 33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4430" name="Text Box 33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9</a:t>
                </a:r>
              </a:p>
            </p:txBody>
          </p:sp>
          <p:sp>
            <p:nvSpPr>
              <p:cNvPr id="14431" name="Line 33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4588" name="Group 340"/>
          <p:cNvGrpSpPr>
            <a:grpSpLocks/>
          </p:cNvGrpSpPr>
          <p:nvPr/>
        </p:nvGrpSpPr>
        <p:grpSpPr bwMode="auto">
          <a:xfrm>
            <a:off x="5257800" y="5486400"/>
            <a:ext cx="2057400" cy="825500"/>
            <a:chOff x="576" y="3448"/>
            <a:chExt cx="1296" cy="520"/>
          </a:xfrm>
        </p:grpSpPr>
        <p:sp>
          <p:nvSpPr>
            <p:cNvPr id="14406" name="AutoShape 341"/>
            <p:cNvSpPr>
              <a:spLocks noChangeArrowheads="1"/>
            </p:cNvSpPr>
            <p:nvPr/>
          </p:nvSpPr>
          <p:spPr bwMode="auto">
            <a:xfrm>
              <a:off x="576" y="345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4589" name="Group 342"/>
            <p:cNvGrpSpPr>
              <a:grpSpLocks/>
            </p:cNvGrpSpPr>
            <p:nvPr/>
          </p:nvGrpSpPr>
          <p:grpSpPr bwMode="auto">
            <a:xfrm>
              <a:off x="584" y="3448"/>
              <a:ext cx="288" cy="512"/>
              <a:chOff x="386" y="685"/>
              <a:chExt cx="512" cy="512"/>
            </a:xfrm>
          </p:grpSpPr>
          <p:sp>
            <p:nvSpPr>
              <p:cNvPr id="14420" name="Text Box 34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7</a:t>
                </a:r>
              </a:p>
            </p:txBody>
          </p:sp>
          <p:sp>
            <p:nvSpPr>
              <p:cNvPr id="14421" name="Text Box 34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4422" name="Line 34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4408" name="Line 346"/>
            <p:cNvSpPr>
              <a:spLocks noChangeShapeType="1"/>
            </p:cNvSpPr>
            <p:nvPr/>
          </p:nvSpPr>
          <p:spPr bwMode="auto">
            <a:xfrm>
              <a:off x="892" y="3728"/>
              <a:ext cx="144" cy="4"/>
            </a:xfrm>
            <a:prstGeom prst="line">
              <a:avLst/>
            </a:prstGeom>
            <a:noFill/>
            <a:ln w="28575">
              <a:solidFill>
                <a:srgbClr val="003366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590" name="Group 347"/>
            <p:cNvGrpSpPr>
              <a:grpSpLocks/>
            </p:cNvGrpSpPr>
            <p:nvPr/>
          </p:nvGrpSpPr>
          <p:grpSpPr bwMode="auto">
            <a:xfrm>
              <a:off x="1040" y="3452"/>
              <a:ext cx="293" cy="512"/>
              <a:chOff x="386" y="685"/>
              <a:chExt cx="512" cy="512"/>
            </a:xfrm>
          </p:grpSpPr>
          <p:sp>
            <p:nvSpPr>
              <p:cNvPr id="14417" name="Text Box 34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5</a:t>
                </a:r>
              </a:p>
            </p:txBody>
          </p:sp>
          <p:sp>
            <p:nvSpPr>
              <p:cNvPr id="14418" name="Text Box 349"/>
              <p:cNvSpPr txBox="1">
                <a:spLocks noChangeArrowheads="1"/>
              </p:cNvSpPr>
              <p:nvPr/>
            </p:nvSpPr>
            <p:spPr bwMode="auto">
              <a:xfrm>
                <a:off x="410" y="909"/>
                <a:ext cx="46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4419" name="Line 35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591" name="Group 351"/>
            <p:cNvGrpSpPr>
              <a:grpSpLocks/>
            </p:cNvGrpSpPr>
            <p:nvPr/>
          </p:nvGrpSpPr>
          <p:grpSpPr bwMode="auto">
            <a:xfrm>
              <a:off x="1340" y="3668"/>
              <a:ext cx="146" cy="126"/>
              <a:chOff x="1105" y="1712"/>
              <a:chExt cx="194" cy="194"/>
            </a:xfrm>
          </p:grpSpPr>
          <p:sp>
            <p:nvSpPr>
              <p:cNvPr id="14415" name="Line 352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16" name="Line 353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48" name="Group 354"/>
            <p:cNvGrpSpPr>
              <a:grpSpLocks/>
            </p:cNvGrpSpPr>
            <p:nvPr/>
          </p:nvGrpSpPr>
          <p:grpSpPr bwMode="auto">
            <a:xfrm>
              <a:off x="1512" y="3448"/>
              <a:ext cx="293" cy="512"/>
              <a:chOff x="386" y="685"/>
              <a:chExt cx="512" cy="512"/>
            </a:xfrm>
          </p:grpSpPr>
          <p:sp>
            <p:nvSpPr>
              <p:cNvPr id="14412" name="Text Box 355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4413" name="Text Box 356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4414" name="Line 357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049" name="Group 374"/>
          <p:cNvGrpSpPr>
            <a:grpSpLocks/>
          </p:cNvGrpSpPr>
          <p:nvPr/>
        </p:nvGrpSpPr>
        <p:grpSpPr bwMode="auto">
          <a:xfrm>
            <a:off x="7772400" y="5334000"/>
            <a:ext cx="1143000" cy="1066800"/>
            <a:chOff x="2256" y="3504"/>
            <a:chExt cx="720" cy="672"/>
          </a:xfrm>
        </p:grpSpPr>
        <p:sp>
          <p:nvSpPr>
            <p:cNvPr id="14404" name="AutoShape 375"/>
            <p:cNvSpPr>
              <a:spLocks noChangeArrowheads="1"/>
            </p:cNvSpPr>
            <p:nvPr/>
          </p:nvSpPr>
          <p:spPr bwMode="auto">
            <a:xfrm>
              <a:off x="2256" y="3504"/>
              <a:ext cx="720" cy="672"/>
            </a:xfrm>
            <a:prstGeom prst="star16">
              <a:avLst>
                <a:gd name="adj" fmla="val 4188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F99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405" name="Text Box 376"/>
            <p:cNvSpPr txBox="1">
              <a:spLocks noChangeArrowheads="1"/>
            </p:cNvSpPr>
            <p:nvPr/>
          </p:nvSpPr>
          <p:spPr bwMode="auto">
            <a:xfrm>
              <a:off x="2400" y="369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dirty="0"/>
                <a:t>1</a:t>
              </a:r>
            </a:p>
          </p:txBody>
        </p:sp>
      </p:grpSp>
      <p:grpSp>
        <p:nvGrpSpPr>
          <p:cNvPr id="2050" name="Group 384"/>
          <p:cNvGrpSpPr>
            <a:grpSpLocks/>
          </p:cNvGrpSpPr>
          <p:nvPr/>
        </p:nvGrpSpPr>
        <p:grpSpPr bwMode="auto">
          <a:xfrm>
            <a:off x="5257800" y="4343400"/>
            <a:ext cx="2057400" cy="820738"/>
            <a:chOff x="3312" y="2736"/>
            <a:chExt cx="1296" cy="517"/>
          </a:xfrm>
        </p:grpSpPr>
        <p:sp>
          <p:nvSpPr>
            <p:cNvPr id="14392" name="AutoShape 121"/>
            <p:cNvSpPr>
              <a:spLocks noChangeArrowheads="1"/>
            </p:cNvSpPr>
            <p:nvPr/>
          </p:nvSpPr>
          <p:spPr bwMode="auto">
            <a:xfrm>
              <a:off x="3312" y="2736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1" name="Group 122"/>
            <p:cNvGrpSpPr>
              <a:grpSpLocks/>
            </p:cNvGrpSpPr>
            <p:nvPr/>
          </p:nvGrpSpPr>
          <p:grpSpPr bwMode="auto">
            <a:xfrm>
              <a:off x="3312" y="2736"/>
              <a:ext cx="478" cy="512"/>
              <a:chOff x="386" y="685"/>
              <a:chExt cx="512" cy="512"/>
            </a:xfrm>
          </p:grpSpPr>
          <p:sp>
            <p:nvSpPr>
              <p:cNvPr id="14401" name="Text Box 123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8</a:t>
                </a:r>
              </a:p>
            </p:txBody>
          </p:sp>
          <p:sp>
            <p:nvSpPr>
              <p:cNvPr id="14402" name="Text Box 124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14403" name="Line 125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2" name="Group 127"/>
            <p:cNvGrpSpPr>
              <a:grpSpLocks/>
            </p:cNvGrpSpPr>
            <p:nvPr/>
          </p:nvGrpSpPr>
          <p:grpSpPr bwMode="auto">
            <a:xfrm>
              <a:off x="4123" y="2741"/>
              <a:ext cx="478" cy="512"/>
              <a:chOff x="386" y="685"/>
              <a:chExt cx="512" cy="512"/>
            </a:xfrm>
          </p:grpSpPr>
          <p:sp>
            <p:nvSpPr>
              <p:cNvPr id="14398" name="Text Box 128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6</a:t>
                </a:r>
              </a:p>
            </p:txBody>
          </p:sp>
          <p:sp>
            <p:nvSpPr>
              <p:cNvPr id="14399" name="Text Box 129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17</a:t>
                </a:r>
              </a:p>
            </p:txBody>
          </p:sp>
          <p:sp>
            <p:nvSpPr>
              <p:cNvPr id="14400" name="Line 130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3" name="Group 377"/>
            <p:cNvGrpSpPr>
              <a:grpSpLocks/>
            </p:cNvGrpSpPr>
            <p:nvPr/>
          </p:nvGrpSpPr>
          <p:grpSpPr bwMode="auto">
            <a:xfrm>
              <a:off x="3840" y="2928"/>
              <a:ext cx="194" cy="194"/>
              <a:chOff x="1105" y="1712"/>
              <a:chExt cx="194" cy="194"/>
            </a:xfrm>
          </p:grpSpPr>
          <p:sp>
            <p:nvSpPr>
              <p:cNvPr id="14396" name="Line 378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97" name="Line 379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054" name="Group 383"/>
          <p:cNvGrpSpPr>
            <a:grpSpLocks/>
          </p:cNvGrpSpPr>
          <p:nvPr/>
        </p:nvGrpSpPr>
        <p:grpSpPr bwMode="auto">
          <a:xfrm>
            <a:off x="5257800" y="2286000"/>
            <a:ext cx="2057400" cy="820738"/>
            <a:chOff x="3312" y="1488"/>
            <a:chExt cx="1296" cy="517"/>
          </a:xfrm>
        </p:grpSpPr>
        <p:sp>
          <p:nvSpPr>
            <p:cNvPr id="14380" name="AutoShape 99"/>
            <p:cNvSpPr>
              <a:spLocks noChangeArrowheads="1"/>
            </p:cNvSpPr>
            <p:nvPr/>
          </p:nvSpPr>
          <p:spPr bwMode="auto">
            <a:xfrm>
              <a:off x="3312" y="1488"/>
              <a:ext cx="1296" cy="512"/>
            </a:xfrm>
            <a:prstGeom prst="roundRect">
              <a:avLst>
                <a:gd name="adj" fmla="val 16667"/>
              </a:avLst>
            </a:prstGeom>
            <a:solidFill>
              <a:srgbClr val="FBFAC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055" name="Group 100"/>
            <p:cNvGrpSpPr>
              <a:grpSpLocks/>
            </p:cNvGrpSpPr>
            <p:nvPr/>
          </p:nvGrpSpPr>
          <p:grpSpPr bwMode="auto">
            <a:xfrm>
              <a:off x="3312" y="1488"/>
              <a:ext cx="478" cy="512"/>
              <a:chOff x="386" y="685"/>
              <a:chExt cx="512" cy="512"/>
            </a:xfrm>
          </p:grpSpPr>
          <p:sp>
            <p:nvSpPr>
              <p:cNvPr id="14389" name="Text Box 101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28</a:t>
                </a:r>
              </a:p>
            </p:txBody>
          </p:sp>
          <p:sp>
            <p:nvSpPr>
              <p:cNvPr id="14390" name="Text Box 102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14391" name="Line 103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6" name="Group 105"/>
            <p:cNvGrpSpPr>
              <a:grpSpLocks/>
            </p:cNvGrpSpPr>
            <p:nvPr/>
          </p:nvGrpSpPr>
          <p:grpSpPr bwMode="auto">
            <a:xfrm>
              <a:off x="4123" y="1493"/>
              <a:ext cx="478" cy="512"/>
              <a:chOff x="386" y="685"/>
              <a:chExt cx="512" cy="512"/>
            </a:xfrm>
          </p:grpSpPr>
          <p:sp>
            <p:nvSpPr>
              <p:cNvPr id="14386" name="Text Box 106"/>
              <p:cNvSpPr txBox="1">
                <a:spLocks noChangeArrowheads="1"/>
              </p:cNvSpPr>
              <p:nvPr/>
            </p:nvSpPr>
            <p:spPr bwMode="auto">
              <a:xfrm>
                <a:off x="386" y="685"/>
                <a:ext cx="5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2</a:t>
                </a:r>
              </a:p>
            </p:txBody>
          </p:sp>
          <p:sp>
            <p:nvSpPr>
              <p:cNvPr id="14387" name="Text Box 107"/>
              <p:cNvSpPr txBox="1">
                <a:spLocks noChangeArrowheads="1"/>
              </p:cNvSpPr>
              <p:nvPr/>
            </p:nvSpPr>
            <p:spPr bwMode="auto">
              <a:xfrm>
                <a:off x="411" y="909"/>
                <a:ext cx="46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ru-RU" b="1">
                    <a:solidFill>
                      <a:srgbClr val="000066"/>
                    </a:solidFill>
                  </a:rPr>
                  <a:t>47</a:t>
                </a:r>
              </a:p>
            </p:txBody>
          </p:sp>
          <p:sp>
            <p:nvSpPr>
              <p:cNvPr id="14388" name="Line 108"/>
              <p:cNvSpPr>
                <a:spLocks noChangeShapeType="1"/>
              </p:cNvSpPr>
              <p:nvPr/>
            </p:nvSpPr>
            <p:spPr bwMode="auto">
              <a:xfrm>
                <a:off x="468" y="961"/>
                <a:ext cx="352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057" name="Group 380"/>
            <p:cNvGrpSpPr>
              <a:grpSpLocks/>
            </p:cNvGrpSpPr>
            <p:nvPr/>
          </p:nvGrpSpPr>
          <p:grpSpPr bwMode="auto">
            <a:xfrm>
              <a:off x="3874" y="1664"/>
              <a:ext cx="194" cy="194"/>
              <a:chOff x="1105" y="1712"/>
              <a:chExt cx="194" cy="194"/>
            </a:xfrm>
          </p:grpSpPr>
          <p:sp>
            <p:nvSpPr>
              <p:cNvPr id="14384" name="Line 381"/>
              <p:cNvSpPr>
                <a:spLocks noChangeShapeType="1"/>
              </p:cNvSpPr>
              <p:nvPr/>
            </p:nvSpPr>
            <p:spPr bwMode="auto">
              <a:xfrm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85" name="Line 382"/>
              <p:cNvSpPr>
                <a:spLocks noChangeShapeType="1"/>
              </p:cNvSpPr>
              <p:nvPr/>
            </p:nvSpPr>
            <p:spPr bwMode="auto">
              <a:xfrm rot="5400000">
                <a:off x="1105" y="1809"/>
                <a:ext cx="194" cy="0"/>
              </a:xfrm>
              <a:prstGeom prst="line">
                <a:avLst/>
              </a:prstGeom>
              <a:noFill/>
              <a:ln w="28575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214678" y="0"/>
            <a:ext cx="3328986" cy="1214422"/>
          </a:xfrm>
          <a:prstGeom prst="rect">
            <a:avLst/>
          </a:prstGeom>
          <a:gradFill rotWithShape="0">
            <a:gsLst>
              <a:gs pos="0">
                <a:srgbClr val="FABF8F"/>
              </a:gs>
              <a:gs pos="50000">
                <a:srgbClr val="FDE9D9"/>
              </a:gs>
              <a:gs pos="100000">
                <a:srgbClr val="FABF8F"/>
              </a:gs>
            </a:gsLst>
            <a:lin ang="189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107763" dir="8100000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4  «+»   отметка 5, </a:t>
            </a:r>
            <a:b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  «+»   отметка 4.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1" dur="500"/>
                                        <p:tgtEl>
                                          <p:spTgt spid="1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6" dur="500"/>
                                        <p:tgtEl>
                                          <p:spTgt spid="14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1" dur="500"/>
                                        <p:tgtEl>
                                          <p:spTgt spid="1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6" dur="500"/>
                                        <p:tgtEl>
                                          <p:spTgt spid="1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1" dur="500"/>
                                        <p:tgtEl>
                                          <p:spTgt spid="1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6" dur="500"/>
                                        <p:tgtEl>
                                          <p:spTgt spid="14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1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autoUpdateAnimBg="0"/>
      <p:bldP spid="2063" grpId="0" autoUpdateAnimBg="0"/>
      <p:bldP spid="2064" grpId="0" autoUpdateAnimBg="0"/>
      <p:bldP spid="2070" grpId="0" autoUpdateAnimBg="0"/>
      <p:bldP spid="2071" grpId="0" autoUpdateAnimBg="0"/>
      <p:bldP spid="2072" grpId="0" autoUpdateAnimBg="0"/>
      <p:bldP spid="2073" grpId="0" autoUpdateAnimBg="0"/>
      <p:bldP spid="2076" grpId="0" autoUpdateAnimBg="0"/>
      <p:bldP spid="2077" grpId="0" autoUpdateAnimBg="0"/>
      <p:bldP spid="2078" grpId="0" autoUpdateAnimBg="0"/>
      <p:bldP spid="2373" grpId="0" autoUpdateAnimBg="0"/>
      <p:bldP spid="2374" grpId="0" autoUpdateAnimBg="0"/>
      <p:bldP spid="10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000108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Килограмм орехов стоит 75 рублей. Маша купила 4 кг 400 г орехов. Сколько рублей сдачи она должна получить с 350 рублей?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3857628"/>
            <a:ext cx="85011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Найдем стоимость покупки: 4 кг 400 г орехов стоит 4,4 * 75 = 330 рублей.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Значит, с 350 рублей Маша получит сдачи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350 − 330 = 20 рублей. 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 20.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solidFill>
                  <a:srgbClr val="CC3300"/>
                </a:solidFill>
              </a:rPr>
              <a:t>Домашнее задание</a:t>
            </a:r>
          </a:p>
        </p:txBody>
      </p:sp>
      <p:sp>
        <p:nvSpPr>
          <p:cNvPr id="15363" name="Rectangle 368"/>
          <p:cNvSpPr>
            <a:spLocks noChangeArrowheads="1"/>
          </p:cNvSpPr>
          <p:nvPr/>
        </p:nvSpPr>
        <p:spPr bwMode="auto">
          <a:xfrm>
            <a:off x="1071563" y="1857375"/>
            <a:ext cx="7350125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8000"/>
                </a:solidFill>
              </a:rPr>
              <a:t>            </a:t>
            </a:r>
          </a:p>
          <a:p>
            <a:r>
              <a:rPr lang="ru-RU">
                <a:solidFill>
                  <a:srgbClr val="008000"/>
                </a:solidFill>
              </a:rPr>
              <a:t>            с. </a:t>
            </a:r>
          </a:p>
          <a:p>
            <a:r>
              <a:rPr lang="ru-RU">
                <a:solidFill>
                  <a:srgbClr val="008000"/>
                </a:solidFill>
              </a:rPr>
              <a:t>  </a:t>
            </a:r>
          </a:p>
          <a:p>
            <a:r>
              <a:rPr lang="ru-RU">
                <a:solidFill>
                  <a:srgbClr val="008000"/>
                </a:solidFill>
              </a:rPr>
              <a:t>	</a:t>
            </a:r>
            <a:endParaRPr lang="ru-RU"/>
          </a:p>
          <a:p>
            <a:r>
              <a:rPr lang="ru-RU">
                <a:solidFill>
                  <a:srgbClr val="008000"/>
                </a:solidFill>
              </a:rPr>
              <a:t>								</a:t>
            </a:r>
          </a:p>
          <a:p>
            <a:endParaRPr lang="ru-RU">
              <a:solidFill>
                <a:srgbClr val="008000"/>
              </a:solidFill>
            </a:endParaRPr>
          </a:p>
          <a:p>
            <a:r>
              <a:rPr lang="ru-RU">
                <a:solidFill>
                  <a:srgbClr val="008000"/>
                </a:solidFill>
              </a:rPr>
              <a:t>								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285875" y="1857375"/>
            <a:ext cx="671512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/>
              <a:t>1)с. 118-119(  правила), </a:t>
            </a:r>
            <a:endParaRPr lang="ru-RU" sz="3600" dirty="0" smtClean="0"/>
          </a:p>
          <a:p>
            <a:r>
              <a:rPr lang="ru-RU" sz="3600" dirty="0" smtClean="0"/>
              <a:t>№  </a:t>
            </a:r>
            <a:r>
              <a:rPr lang="ru-RU" sz="3600" dirty="0"/>
              <a:t>423(</a:t>
            </a:r>
            <a:r>
              <a:rPr lang="ru-RU" sz="3600" dirty="0" err="1"/>
              <a:t>в,г</a:t>
            </a:r>
            <a:r>
              <a:rPr lang="ru-RU" sz="3600" dirty="0"/>
              <a:t>), № 424(</a:t>
            </a:r>
            <a:r>
              <a:rPr lang="ru-RU" sz="3600" dirty="0" err="1"/>
              <a:t>в,г</a:t>
            </a:r>
            <a:r>
              <a:rPr lang="ru-RU" sz="3600" dirty="0"/>
              <a:t>),</a:t>
            </a:r>
            <a:r>
              <a:rPr lang="ru-RU" sz="3600" dirty="0" smtClean="0"/>
              <a:t>№433(а</a:t>
            </a:r>
            <a:r>
              <a:rPr lang="ru-RU" sz="3600" dirty="0"/>
              <a:t>).</a:t>
            </a:r>
          </a:p>
          <a:p>
            <a:r>
              <a:rPr lang="ru-RU" sz="3600" dirty="0"/>
              <a:t>2).для любителей литературы  сочинить сказку  про дробей.</a:t>
            </a:r>
          </a:p>
          <a:p>
            <a:r>
              <a:rPr lang="ru-RU" sz="3600" dirty="0"/>
              <a:t>3) Для любителей истории найти историческую справку о первом появлении дробей.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ChangeArrowheads="1"/>
          </p:cNvSpPr>
          <p:nvPr/>
        </p:nvSpPr>
        <p:spPr bwMode="auto">
          <a:xfrm>
            <a:off x="428596" y="928670"/>
            <a:ext cx="8286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dirty="0">
                <a:cs typeface="Times New Roman" pitchFamily="18" charset="0"/>
              </a:rPr>
              <a:t>Если вы считаете, что поняли тему урока, то положите  </a:t>
            </a:r>
            <a:r>
              <a:rPr lang="ru-RU" sz="3200" dirty="0" smtClean="0">
                <a:cs typeface="Times New Roman" pitchFamily="18" charset="0"/>
              </a:rPr>
              <a:t>красный  </a:t>
            </a:r>
            <a:r>
              <a:rPr lang="ru-RU" sz="3200" dirty="0">
                <a:cs typeface="Times New Roman" pitchFamily="18" charset="0"/>
              </a:rPr>
              <a:t>кружок</a:t>
            </a:r>
          </a:p>
          <a:p>
            <a:pPr eaLnBrk="0" hangingPunct="0"/>
            <a:r>
              <a:rPr lang="ru-RU" sz="3200" dirty="0">
                <a:cs typeface="Times New Roman" pitchFamily="18" charset="0"/>
              </a:rPr>
              <a:t>Если вы считаете, что не достаточно усвоили материал, то положите  голубой  кружок.</a:t>
            </a:r>
            <a:endParaRPr lang="ru-RU" sz="3200" dirty="0"/>
          </a:p>
          <a:p>
            <a:pPr eaLnBrk="0" hangingPunct="0"/>
            <a:r>
              <a:rPr lang="ru-RU" sz="3200" dirty="0">
                <a:cs typeface="Times New Roman" pitchFamily="18" charset="0"/>
              </a:rPr>
              <a:t>Если вы считаете, что не поняли тему урока, то  желтый кружок.</a:t>
            </a:r>
          </a:p>
          <a:p>
            <a:pPr eaLnBrk="0" hangingPunct="0"/>
            <a:r>
              <a:rPr lang="ru-RU" sz="3200" dirty="0">
                <a:cs typeface="Times New Roman" pitchFamily="18" charset="0"/>
              </a:rPr>
              <a:t>Нарисуйте свое настроение</a:t>
            </a:r>
            <a:r>
              <a:rPr lang="ru-RU" sz="3200" dirty="0"/>
              <a:t> в виде смайлика.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071546"/>
            <a:ext cx="8786874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"Человек подобен дроби: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знаменателе – то, что он о себе думает,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числителе – то, что он есть на самом деле.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Чем больше знаменатель, тем меньше дробь".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43636" y="3714752"/>
            <a:ext cx="2498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Л.Н.Толстой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20-020-Blagodarju-za-vniman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00707" y="6215082"/>
            <a:ext cx="6643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Подготовила учитель математики МБОУ «</a:t>
            </a:r>
            <a:r>
              <a:rPr lang="ru-RU" dirty="0" err="1" smtClean="0"/>
              <a:t>Айшинская</a:t>
            </a:r>
            <a:r>
              <a:rPr lang="ru-RU" dirty="0" smtClean="0"/>
              <a:t> СОШ» </a:t>
            </a:r>
          </a:p>
          <a:p>
            <a:r>
              <a:rPr lang="ru-RU" dirty="0" smtClean="0"/>
              <a:t>ОПАЛЬКО С.Г. </a:t>
            </a:r>
            <a:r>
              <a:rPr lang="ru-RU" smtClean="0"/>
              <a:t>275-915-122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772400" cy="503237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/>
              <a:t>В </a:t>
            </a:r>
            <a:r>
              <a:rPr lang="ru-RU" sz="4000" b="1" dirty="0" err="1"/>
              <a:t>ы</a:t>
            </a:r>
            <a:r>
              <a:rPr lang="ru-RU" sz="4000" b="1" dirty="0"/>
              <a:t> ч и с л и т </a:t>
            </a:r>
            <a:r>
              <a:rPr lang="ru-RU" sz="4000" b="1" dirty="0" err="1"/>
              <a:t>ь</a:t>
            </a:r>
            <a:endParaRPr lang="ru-RU" sz="4000" b="1" dirty="0"/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250825" y="1052513"/>
            <a:ext cx="1512888" cy="1223962"/>
          </a:xfrm>
          <a:prstGeom prst="flowChartAlternateProcess">
            <a:avLst/>
          </a:prstGeom>
          <a:solidFill>
            <a:srgbClr val="FF99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/>
              <a:t>90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1835150" y="1628775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987675" y="1125538"/>
            <a:ext cx="1871663" cy="10064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/>
              <a:t>45</a:t>
            </a:r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4932363" y="1557338"/>
            <a:ext cx="15843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7451725" y="22764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7524750" y="4005263"/>
            <a:ext cx="0" cy="863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6516688" y="1196975"/>
            <a:ext cx="1871662" cy="10064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/>
              <a:t>3</a:t>
            </a: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6659563" y="2924175"/>
            <a:ext cx="1871662" cy="10064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/>
              <a:t>84</a:t>
            </a: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6659563" y="4868863"/>
            <a:ext cx="1871662" cy="10064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/>
              <a:t>72</a:t>
            </a:r>
          </a:p>
        </p:txBody>
      </p:sp>
      <p:sp>
        <p:nvSpPr>
          <p:cNvPr id="9228" name="Line 13"/>
          <p:cNvSpPr>
            <a:spLocks noChangeShapeType="1"/>
          </p:cNvSpPr>
          <p:nvPr/>
        </p:nvSpPr>
        <p:spPr bwMode="auto">
          <a:xfrm flipH="1" flipV="1">
            <a:off x="2339975" y="5445125"/>
            <a:ext cx="1150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3492500" y="4868863"/>
            <a:ext cx="1871663" cy="10064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000" b="1"/>
              <a:t>9 </a:t>
            </a:r>
            <a:r>
              <a:rPr lang="ru-RU" sz="4000" b="1"/>
              <a:t> </a:t>
            </a:r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 flipH="1">
            <a:off x="5364163" y="5373688"/>
            <a:ext cx="12239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WordArt 17"/>
          <p:cNvSpPr>
            <a:spLocks noChangeArrowheads="1" noChangeShapeType="1" noTextEdit="1"/>
          </p:cNvSpPr>
          <p:nvPr/>
        </p:nvSpPr>
        <p:spPr bwMode="auto">
          <a:xfrm>
            <a:off x="2124075" y="908050"/>
            <a:ext cx="6477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- 45</a:t>
            </a:r>
          </a:p>
        </p:txBody>
      </p:sp>
      <p:sp>
        <p:nvSpPr>
          <p:cNvPr id="9232" name="WordArt 18"/>
          <p:cNvSpPr>
            <a:spLocks noChangeArrowheads="1" noChangeShapeType="1" noTextEdit="1"/>
          </p:cNvSpPr>
          <p:nvPr/>
        </p:nvSpPr>
        <p:spPr bwMode="auto">
          <a:xfrm>
            <a:off x="5292725" y="908050"/>
            <a:ext cx="7921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15</a:t>
            </a:r>
          </a:p>
        </p:txBody>
      </p:sp>
      <p:sp>
        <p:nvSpPr>
          <p:cNvPr id="9233" name="WordArt 19"/>
          <p:cNvSpPr>
            <a:spLocks noChangeArrowheads="1" noChangeShapeType="1" noTextEdit="1"/>
          </p:cNvSpPr>
          <p:nvPr/>
        </p:nvSpPr>
        <p:spPr bwMode="auto">
          <a:xfrm>
            <a:off x="8027988" y="2349500"/>
            <a:ext cx="4572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28</a:t>
            </a:r>
          </a:p>
        </p:txBody>
      </p:sp>
      <p:sp>
        <p:nvSpPr>
          <p:cNvPr id="9234" name="WordArt 20"/>
          <p:cNvSpPr>
            <a:spLocks noChangeArrowheads="1" noChangeShapeType="1" noTextEdit="1"/>
          </p:cNvSpPr>
          <p:nvPr/>
        </p:nvSpPr>
        <p:spPr bwMode="auto">
          <a:xfrm>
            <a:off x="8027988" y="4149725"/>
            <a:ext cx="6477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- 12</a:t>
            </a:r>
          </a:p>
        </p:txBody>
      </p:sp>
      <p:sp>
        <p:nvSpPr>
          <p:cNvPr id="9235" name="WordArt 21"/>
          <p:cNvSpPr>
            <a:spLocks noChangeArrowheads="1" noChangeShapeType="1" noTextEdit="1"/>
          </p:cNvSpPr>
          <p:nvPr/>
        </p:nvSpPr>
        <p:spPr bwMode="auto">
          <a:xfrm>
            <a:off x="5867400" y="4652963"/>
            <a:ext cx="4238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:8</a:t>
            </a:r>
          </a:p>
        </p:txBody>
      </p:sp>
      <p:sp>
        <p:nvSpPr>
          <p:cNvPr id="9236" name="AutoShape 22"/>
          <p:cNvSpPr>
            <a:spLocks noChangeArrowheads="1"/>
          </p:cNvSpPr>
          <p:nvPr/>
        </p:nvSpPr>
        <p:spPr bwMode="auto">
          <a:xfrm>
            <a:off x="1258888" y="2492375"/>
            <a:ext cx="58737" cy="119063"/>
          </a:xfrm>
          <a:prstGeom prst="flowChartConnector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7" name="WordArt 24"/>
          <p:cNvSpPr>
            <a:spLocks noChangeArrowheads="1" noChangeShapeType="1" noTextEdit="1"/>
          </p:cNvSpPr>
          <p:nvPr/>
        </p:nvSpPr>
        <p:spPr bwMode="auto">
          <a:xfrm>
            <a:off x="2555875" y="4652963"/>
            <a:ext cx="72072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+ 27</a:t>
            </a:r>
          </a:p>
        </p:txBody>
      </p:sp>
      <p:sp>
        <p:nvSpPr>
          <p:cNvPr id="9238" name="Oval 25"/>
          <p:cNvSpPr>
            <a:spLocks noChangeArrowheads="1"/>
          </p:cNvSpPr>
          <p:nvPr/>
        </p:nvSpPr>
        <p:spPr bwMode="auto">
          <a:xfrm>
            <a:off x="7740650" y="242093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395288" y="4868863"/>
            <a:ext cx="1871662" cy="10064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/>
              <a:t>36</a:t>
            </a: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50825" y="2852738"/>
            <a:ext cx="1871663" cy="10064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4000" b="1"/>
              <a:t>18</a:t>
            </a:r>
          </a:p>
        </p:txBody>
      </p:sp>
      <p:sp>
        <p:nvSpPr>
          <p:cNvPr id="9241" name="Line 28"/>
          <p:cNvSpPr>
            <a:spLocks noChangeShapeType="1"/>
          </p:cNvSpPr>
          <p:nvPr/>
        </p:nvSpPr>
        <p:spPr bwMode="auto">
          <a:xfrm flipV="1">
            <a:off x="1116013" y="4005263"/>
            <a:ext cx="0" cy="720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2" name="Line 29"/>
          <p:cNvSpPr>
            <a:spLocks noChangeShapeType="1"/>
          </p:cNvSpPr>
          <p:nvPr/>
        </p:nvSpPr>
        <p:spPr bwMode="auto">
          <a:xfrm flipV="1">
            <a:off x="1042988" y="2276475"/>
            <a:ext cx="0" cy="576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43" name="WordArt 30"/>
          <p:cNvSpPr>
            <a:spLocks noChangeArrowheads="1" noChangeShapeType="1" noTextEdit="1"/>
          </p:cNvSpPr>
          <p:nvPr/>
        </p:nvSpPr>
        <p:spPr bwMode="auto">
          <a:xfrm>
            <a:off x="1258888" y="4221163"/>
            <a:ext cx="5048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: 2</a:t>
            </a:r>
          </a:p>
        </p:txBody>
      </p:sp>
      <p:sp>
        <p:nvSpPr>
          <p:cNvPr id="2079" name="WordArt 31"/>
          <p:cNvSpPr>
            <a:spLocks noChangeArrowheads="1" noChangeShapeType="1" noTextEdit="1"/>
          </p:cNvSpPr>
          <p:nvPr/>
        </p:nvSpPr>
        <p:spPr bwMode="auto">
          <a:xfrm>
            <a:off x="1476375" y="2420938"/>
            <a:ext cx="287338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5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1835150" y="836613"/>
            <a:ext cx="5040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dirty="0"/>
              <a:t>Как называется?</a:t>
            </a:r>
          </a:p>
        </p:txBody>
      </p:sp>
      <p:sp>
        <p:nvSpPr>
          <p:cNvPr id="30179" name="Text Box 483"/>
          <p:cNvSpPr txBox="1">
            <a:spLocks noChangeArrowheads="1"/>
          </p:cNvSpPr>
          <p:nvPr/>
        </p:nvSpPr>
        <p:spPr bwMode="auto">
          <a:xfrm>
            <a:off x="323850" y="1916113"/>
            <a:ext cx="8605868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800" dirty="0">
                <a:latin typeface="Tahoma" pitchFamily="34" charset="0"/>
              </a:rPr>
              <a:t>Дробь, в которой числитель </a:t>
            </a:r>
            <a:r>
              <a:rPr lang="ru-RU" sz="2800" dirty="0" smtClean="0">
                <a:latin typeface="Tahoma" pitchFamily="34" charset="0"/>
              </a:rPr>
              <a:t>меньше знаменателя</a:t>
            </a:r>
            <a:r>
              <a:rPr lang="ru-RU" sz="2800" dirty="0">
                <a:latin typeface="Tahoma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endParaRPr lang="ru-RU" sz="2800" dirty="0">
              <a:latin typeface="Tahoma" pitchFamily="34" charset="0"/>
            </a:endParaRPr>
          </a:p>
          <a:p>
            <a:pPr marL="457200" indent="-457200">
              <a:buFontTx/>
              <a:buAutoNum type="arabicPeriod" startAt="2"/>
            </a:pPr>
            <a:r>
              <a:rPr lang="ru-RU" sz="2800" dirty="0">
                <a:latin typeface="Tahoma" pitchFamily="34" charset="0"/>
              </a:rPr>
              <a:t>Дробь, в которой числитель больше знаменателя.</a:t>
            </a:r>
          </a:p>
          <a:p>
            <a:pPr marL="457200" indent="-457200">
              <a:buFontTx/>
              <a:buAutoNum type="arabicPeriod" startAt="2"/>
            </a:pPr>
            <a:endParaRPr lang="ru-RU" sz="2800" dirty="0">
              <a:latin typeface="Tahoma" pitchFamily="34" charset="0"/>
            </a:endParaRPr>
          </a:p>
          <a:p>
            <a:pPr marL="457200" indent="-457200">
              <a:buFontTx/>
              <a:buAutoNum type="arabicPeriod" startAt="3"/>
            </a:pPr>
            <a:r>
              <a:rPr lang="ru-RU" sz="2800" dirty="0">
                <a:latin typeface="Tahoma" pitchFamily="34" charset="0"/>
              </a:rPr>
              <a:t>Число, стоящее над чертой.</a:t>
            </a:r>
          </a:p>
          <a:p>
            <a:pPr marL="457200" indent="-457200">
              <a:buFontTx/>
              <a:buAutoNum type="arabicPeriod" startAt="3"/>
            </a:pPr>
            <a:endParaRPr lang="ru-RU" sz="2800" dirty="0">
              <a:latin typeface="Tahoma" pitchFamily="34" charset="0"/>
            </a:endParaRPr>
          </a:p>
          <a:p>
            <a:pPr marL="457200" indent="-457200"/>
            <a:r>
              <a:rPr lang="ru-RU" sz="2800" dirty="0">
                <a:latin typeface="Tahoma" pitchFamily="34" charset="0"/>
              </a:rPr>
              <a:t>4. Число, стоящее под чертой дроби</a:t>
            </a:r>
            <a:r>
              <a:rPr lang="ru-RU" sz="2800" dirty="0" smtClean="0">
                <a:latin typeface="Tahoma" pitchFamily="34" charset="0"/>
              </a:rPr>
              <a:t>.</a:t>
            </a:r>
            <a:endParaRPr lang="ru-RU" sz="2800" dirty="0">
              <a:latin typeface="Tahoma" pitchFamily="34" charset="0"/>
            </a:endParaRPr>
          </a:p>
          <a:p>
            <a:pPr marL="457200" indent="-457200">
              <a:buFontTx/>
              <a:buAutoNum type="arabicPeriod" startAt="3"/>
            </a:pPr>
            <a:endParaRPr lang="ru-RU" sz="2400" dirty="0">
              <a:latin typeface="Tahoma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10"/>
          <p:cNvSpPr>
            <a:spLocks noChangeArrowheads="1"/>
          </p:cNvSpPr>
          <p:nvPr/>
        </p:nvSpPr>
        <p:spPr bwMode="auto">
          <a:xfrm>
            <a:off x="50800" y="207963"/>
            <a:ext cx="1023938" cy="4984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 Cyr" pitchFamily="18" charset="0"/>
              </a:rPr>
              <a:t>№420</a:t>
            </a:r>
          </a:p>
        </p:txBody>
      </p:sp>
      <p:sp>
        <p:nvSpPr>
          <p:cNvPr id="3135" name="AutoShape 63"/>
          <p:cNvSpPr>
            <a:spLocks noChangeArrowheads="1"/>
          </p:cNvSpPr>
          <p:nvPr/>
        </p:nvSpPr>
        <p:spPr bwMode="auto">
          <a:xfrm>
            <a:off x="4443413" y="3638550"/>
            <a:ext cx="890587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8E36"/>
              </a:gs>
              <a:gs pos="50000">
                <a:schemeClr val="bg1"/>
              </a:gs>
              <a:gs pos="100000">
                <a:srgbClr val="3A8E3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136" name="AutoShape 64"/>
          <p:cNvSpPr>
            <a:spLocks noChangeArrowheads="1"/>
          </p:cNvSpPr>
          <p:nvPr/>
        </p:nvSpPr>
        <p:spPr bwMode="auto">
          <a:xfrm>
            <a:off x="6249988" y="3638550"/>
            <a:ext cx="890587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8E36"/>
              </a:gs>
              <a:gs pos="50000">
                <a:schemeClr val="bg1"/>
              </a:gs>
              <a:gs pos="100000">
                <a:srgbClr val="3A8E3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137" name="AutoShape 65"/>
          <p:cNvSpPr>
            <a:spLocks noChangeArrowheads="1"/>
          </p:cNvSpPr>
          <p:nvPr/>
        </p:nvSpPr>
        <p:spPr bwMode="auto">
          <a:xfrm>
            <a:off x="8029575" y="3638550"/>
            <a:ext cx="890588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8E36"/>
              </a:gs>
              <a:gs pos="50000">
                <a:schemeClr val="bg1"/>
              </a:gs>
              <a:gs pos="100000">
                <a:srgbClr val="3A8E3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138" name="AutoShape 66"/>
          <p:cNvSpPr>
            <a:spLocks noChangeArrowheads="1"/>
          </p:cNvSpPr>
          <p:nvPr/>
        </p:nvSpPr>
        <p:spPr bwMode="auto">
          <a:xfrm>
            <a:off x="2678113" y="3638550"/>
            <a:ext cx="890587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8E36"/>
              </a:gs>
              <a:gs pos="50000">
                <a:schemeClr val="bg1"/>
              </a:gs>
              <a:gs pos="100000">
                <a:srgbClr val="3A8E3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131" name="AutoShape 59"/>
          <p:cNvSpPr>
            <a:spLocks noChangeArrowheads="1"/>
          </p:cNvSpPr>
          <p:nvPr/>
        </p:nvSpPr>
        <p:spPr bwMode="auto">
          <a:xfrm>
            <a:off x="4430713" y="2562225"/>
            <a:ext cx="890587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53D07"/>
              </a:gs>
              <a:gs pos="50000">
                <a:schemeClr val="bg1"/>
              </a:gs>
              <a:gs pos="100000">
                <a:srgbClr val="B53D0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132" name="AutoShape 60"/>
          <p:cNvSpPr>
            <a:spLocks noChangeArrowheads="1"/>
          </p:cNvSpPr>
          <p:nvPr/>
        </p:nvSpPr>
        <p:spPr bwMode="auto">
          <a:xfrm>
            <a:off x="6215063" y="2562225"/>
            <a:ext cx="890587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53D07"/>
              </a:gs>
              <a:gs pos="50000">
                <a:schemeClr val="bg1"/>
              </a:gs>
              <a:gs pos="100000">
                <a:srgbClr val="B53D0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133" name="AutoShape 61"/>
          <p:cNvSpPr>
            <a:spLocks noChangeArrowheads="1"/>
          </p:cNvSpPr>
          <p:nvPr/>
        </p:nvSpPr>
        <p:spPr bwMode="auto">
          <a:xfrm>
            <a:off x="7994650" y="2562225"/>
            <a:ext cx="890588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53D07"/>
              </a:gs>
              <a:gs pos="50000">
                <a:schemeClr val="bg1"/>
              </a:gs>
              <a:gs pos="100000">
                <a:srgbClr val="B53D0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130" name="AutoShape 58"/>
          <p:cNvSpPr>
            <a:spLocks noChangeArrowheads="1"/>
          </p:cNvSpPr>
          <p:nvPr/>
        </p:nvSpPr>
        <p:spPr bwMode="auto">
          <a:xfrm>
            <a:off x="2643188" y="2562225"/>
            <a:ext cx="890587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53D07"/>
              </a:gs>
              <a:gs pos="50000">
                <a:srgbClr val="FFFFFF"/>
              </a:gs>
              <a:gs pos="100000">
                <a:srgbClr val="B53D0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165600" y="1036638"/>
            <a:ext cx="1419225" cy="1220787"/>
            <a:chOff x="1767" y="606"/>
            <a:chExt cx="894" cy="769"/>
          </a:xfrm>
        </p:grpSpPr>
        <p:sp>
          <p:nvSpPr>
            <p:cNvPr id="10359" name="AutoShape 3"/>
            <p:cNvSpPr>
              <a:spLocks noChangeArrowheads="1"/>
            </p:cNvSpPr>
            <p:nvPr/>
          </p:nvSpPr>
          <p:spPr bwMode="auto">
            <a:xfrm>
              <a:off x="2212" y="606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0" name="AutoShape 4"/>
            <p:cNvSpPr>
              <a:spLocks noChangeArrowheads="1"/>
            </p:cNvSpPr>
            <p:nvPr/>
          </p:nvSpPr>
          <p:spPr bwMode="auto">
            <a:xfrm flipV="1">
              <a:off x="1990" y="606"/>
              <a:ext cx="448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1" name="AutoShape 5"/>
            <p:cNvSpPr>
              <a:spLocks noChangeArrowheads="1"/>
            </p:cNvSpPr>
            <p:nvPr/>
          </p:nvSpPr>
          <p:spPr bwMode="auto">
            <a:xfrm>
              <a:off x="1767" y="606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2" name="AutoShape 6"/>
            <p:cNvSpPr>
              <a:spLocks noChangeArrowheads="1"/>
            </p:cNvSpPr>
            <p:nvPr/>
          </p:nvSpPr>
          <p:spPr bwMode="auto">
            <a:xfrm flipV="1">
              <a:off x="2212" y="992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3" name="AutoShape 7"/>
            <p:cNvSpPr>
              <a:spLocks noChangeArrowheads="1"/>
            </p:cNvSpPr>
            <p:nvPr/>
          </p:nvSpPr>
          <p:spPr bwMode="auto">
            <a:xfrm>
              <a:off x="1990" y="992"/>
              <a:ext cx="448" cy="38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4" name="AutoShape 8"/>
            <p:cNvSpPr>
              <a:spLocks noChangeArrowheads="1"/>
            </p:cNvSpPr>
            <p:nvPr/>
          </p:nvSpPr>
          <p:spPr bwMode="auto">
            <a:xfrm flipV="1">
              <a:off x="1767" y="992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945188" y="1036638"/>
            <a:ext cx="1430337" cy="1220787"/>
            <a:chOff x="2687" y="606"/>
            <a:chExt cx="901" cy="769"/>
          </a:xfrm>
        </p:grpSpPr>
        <p:sp>
          <p:nvSpPr>
            <p:cNvPr id="10353" name="AutoShape 10"/>
            <p:cNvSpPr>
              <a:spLocks noChangeArrowheads="1"/>
            </p:cNvSpPr>
            <p:nvPr/>
          </p:nvSpPr>
          <p:spPr bwMode="auto">
            <a:xfrm>
              <a:off x="3139" y="606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4" name="AutoShape 11"/>
            <p:cNvSpPr>
              <a:spLocks noChangeArrowheads="1"/>
            </p:cNvSpPr>
            <p:nvPr/>
          </p:nvSpPr>
          <p:spPr bwMode="auto">
            <a:xfrm flipV="1">
              <a:off x="2913" y="617"/>
              <a:ext cx="448" cy="382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5" name="AutoShape 12"/>
            <p:cNvSpPr>
              <a:spLocks noChangeArrowheads="1"/>
            </p:cNvSpPr>
            <p:nvPr/>
          </p:nvSpPr>
          <p:spPr bwMode="auto">
            <a:xfrm>
              <a:off x="2687" y="606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6" name="AutoShape 13"/>
            <p:cNvSpPr>
              <a:spLocks noChangeArrowheads="1"/>
            </p:cNvSpPr>
            <p:nvPr/>
          </p:nvSpPr>
          <p:spPr bwMode="auto">
            <a:xfrm flipV="1">
              <a:off x="3139" y="992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7" name="AutoShape 14"/>
            <p:cNvSpPr>
              <a:spLocks noChangeArrowheads="1"/>
            </p:cNvSpPr>
            <p:nvPr/>
          </p:nvSpPr>
          <p:spPr bwMode="auto">
            <a:xfrm>
              <a:off x="2917" y="992"/>
              <a:ext cx="448" cy="38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8" name="AutoShape 15"/>
            <p:cNvSpPr>
              <a:spLocks noChangeArrowheads="1"/>
            </p:cNvSpPr>
            <p:nvPr/>
          </p:nvSpPr>
          <p:spPr bwMode="auto">
            <a:xfrm flipV="1">
              <a:off x="2687" y="992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7685088" y="1036638"/>
            <a:ext cx="1408112" cy="1220787"/>
            <a:chOff x="4686" y="591"/>
            <a:chExt cx="887" cy="769"/>
          </a:xfrm>
        </p:grpSpPr>
        <p:sp>
          <p:nvSpPr>
            <p:cNvPr id="10347" name="AutoShape 17"/>
            <p:cNvSpPr>
              <a:spLocks noChangeArrowheads="1"/>
            </p:cNvSpPr>
            <p:nvPr/>
          </p:nvSpPr>
          <p:spPr bwMode="auto">
            <a:xfrm>
              <a:off x="5124" y="591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8" name="AutoShape 18"/>
            <p:cNvSpPr>
              <a:spLocks noChangeArrowheads="1"/>
            </p:cNvSpPr>
            <p:nvPr/>
          </p:nvSpPr>
          <p:spPr bwMode="auto">
            <a:xfrm flipV="1">
              <a:off x="4902" y="598"/>
              <a:ext cx="448" cy="38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9" name="AutoShape 19"/>
            <p:cNvSpPr>
              <a:spLocks noChangeArrowheads="1"/>
            </p:cNvSpPr>
            <p:nvPr/>
          </p:nvSpPr>
          <p:spPr bwMode="auto">
            <a:xfrm>
              <a:off x="4686" y="591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0" name="AutoShape 20"/>
            <p:cNvSpPr>
              <a:spLocks noChangeArrowheads="1"/>
            </p:cNvSpPr>
            <p:nvPr/>
          </p:nvSpPr>
          <p:spPr bwMode="auto">
            <a:xfrm flipV="1">
              <a:off x="5124" y="977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1" name="AutoShape 21"/>
            <p:cNvSpPr>
              <a:spLocks noChangeArrowheads="1"/>
            </p:cNvSpPr>
            <p:nvPr/>
          </p:nvSpPr>
          <p:spPr bwMode="auto">
            <a:xfrm>
              <a:off x="4902" y="977"/>
              <a:ext cx="448" cy="38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2" name="AutoShape 22"/>
            <p:cNvSpPr>
              <a:spLocks noChangeArrowheads="1"/>
            </p:cNvSpPr>
            <p:nvPr/>
          </p:nvSpPr>
          <p:spPr bwMode="auto">
            <a:xfrm flipV="1">
              <a:off x="4686" y="970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374900" y="1062038"/>
            <a:ext cx="1430338" cy="1220787"/>
            <a:chOff x="1309" y="607"/>
            <a:chExt cx="901" cy="769"/>
          </a:xfrm>
        </p:grpSpPr>
        <p:sp>
          <p:nvSpPr>
            <p:cNvPr id="10341" name="AutoShape 24"/>
            <p:cNvSpPr>
              <a:spLocks noChangeArrowheads="1"/>
            </p:cNvSpPr>
            <p:nvPr/>
          </p:nvSpPr>
          <p:spPr bwMode="auto">
            <a:xfrm>
              <a:off x="1761" y="607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2" name="AutoShape 25"/>
            <p:cNvSpPr>
              <a:spLocks noChangeArrowheads="1"/>
            </p:cNvSpPr>
            <p:nvPr/>
          </p:nvSpPr>
          <p:spPr bwMode="auto">
            <a:xfrm flipV="1">
              <a:off x="1532" y="607"/>
              <a:ext cx="448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3" name="AutoShape 26"/>
            <p:cNvSpPr>
              <a:spLocks noChangeArrowheads="1"/>
            </p:cNvSpPr>
            <p:nvPr/>
          </p:nvSpPr>
          <p:spPr bwMode="auto">
            <a:xfrm>
              <a:off x="1309" y="607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4" name="AutoShape 27"/>
            <p:cNvSpPr>
              <a:spLocks noChangeArrowheads="1"/>
            </p:cNvSpPr>
            <p:nvPr/>
          </p:nvSpPr>
          <p:spPr bwMode="auto">
            <a:xfrm flipV="1">
              <a:off x="1761" y="993"/>
              <a:ext cx="449" cy="38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5" name="AutoShape 28"/>
            <p:cNvSpPr>
              <a:spLocks noChangeArrowheads="1"/>
            </p:cNvSpPr>
            <p:nvPr/>
          </p:nvSpPr>
          <p:spPr bwMode="auto">
            <a:xfrm>
              <a:off x="1532" y="993"/>
              <a:ext cx="448" cy="38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6" name="AutoShape 29"/>
            <p:cNvSpPr>
              <a:spLocks noChangeArrowheads="1"/>
            </p:cNvSpPr>
            <p:nvPr/>
          </p:nvSpPr>
          <p:spPr bwMode="auto">
            <a:xfrm flipV="1">
              <a:off x="1309" y="993"/>
              <a:ext cx="449" cy="383"/>
            </a:xfrm>
            <a:prstGeom prst="triangle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09625" y="2767013"/>
            <a:ext cx="1758950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53D07"/>
              </a:gs>
              <a:gs pos="50000">
                <a:srgbClr val="FFFFFF"/>
              </a:gs>
              <a:gs pos="100000">
                <a:srgbClr val="B53D07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красным – 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815975" y="5976938"/>
            <a:ext cx="1746250" cy="365125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не закрашена – 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809625" y="3790950"/>
            <a:ext cx="1758950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8E36"/>
              </a:gs>
              <a:gs pos="50000">
                <a:srgbClr val="FFFFFF"/>
              </a:gs>
              <a:gs pos="100000">
                <a:srgbClr val="3A8E36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зелёным –</a:t>
            </a:r>
            <a:endParaRPr lang="en-US" b="1">
              <a:latin typeface="Times New Roman" pitchFamily="18" charset="0"/>
            </a:endParaRPr>
          </a:p>
        </p:txBody>
      </p:sp>
      <p:sp>
        <p:nvSpPr>
          <p:cNvPr id="3166" name="Oval 94"/>
          <p:cNvSpPr>
            <a:spLocks noChangeArrowheads="1"/>
          </p:cNvSpPr>
          <p:nvPr/>
        </p:nvSpPr>
        <p:spPr bwMode="auto">
          <a:xfrm>
            <a:off x="298450" y="2747963"/>
            <a:ext cx="560388" cy="533400"/>
          </a:xfrm>
          <a:prstGeom prst="ellipse">
            <a:avLst/>
          </a:prstGeom>
          <a:gradFill rotWithShape="1">
            <a:gsLst>
              <a:gs pos="0">
                <a:srgbClr val="B53D07"/>
              </a:gs>
              <a:gs pos="50000">
                <a:srgbClr val="FFFFFF"/>
              </a:gs>
              <a:gs pos="100000">
                <a:srgbClr val="B53D0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a</a:t>
            </a:r>
            <a:r>
              <a:rPr lang="ru-RU" sz="2000" b="1">
                <a:latin typeface="Times New Roman" pitchFamily="18" charset="0"/>
              </a:rPr>
              <a:t>)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3167" name="Oval 95"/>
          <p:cNvSpPr>
            <a:spLocks noChangeArrowheads="1"/>
          </p:cNvSpPr>
          <p:nvPr/>
        </p:nvSpPr>
        <p:spPr bwMode="auto">
          <a:xfrm>
            <a:off x="298450" y="3773488"/>
            <a:ext cx="560388" cy="533400"/>
          </a:xfrm>
          <a:prstGeom prst="ellipse">
            <a:avLst/>
          </a:prstGeom>
          <a:gradFill rotWithShape="1">
            <a:gsLst>
              <a:gs pos="0">
                <a:srgbClr val="3A8E36"/>
              </a:gs>
              <a:gs pos="50000">
                <a:srgbClr val="FFFFFF"/>
              </a:gs>
              <a:gs pos="100000">
                <a:srgbClr val="3A8E3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б)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3168" name="Oval 96"/>
          <p:cNvSpPr>
            <a:spLocks noChangeArrowheads="1"/>
          </p:cNvSpPr>
          <p:nvPr/>
        </p:nvSpPr>
        <p:spPr bwMode="auto">
          <a:xfrm>
            <a:off x="298450" y="5927725"/>
            <a:ext cx="560388" cy="533400"/>
          </a:xfrm>
          <a:prstGeom prst="ellipse">
            <a:avLst/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в)</a:t>
            </a:r>
            <a:endParaRPr lang="en-US" sz="2000" b="1">
              <a:latin typeface="Times New Roman" pitchFamily="18" charset="0"/>
            </a:endParaRPr>
          </a:p>
        </p:txBody>
      </p:sp>
      <p:sp>
        <p:nvSpPr>
          <p:cNvPr id="3175" name="AutoShape 103"/>
          <p:cNvSpPr>
            <a:spLocks noChangeArrowheads="1"/>
          </p:cNvSpPr>
          <p:nvPr/>
        </p:nvSpPr>
        <p:spPr bwMode="auto">
          <a:xfrm>
            <a:off x="4456113" y="4730750"/>
            <a:ext cx="890587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53D07"/>
              </a:gs>
              <a:gs pos="50000">
                <a:srgbClr val="3A8E36"/>
              </a:gs>
              <a:gs pos="100000">
                <a:srgbClr val="B53D0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6" name="AutoShape 104"/>
          <p:cNvSpPr>
            <a:spLocks noChangeArrowheads="1"/>
          </p:cNvSpPr>
          <p:nvPr/>
        </p:nvSpPr>
        <p:spPr bwMode="auto">
          <a:xfrm>
            <a:off x="6262688" y="4730750"/>
            <a:ext cx="890587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53D07"/>
              </a:gs>
              <a:gs pos="50000">
                <a:srgbClr val="3A8E36"/>
              </a:gs>
              <a:gs pos="100000">
                <a:srgbClr val="B53D0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" name="AutoShape 105"/>
          <p:cNvSpPr>
            <a:spLocks noChangeArrowheads="1"/>
          </p:cNvSpPr>
          <p:nvPr/>
        </p:nvSpPr>
        <p:spPr bwMode="auto">
          <a:xfrm>
            <a:off x="8042275" y="4730750"/>
            <a:ext cx="890588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53D07"/>
              </a:gs>
              <a:gs pos="50000">
                <a:srgbClr val="3A8E36"/>
              </a:gs>
              <a:gs pos="100000">
                <a:srgbClr val="B53D0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8" name="AutoShape 106"/>
          <p:cNvSpPr>
            <a:spLocks noChangeArrowheads="1"/>
          </p:cNvSpPr>
          <p:nvPr/>
        </p:nvSpPr>
        <p:spPr bwMode="auto">
          <a:xfrm>
            <a:off x="2690813" y="4730750"/>
            <a:ext cx="890587" cy="9509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53D07"/>
              </a:gs>
              <a:gs pos="50000">
                <a:srgbClr val="3A8E36"/>
              </a:gs>
              <a:gs pos="100000">
                <a:srgbClr val="B53D0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9" name="AutoShape 107"/>
          <p:cNvSpPr>
            <a:spLocks noChangeArrowheads="1"/>
          </p:cNvSpPr>
          <p:nvPr/>
        </p:nvSpPr>
        <p:spPr bwMode="auto">
          <a:xfrm>
            <a:off x="819150" y="4879975"/>
            <a:ext cx="1765300" cy="565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53D07"/>
              </a:gs>
              <a:gs pos="50000">
                <a:srgbClr val="3A8E36"/>
              </a:gs>
              <a:gs pos="100000">
                <a:srgbClr val="B53D07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chemeClr val="bg1"/>
                </a:solidFill>
                <a:latin typeface="Times New Roman" pitchFamily="18" charset="0"/>
              </a:rPr>
              <a:t>красным и зеленым</a:t>
            </a:r>
            <a:endParaRPr lang="en-US" sz="14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3183" name="Oval 111"/>
          <p:cNvSpPr>
            <a:spLocks noChangeArrowheads="1"/>
          </p:cNvSpPr>
          <p:nvPr/>
        </p:nvSpPr>
        <p:spPr bwMode="auto">
          <a:xfrm>
            <a:off x="311150" y="4865688"/>
            <a:ext cx="560388" cy="533400"/>
          </a:xfrm>
          <a:prstGeom prst="ellipse">
            <a:avLst/>
          </a:prstGeom>
          <a:gradFill rotWithShape="1">
            <a:gsLst>
              <a:gs pos="0">
                <a:srgbClr val="B53D07"/>
              </a:gs>
              <a:gs pos="50000">
                <a:srgbClr val="3A8E36"/>
              </a:gs>
              <a:gs pos="100000">
                <a:srgbClr val="B53D07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в)</a:t>
            </a:r>
            <a:endParaRPr lang="en-US" sz="2000" b="1">
              <a:latin typeface="Times New Roman" pitchFamily="18" charset="0"/>
            </a:endParaRPr>
          </a:p>
        </p:txBody>
      </p:sp>
      <p:grpSp>
        <p:nvGrpSpPr>
          <p:cNvPr id="6" name="Group 138"/>
          <p:cNvGrpSpPr>
            <a:grpSpLocks/>
          </p:cNvGrpSpPr>
          <p:nvPr/>
        </p:nvGrpSpPr>
        <p:grpSpPr bwMode="auto">
          <a:xfrm>
            <a:off x="2895600" y="2743200"/>
            <a:ext cx="304800" cy="622300"/>
            <a:chOff x="1872" y="1728"/>
            <a:chExt cx="192" cy="392"/>
          </a:xfrm>
        </p:grpSpPr>
        <p:sp>
          <p:nvSpPr>
            <p:cNvPr id="10338" name="Line 13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9" name="Rectangle 136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340" name="Rectangle 137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1</a:t>
              </a:r>
              <a:endParaRPr lang="ru-RU" sz="2000" b="1"/>
            </a:p>
          </p:txBody>
        </p:sp>
      </p:grpSp>
      <p:grpSp>
        <p:nvGrpSpPr>
          <p:cNvPr id="7" name="Group 140"/>
          <p:cNvGrpSpPr>
            <a:grpSpLocks/>
          </p:cNvGrpSpPr>
          <p:nvPr/>
        </p:nvGrpSpPr>
        <p:grpSpPr bwMode="auto">
          <a:xfrm>
            <a:off x="4737100" y="2743200"/>
            <a:ext cx="304800" cy="622300"/>
            <a:chOff x="1872" y="1728"/>
            <a:chExt cx="192" cy="392"/>
          </a:xfrm>
        </p:grpSpPr>
        <p:sp>
          <p:nvSpPr>
            <p:cNvPr id="10335" name="Line 141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6" name="Rectangle 142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337" name="Rectangle 143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1</a:t>
              </a:r>
              <a:endParaRPr lang="ru-RU" sz="2000" b="1"/>
            </a:p>
          </p:txBody>
        </p:sp>
      </p:grpSp>
      <p:grpSp>
        <p:nvGrpSpPr>
          <p:cNvPr id="8" name="Group 144"/>
          <p:cNvGrpSpPr>
            <a:grpSpLocks/>
          </p:cNvGrpSpPr>
          <p:nvPr/>
        </p:nvGrpSpPr>
        <p:grpSpPr bwMode="auto">
          <a:xfrm>
            <a:off x="6502400" y="2743200"/>
            <a:ext cx="304800" cy="622300"/>
            <a:chOff x="1872" y="1728"/>
            <a:chExt cx="192" cy="392"/>
          </a:xfrm>
        </p:grpSpPr>
        <p:sp>
          <p:nvSpPr>
            <p:cNvPr id="10332" name="Line 14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3" name="Rectangle 146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334" name="Rectangle 147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2</a:t>
              </a:r>
              <a:endParaRPr lang="ru-RU" sz="2000" b="1"/>
            </a:p>
          </p:txBody>
        </p:sp>
      </p:grpSp>
      <p:grpSp>
        <p:nvGrpSpPr>
          <p:cNvPr id="9" name="Group 148"/>
          <p:cNvGrpSpPr>
            <a:grpSpLocks/>
          </p:cNvGrpSpPr>
          <p:nvPr/>
        </p:nvGrpSpPr>
        <p:grpSpPr bwMode="auto">
          <a:xfrm>
            <a:off x="8293100" y="2743200"/>
            <a:ext cx="304800" cy="622300"/>
            <a:chOff x="1872" y="1728"/>
            <a:chExt cx="192" cy="392"/>
          </a:xfrm>
        </p:grpSpPr>
        <p:sp>
          <p:nvSpPr>
            <p:cNvPr id="10329" name="Line 149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30" name="Rectangle 150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331" name="Rectangle 151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3</a:t>
              </a:r>
              <a:endParaRPr lang="ru-RU" sz="2000" b="1"/>
            </a:p>
          </p:txBody>
        </p:sp>
      </p:grpSp>
      <p:grpSp>
        <p:nvGrpSpPr>
          <p:cNvPr id="10" name="Group 152"/>
          <p:cNvGrpSpPr>
            <a:grpSpLocks/>
          </p:cNvGrpSpPr>
          <p:nvPr/>
        </p:nvGrpSpPr>
        <p:grpSpPr bwMode="auto">
          <a:xfrm>
            <a:off x="2971800" y="3810000"/>
            <a:ext cx="304800" cy="622300"/>
            <a:chOff x="1872" y="1728"/>
            <a:chExt cx="192" cy="392"/>
          </a:xfrm>
        </p:grpSpPr>
        <p:sp>
          <p:nvSpPr>
            <p:cNvPr id="10326" name="Line 153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7" name="Rectangle 154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328" name="Rectangle 155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2</a:t>
              </a:r>
              <a:endParaRPr lang="ru-RU" sz="2000" b="1"/>
            </a:p>
          </p:txBody>
        </p:sp>
      </p:grpSp>
      <p:grpSp>
        <p:nvGrpSpPr>
          <p:cNvPr id="11" name="Group 156"/>
          <p:cNvGrpSpPr>
            <a:grpSpLocks/>
          </p:cNvGrpSpPr>
          <p:nvPr/>
        </p:nvGrpSpPr>
        <p:grpSpPr bwMode="auto">
          <a:xfrm>
            <a:off x="4737100" y="3810000"/>
            <a:ext cx="304800" cy="622300"/>
            <a:chOff x="1872" y="1728"/>
            <a:chExt cx="192" cy="392"/>
          </a:xfrm>
        </p:grpSpPr>
        <p:sp>
          <p:nvSpPr>
            <p:cNvPr id="10323" name="Line 157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4" name="Rectangle 158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325" name="Rectangle 159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3</a:t>
              </a:r>
              <a:endParaRPr lang="ru-RU" sz="2000" b="1"/>
            </a:p>
          </p:txBody>
        </p:sp>
      </p:grpSp>
      <p:grpSp>
        <p:nvGrpSpPr>
          <p:cNvPr id="12" name="Group 160"/>
          <p:cNvGrpSpPr>
            <a:grpSpLocks/>
          </p:cNvGrpSpPr>
          <p:nvPr/>
        </p:nvGrpSpPr>
        <p:grpSpPr bwMode="auto">
          <a:xfrm>
            <a:off x="6527800" y="3822700"/>
            <a:ext cx="304800" cy="622300"/>
            <a:chOff x="1872" y="1728"/>
            <a:chExt cx="192" cy="392"/>
          </a:xfrm>
        </p:grpSpPr>
        <p:sp>
          <p:nvSpPr>
            <p:cNvPr id="10320" name="Line 161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21" name="Rectangle 162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322" name="Rectangle 163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2</a:t>
              </a:r>
              <a:endParaRPr lang="ru-RU" sz="2000" b="1"/>
            </a:p>
          </p:txBody>
        </p:sp>
      </p:grpSp>
      <p:grpSp>
        <p:nvGrpSpPr>
          <p:cNvPr id="13" name="Group 164"/>
          <p:cNvGrpSpPr>
            <a:grpSpLocks/>
          </p:cNvGrpSpPr>
          <p:nvPr/>
        </p:nvGrpSpPr>
        <p:grpSpPr bwMode="auto">
          <a:xfrm>
            <a:off x="8331200" y="3822700"/>
            <a:ext cx="304800" cy="622300"/>
            <a:chOff x="1872" y="1728"/>
            <a:chExt cx="192" cy="392"/>
          </a:xfrm>
        </p:grpSpPr>
        <p:sp>
          <p:nvSpPr>
            <p:cNvPr id="10317" name="Line 165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8" name="Rectangle 166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319" name="Rectangle 167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2</a:t>
              </a:r>
              <a:endParaRPr lang="ru-RU" sz="2000" b="1"/>
            </a:p>
          </p:txBody>
        </p:sp>
      </p:grpSp>
      <p:grpSp>
        <p:nvGrpSpPr>
          <p:cNvPr id="14" name="Group 172"/>
          <p:cNvGrpSpPr>
            <a:grpSpLocks/>
          </p:cNvGrpSpPr>
          <p:nvPr/>
        </p:nvGrpSpPr>
        <p:grpSpPr bwMode="auto">
          <a:xfrm>
            <a:off x="2971800" y="4940300"/>
            <a:ext cx="304800" cy="622300"/>
            <a:chOff x="1872" y="3120"/>
            <a:chExt cx="192" cy="392"/>
          </a:xfrm>
        </p:grpSpPr>
        <p:sp>
          <p:nvSpPr>
            <p:cNvPr id="10314" name="Line 169"/>
            <p:cNvSpPr>
              <a:spLocks noChangeShapeType="1"/>
            </p:cNvSpPr>
            <p:nvPr/>
          </p:nvSpPr>
          <p:spPr bwMode="auto">
            <a:xfrm>
              <a:off x="1872" y="33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5" name="Rectangle 170"/>
            <p:cNvSpPr>
              <a:spLocks noChangeArrowheads="1"/>
            </p:cNvSpPr>
            <p:nvPr/>
          </p:nvSpPr>
          <p:spPr bwMode="auto">
            <a:xfrm>
              <a:off x="1920" y="332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6</a:t>
              </a:r>
              <a:endParaRPr lang="ru-RU" sz="2000" b="1">
                <a:solidFill>
                  <a:schemeClr val="bg1"/>
                </a:solidFill>
              </a:endParaRPr>
            </a:p>
          </p:txBody>
        </p:sp>
        <p:sp>
          <p:nvSpPr>
            <p:cNvPr id="10316" name="Rectangle 171"/>
            <p:cNvSpPr>
              <a:spLocks noChangeArrowheads="1"/>
            </p:cNvSpPr>
            <p:nvPr/>
          </p:nvSpPr>
          <p:spPr bwMode="auto">
            <a:xfrm>
              <a:off x="1925" y="312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3</a:t>
              </a:r>
              <a:endParaRPr lang="ru-RU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73"/>
          <p:cNvGrpSpPr>
            <a:grpSpLocks/>
          </p:cNvGrpSpPr>
          <p:nvPr/>
        </p:nvGrpSpPr>
        <p:grpSpPr bwMode="auto">
          <a:xfrm>
            <a:off x="4749800" y="4940300"/>
            <a:ext cx="304800" cy="622300"/>
            <a:chOff x="1872" y="3120"/>
            <a:chExt cx="192" cy="392"/>
          </a:xfrm>
        </p:grpSpPr>
        <p:sp>
          <p:nvSpPr>
            <p:cNvPr id="10311" name="Line 174"/>
            <p:cNvSpPr>
              <a:spLocks noChangeShapeType="1"/>
            </p:cNvSpPr>
            <p:nvPr/>
          </p:nvSpPr>
          <p:spPr bwMode="auto">
            <a:xfrm>
              <a:off x="1872" y="33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12" name="Rectangle 175"/>
            <p:cNvSpPr>
              <a:spLocks noChangeArrowheads="1"/>
            </p:cNvSpPr>
            <p:nvPr/>
          </p:nvSpPr>
          <p:spPr bwMode="auto">
            <a:xfrm>
              <a:off x="1920" y="332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6</a:t>
              </a:r>
              <a:endParaRPr lang="ru-RU" sz="2000" b="1">
                <a:solidFill>
                  <a:schemeClr val="bg1"/>
                </a:solidFill>
              </a:endParaRPr>
            </a:p>
          </p:txBody>
        </p:sp>
        <p:sp>
          <p:nvSpPr>
            <p:cNvPr id="10313" name="Rectangle 176"/>
            <p:cNvSpPr>
              <a:spLocks noChangeArrowheads="1"/>
            </p:cNvSpPr>
            <p:nvPr/>
          </p:nvSpPr>
          <p:spPr bwMode="auto">
            <a:xfrm>
              <a:off x="1925" y="312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4</a:t>
              </a:r>
              <a:endParaRPr lang="ru-RU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77"/>
          <p:cNvGrpSpPr>
            <a:grpSpLocks/>
          </p:cNvGrpSpPr>
          <p:nvPr/>
        </p:nvGrpSpPr>
        <p:grpSpPr bwMode="auto">
          <a:xfrm>
            <a:off x="6578600" y="4940300"/>
            <a:ext cx="304800" cy="622300"/>
            <a:chOff x="1872" y="3120"/>
            <a:chExt cx="192" cy="392"/>
          </a:xfrm>
        </p:grpSpPr>
        <p:sp>
          <p:nvSpPr>
            <p:cNvPr id="10308" name="Line 178"/>
            <p:cNvSpPr>
              <a:spLocks noChangeShapeType="1"/>
            </p:cNvSpPr>
            <p:nvPr/>
          </p:nvSpPr>
          <p:spPr bwMode="auto">
            <a:xfrm>
              <a:off x="1872" y="33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9" name="Rectangle 179"/>
            <p:cNvSpPr>
              <a:spLocks noChangeArrowheads="1"/>
            </p:cNvSpPr>
            <p:nvPr/>
          </p:nvSpPr>
          <p:spPr bwMode="auto">
            <a:xfrm>
              <a:off x="1920" y="332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6</a:t>
              </a:r>
              <a:endParaRPr lang="ru-RU" sz="2000" b="1">
                <a:solidFill>
                  <a:schemeClr val="bg1"/>
                </a:solidFill>
              </a:endParaRPr>
            </a:p>
          </p:txBody>
        </p:sp>
        <p:sp>
          <p:nvSpPr>
            <p:cNvPr id="10310" name="Rectangle 180"/>
            <p:cNvSpPr>
              <a:spLocks noChangeArrowheads="1"/>
            </p:cNvSpPr>
            <p:nvPr/>
          </p:nvSpPr>
          <p:spPr bwMode="auto">
            <a:xfrm>
              <a:off x="1925" y="312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4</a:t>
              </a:r>
              <a:endParaRPr lang="ru-RU" sz="20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81"/>
          <p:cNvGrpSpPr>
            <a:grpSpLocks/>
          </p:cNvGrpSpPr>
          <p:nvPr/>
        </p:nvGrpSpPr>
        <p:grpSpPr bwMode="auto">
          <a:xfrm>
            <a:off x="8331200" y="4940300"/>
            <a:ext cx="304800" cy="622300"/>
            <a:chOff x="1872" y="3120"/>
            <a:chExt cx="192" cy="392"/>
          </a:xfrm>
        </p:grpSpPr>
        <p:sp>
          <p:nvSpPr>
            <p:cNvPr id="10305" name="Line 182"/>
            <p:cNvSpPr>
              <a:spLocks noChangeShapeType="1"/>
            </p:cNvSpPr>
            <p:nvPr/>
          </p:nvSpPr>
          <p:spPr bwMode="auto">
            <a:xfrm>
              <a:off x="1872" y="33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6" name="Rectangle 183"/>
            <p:cNvSpPr>
              <a:spLocks noChangeArrowheads="1"/>
            </p:cNvSpPr>
            <p:nvPr/>
          </p:nvSpPr>
          <p:spPr bwMode="auto">
            <a:xfrm>
              <a:off x="1920" y="332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</a:rPr>
                <a:t>6</a:t>
              </a:r>
              <a:endParaRPr lang="ru-RU" sz="2000" b="1">
                <a:solidFill>
                  <a:schemeClr val="bg1"/>
                </a:solidFill>
              </a:endParaRPr>
            </a:p>
          </p:txBody>
        </p:sp>
        <p:sp>
          <p:nvSpPr>
            <p:cNvPr id="10307" name="Rectangle 184"/>
            <p:cNvSpPr>
              <a:spLocks noChangeArrowheads="1"/>
            </p:cNvSpPr>
            <p:nvPr/>
          </p:nvSpPr>
          <p:spPr bwMode="auto">
            <a:xfrm>
              <a:off x="1925" y="3120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bg1"/>
                  </a:solidFill>
                </a:rPr>
                <a:t>5</a:t>
              </a:r>
              <a:endParaRPr lang="ru-RU" sz="2000" b="1">
                <a:solidFill>
                  <a:schemeClr val="bg1"/>
                </a:solidFill>
              </a:endParaRPr>
            </a:p>
          </p:txBody>
        </p:sp>
      </p:grpSp>
      <p:sp>
        <p:nvSpPr>
          <p:cNvPr id="3257" name="AutoShape 185"/>
          <p:cNvSpPr>
            <a:spLocks noChangeArrowheads="1"/>
          </p:cNvSpPr>
          <p:nvPr/>
        </p:nvSpPr>
        <p:spPr bwMode="auto">
          <a:xfrm>
            <a:off x="8050213" y="5770563"/>
            <a:ext cx="890587" cy="95091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58" name="AutoShape 186"/>
          <p:cNvSpPr>
            <a:spLocks noChangeArrowheads="1"/>
          </p:cNvSpPr>
          <p:nvPr/>
        </p:nvSpPr>
        <p:spPr bwMode="auto">
          <a:xfrm>
            <a:off x="6273800" y="5770563"/>
            <a:ext cx="890588" cy="95091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59" name="AutoShape 187"/>
          <p:cNvSpPr>
            <a:spLocks noChangeArrowheads="1"/>
          </p:cNvSpPr>
          <p:nvPr/>
        </p:nvSpPr>
        <p:spPr bwMode="auto">
          <a:xfrm>
            <a:off x="4497388" y="5770563"/>
            <a:ext cx="890587" cy="95091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60" name="AutoShape 188"/>
          <p:cNvSpPr>
            <a:spLocks noChangeArrowheads="1"/>
          </p:cNvSpPr>
          <p:nvPr/>
        </p:nvSpPr>
        <p:spPr bwMode="auto">
          <a:xfrm>
            <a:off x="2722563" y="5770563"/>
            <a:ext cx="890587" cy="950912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" name="Group 189"/>
          <p:cNvGrpSpPr>
            <a:grpSpLocks/>
          </p:cNvGrpSpPr>
          <p:nvPr/>
        </p:nvGrpSpPr>
        <p:grpSpPr bwMode="auto">
          <a:xfrm>
            <a:off x="2994025" y="5935663"/>
            <a:ext cx="304800" cy="622300"/>
            <a:chOff x="1872" y="1728"/>
            <a:chExt cx="192" cy="392"/>
          </a:xfrm>
        </p:grpSpPr>
        <p:sp>
          <p:nvSpPr>
            <p:cNvPr id="10302" name="Line 190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3" name="Rectangle 191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304" name="Rectangle 192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3</a:t>
              </a:r>
              <a:endParaRPr lang="ru-RU" sz="2000" b="1"/>
            </a:p>
          </p:txBody>
        </p:sp>
      </p:grpSp>
      <p:grpSp>
        <p:nvGrpSpPr>
          <p:cNvPr id="19" name="Group 193"/>
          <p:cNvGrpSpPr>
            <a:grpSpLocks/>
          </p:cNvGrpSpPr>
          <p:nvPr/>
        </p:nvGrpSpPr>
        <p:grpSpPr bwMode="auto">
          <a:xfrm>
            <a:off x="4776788" y="5943600"/>
            <a:ext cx="304800" cy="622300"/>
            <a:chOff x="1872" y="1728"/>
            <a:chExt cx="192" cy="392"/>
          </a:xfrm>
        </p:grpSpPr>
        <p:sp>
          <p:nvSpPr>
            <p:cNvPr id="10299" name="Line 194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00" name="Rectangle 195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301" name="Rectangle 196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2</a:t>
              </a:r>
              <a:endParaRPr lang="ru-RU" sz="2000" b="1"/>
            </a:p>
          </p:txBody>
        </p:sp>
      </p:grpSp>
      <p:grpSp>
        <p:nvGrpSpPr>
          <p:cNvPr id="20" name="Group 197"/>
          <p:cNvGrpSpPr>
            <a:grpSpLocks/>
          </p:cNvGrpSpPr>
          <p:nvPr/>
        </p:nvGrpSpPr>
        <p:grpSpPr bwMode="auto">
          <a:xfrm>
            <a:off x="6559550" y="5930900"/>
            <a:ext cx="304800" cy="622300"/>
            <a:chOff x="1872" y="1728"/>
            <a:chExt cx="192" cy="392"/>
          </a:xfrm>
        </p:grpSpPr>
        <p:sp>
          <p:nvSpPr>
            <p:cNvPr id="10296" name="Line 198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7" name="Rectangle 199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298" name="Rectangle 200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2</a:t>
              </a:r>
              <a:endParaRPr lang="ru-RU" sz="2000" b="1"/>
            </a:p>
          </p:txBody>
        </p:sp>
      </p:grpSp>
      <p:grpSp>
        <p:nvGrpSpPr>
          <p:cNvPr id="21" name="Group 201"/>
          <p:cNvGrpSpPr>
            <a:grpSpLocks/>
          </p:cNvGrpSpPr>
          <p:nvPr/>
        </p:nvGrpSpPr>
        <p:grpSpPr bwMode="auto">
          <a:xfrm>
            <a:off x="8342313" y="5938838"/>
            <a:ext cx="304800" cy="622300"/>
            <a:chOff x="1872" y="1728"/>
            <a:chExt cx="192" cy="392"/>
          </a:xfrm>
        </p:grpSpPr>
        <p:sp>
          <p:nvSpPr>
            <p:cNvPr id="10293" name="Line 202"/>
            <p:cNvSpPr>
              <a:spLocks noChangeShapeType="1"/>
            </p:cNvSpPr>
            <p:nvPr/>
          </p:nvSpPr>
          <p:spPr bwMode="auto">
            <a:xfrm>
              <a:off x="1872" y="1928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94" name="Rectangle 203"/>
            <p:cNvSpPr>
              <a:spLocks noChangeArrowheads="1"/>
            </p:cNvSpPr>
            <p:nvPr/>
          </p:nvSpPr>
          <p:spPr bwMode="auto">
            <a:xfrm>
              <a:off x="1920" y="19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/>
                <a:t>6</a:t>
              </a:r>
              <a:endParaRPr lang="ru-RU" sz="2000" b="1"/>
            </a:p>
          </p:txBody>
        </p:sp>
        <p:sp>
          <p:nvSpPr>
            <p:cNvPr id="10295" name="Rectangle 204"/>
            <p:cNvSpPr>
              <a:spLocks noChangeArrowheads="1"/>
            </p:cNvSpPr>
            <p:nvPr/>
          </p:nvSpPr>
          <p:spPr bwMode="auto">
            <a:xfrm>
              <a:off x="1925" y="1728"/>
              <a:ext cx="8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2000" b="1"/>
                <a:t>1</a:t>
              </a:r>
              <a:endParaRPr lang="ru-RU" sz="2000" b="1"/>
            </a:p>
          </p:txBody>
        </p:sp>
      </p:grpSp>
      <p:sp>
        <p:nvSpPr>
          <p:cNvPr id="10287" name="Text Box 211"/>
          <p:cNvSpPr txBox="1">
            <a:spLocks noChangeArrowheads="1"/>
          </p:cNvSpPr>
          <p:nvPr/>
        </p:nvSpPr>
        <p:spPr bwMode="auto">
          <a:xfrm>
            <a:off x="1817688" y="0"/>
            <a:ext cx="710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chemeClr val="bg1"/>
                </a:solidFill>
                <a:latin typeface="Times New Roman" pitchFamily="18" charset="0"/>
              </a:rPr>
              <a:t>Запишите, какая часть фигуры закрашена:</a:t>
            </a:r>
          </a:p>
        </p:txBody>
      </p:sp>
      <p:sp>
        <p:nvSpPr>
          <p:cNvPr id="3280" name="Rectangle 208"/>
          <p:cNvSpPr>
            <a:spLocks noChangeArrowheads="1"/>
          </p:cNvSpPr>
          <p:nvPr/>
        </p:nvSpPr>
        <p:spPr bwMode="auto">
          <a:xfrm>
            <a:off x="0" y="28575"/>
            <a:ext cx="9144000" cy="87788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3285" name="AutoShape 213"/>
          <p:cNvSpPr>
            <a:spLocks noChangeArrowheads="1"/>
          </p:cNvSpPr>
          <p:nvPr/>
        </p:nvSpPr>
        <p:spPr bwMode="auto">
          <a:xfrm>
            <a:off x="254000" y="1250950"/>
            <a:ext cx="2051050" cy="901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cs typeface="+mn-cs"/>
              </a:rPr>
              <a:t>Проверьте себя</a:t>
            </a:r>
          </a:p>
        </p:txBody>
      </p:sp>
      <p:sp>
        <p:nvSpPr>
          <p:cNvPr id="3286" name="AutoShape 214"/>
          <p:cNvSpPr>
            <a:spLocks noChangeArrowheads="1"/>
          </p:cNvSpPr>
          <p:nvPr/>
        </p:nvSpPr>
        <p:spPr bwMode="auto">
          <a:xfrm>
            <a:off x="254000" y="1250950"/>
            <a:ext cx="2051050" cy="901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9933"/>
              </a:gs>
              <a:gs pos="50000">
                <a:schemeClr val="bg1"/>
              </a:gs>
              <a:gs pos="100000">
                <a:srgbClr val="339933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b="1">
                <a:cs typeface="+mn-cs"/>
              </a:rPr>
              <a:t>Проверьте себя</a:t>
            </a:r>
          </a:p>
        </p:txBody>
      </p:sp>
      <p:sp>
        <p:nvSpPr>
          <p:cNvPr id="3287" name="AutoShape 215"/>
          <p:cNvSpPr>
            <a:spLocks noChangeArrowheads="1"/>
          </p:cNvSpPr>
          <p:nvPr/>
        </p:nvSpPr>
        <p:spPr bwMode="auto">
          <a:xfrm>
            <a:off x="254000" y="1250950"/>
            <a:ext cx="2051050" cy="901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50000">
                <a:srgbClr val="339933"/>
              </a:gs>
              <a:gs pos="100000">
                <a:srgbClr val="FF33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Проверьте себя</a:t>
            </a:r>
          </a:p>
        </p:txBody>
      </p:sp>
      <p:sp>
        <p:nvSpPr>
          <p:cNvPr id="3288" name="AutoShape 216"/>
          <p:cNvSpPr>
            <a:spLocks noChangeArrowheads="1"/>
          </p:cNvSpPr>
          <p:nvPr/>
        </p:nvSpPr>
        <p:spPr bwMode="auto">
          <a:xfrm>
            <a:off x="254000" y="1250950"/>
            <a:ext cx="2051050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Проверьте себя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0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10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6" dur="50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18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17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0" dur="50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316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310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4" dur="500"/>
                                        <p:tgtEl>
                                          <p:spTgt spid="3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 nodeType="clickPar">
                      <p:stCondLst>
                        <p:cond delay="indefinite"/>
                      </p:stCondLst>
                      <p:childTnLst>
                        <p:par>
                          <p:cTn id="2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5" grpId="0" animBg="1"/>
      <p:bldP spid="3136" grpId="0" animBg="1"/>
      <p:bldP spid="3137" grpId="0" animBg="1"/>
      <p:bldP spid="3138" grpId="0" animBg="1"/>
      <p:bldP spid="3131" grpId="0" animBg="1"/>
      <p:bldP spid="3132" grpId="0" animBg="1"/>
      <p:bldP spid="3133" grpId="0" animBg="1"/>
      <p:bldP spid="3130" grpId="0" animBg="1"/>
      <p:bldP spid="3107" grpId="0" autoUpdateAnimBg="0"/>
      <p:bldP spid="3108" grpId="0" autoUpdateAnimBg="0"/>
      <p:bldP spid="3109" grpId="0" autoUpdateAnimBg="0"/>
      <p:bldP spid="3166" grpId="0" autoUpdateAnimBg="0"/>
      <p:bldP spid="3167" grpId="0" autoUpdateAnimBg="0"/>
      <p:bldP spid="3168" grpId="0" autoUpdateAnimBg="0"/>
      <p:bldP spid="3175" grpId="0" animBg="1"/>
      <p:bldP spid="3176" grpId="0" animBg="1"/>
      <p:bldP spid="3177" grpId="0" animBg="1"/>
      <p:bldP spid="3178" grpId="0" animBg="1"/>
      <p:bldP spid="3179" grpId="0" autoUpdateAnimBg="0"/>
      <p:bldP spid="3183" grpId="0" autoUpdateAnimBg="0"/>
      <p:bldP spid="3257" grpId="0" animBg="1"/>
      <p:bldP spid="3258" grpId="0" animBg="1"/>
      <p:bldP spid="3259" grpId="0" animBg="1"/>
      <p:bldP spid="3260" grpId="0" animBg="1"/>
      <p:bldP spid="3285" grpId="0" animBg="1"/>
      <p:bldP spid="3286" grpId="0" animBg="1"/>
      <p:bldP spid="3287" grpId="0" animBg="1"/>
      <p:bldP spid="32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857232"/>
            <a:ext cx="7715304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Сложение и вычитание  дробей с одинаковыми знаменателями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594553" y="1124744"/>
            <a:ext cx="4258816" cy="4525963"/>
          </a:xfrm>
          <a:blipFill rotWithShape="1">
            <a:blip r:embed="rId2" cstate="print"/>
            <a:stretch>
              <a:fillRect l="-1433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  <a:endParaRPr lang="ru-RU" b="1" dirty="0">
              <a:noFill/>
            </a:endParaRPr>
          </a:p>
        </p:txBody>
      </p:sp>
      <p:pic>
        <p:nvPicPr>
          <p:cNvPr id="3076" name="Объект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0" y="1103313"/>
            <a:ext cx="4256088" cy="5516562"/>
          </a:xfrm>
          <a:noFill/>
        </p:spPr>
      </p:pic>
      <p:pic>
        <p:nvPicPr>
          <p:cNvPr id="11" name="Прямоугольник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8900" y="1816100"/>
            <a:ext cx="75088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Прямоугольник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21363" y="1816100"/>
            <a:ext cx="74453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Прямоугольник 1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67475" y="1816100"/>
            <a:ext cx="74453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Прямоугольник 1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13588" y="1816100"/>
            <a:ext cx="75088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7812088" y="1844675"/>
            <a:ext cx="720725" cy="863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6" name="Прямоугольник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32440" y="1844824"/>
            <a:ext cx="611560" cy="864096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1188" y="5905500"/>
            <a:ext cx="720725" cy="620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Б</a:t>
            </a:r>
          </a:p>
        </p:txBody>
      </p:sp>
      <p:pic>
        <p:nvPicPr>
          <p:cNvPr id="18" name="Прямоугольник 1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67475" y="2676525"/>
            <a:ext cx="7445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331913" y="5922963"/>
            <a:ext cx="719137" cy="620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812088" y="3284538"/>
            <a:ext cx="720725" cy="5762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71688" y="5937250"/>
            <a:ext cx="719137" cy="620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Р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532813" y="3860800"/>
            <a:ext cx="503237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90825" y="5937250"/>
            <a:ext cx="720725" cy="620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26" name="Прямоугольник 2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0152" y="4653136"/>
            <a:ext cx="576064" cy="936104"/>
          </a:xfrm>
          <a:prstGeom prst="rect">
            <a:avLst/>
          </a:prstGeom>
          <a:blipFill rotWithShape="1">
            <a:blip r:embed="rId10" cstate="print"/>
            <a:stretch>
              <a:fillRect l="-2105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11550" y="5937250"/>
            <a:ext cx="720725" cy="620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У</a:t>
            </a:r>
          </a:p>
        </p:txBody>
      </p:sp>
      <p:sp>
        <p:nvSpPr>
          <p:cNvPr id="28" name="Прямоугольник 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4288" y="5661248"/>
            <a:ext cx="648072" cy="896443"/>
          </a:xfrm>
          <a:prstGeom prst="rect">
            <a:avLst/>
          </a:prstGeom>
          <a:blipFill rotWithShape="1">
            <a:blip r:embed="rId11" cstate="print"/>
            <a:stretch>
              <a:fillRect l="-5607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32275" y="5937250"/>
            <a:ext cx="719138" cy="620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C00000"/>
                </a:solidFill>
              </a:rPr>
              <a:t>К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1071546"/>
            <a:ext cx="4357686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2" grpId="0"/>
      <p:bldP spid="23" grpId="0" animBg="1"/>
      <p:bldP spid="24" grpId="0"/>
      <p:bldP spid="25" grpId="0" animBg="1"/>
      <p:bldP spid="27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xfrm>
            <a:off x="675516" y="1123157"/>
            <a:ext cx="4258815" cy="4525963"/>
          </a:xfrm>
          <a:blipFill rotWithShape="1">
            <a:blip r:embed="rId2" cstate="print"/>
            <a:stretch>
              <a:fillRect l="-1576"/>
            </a:stretch>
          </a:blipFill>
        </p:spPr>
        <p:txBody>
          <a:bodyPr/>
          <a:lstStyle/>
          <a:p>
            <a:pPr algn="ctr" eaLnBrk="1" hangingPunct="1">
              <a:defRPr/>
            </a:pPr>
            <a:endParaRPr lang="ru-RU" dirty="0">
              <a:noFill/>
            </a:endParaRPr>
          </a:p>
        </p:txBody>
      </p:sp>
      <p:pic>
        <p:nvPicPr>
          <p:cNvPr id="4100" name="Объект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1500174"/>
            <a:ext cx="4071966" cy="4857784"/>
          </a:xfrm>
          <a:noFill/>
        </p:spPr>
      </p:pic>
      <p:pic>
        <p:nvPicPr>
          <p:cNvPr id="4101" name="Прямоугольник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714488"/>
            <a:ext cx="75088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Прямоугольник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714488"/>
            <a:ext cx="74453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Прямоугольник 12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1714488"/>
            <a:ext cx="744538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Прямоугольник 1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15206" y="1785926"/>
            <a:ext cx="750887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Прямоугольник 14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1785926"/>
            <a:ext cx="8175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11188" y="5905500"/>
            <a:ext cx="720725" cy="620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31913" y="5922963"/>
            <a:ext cx="719137" cy="6207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Я</a:t>
            </a:r>
          </a:p>
        </p:txBody>
      </p:sp>
      <p:sp>
        <p:nvSpPr>
          <p:cNvPr id="22" name="Прямоугольник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812360" y="3284984"/>
            <a:ext cx="720080" cy="576064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71688" y="5937250"/>
            <a:ext cx="719137" cy="620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Б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8532813" y="3860800"/>
            <a:ext cx="503237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790825" y="5937250"/>
            <a:ext cx="720725" cy="620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Л</a:t>
            </a:r>
          </a:p>
        </p:txBody>
      </p:sp>
      <p:sp>
        <p:nvSpPr>
          <p:cNvPr id="26" name="Прямоугольник 2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0152" y="4653136"/>
            <a:ext cx="576064" cy="936104"/>
          </a:xfrm>
          <a:prstGeom prst="rect">
            <a:avLst/>
          </a:prstGeom>
          <a:blipFill rotWithShape="1">
            <a:blip r:embed="rId10" cstate="print"/>
            <a:stretch>
              <a:fillRect l="-2105"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511550" y="5937250"/>
            <a:ext cx="720725" cy="620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28" name="Прямоугольник 2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4288" y="5661248"/>
            <a:ext cx="648072" cy="896443"/>
          </a:xfrm>
          <a:prstGeom prst="rect">
            <a:avLst/>
          </a:prstGeom>
          <a:blipFill rotWithShape="1">
            <a:blip r:embed="rId11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232275" y="5937250"/>
            <a:ext cx="719138" cy="6207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286380" y="2786058"/>
            <a:ext cx="647700" cy="576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40152" y="4005064"/>
            <a:ext cx="504056" cy="648072"/>
          </a:xfrm>
          <a:prstGeom prst="rect">
            <a:avLst/>
          </a:prstGeom>
          <a:blipFill rotWithShape="1">
            <a:blip r:embed="rId12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164288" y="4797152"/>
            <a:ext cx="648072" cy="792088"/>
          </a:xfrm>
          <a:prstGeom prst="rect">
            <a:avLst/>
          </a:prstGeom>
          <a:blipFill rotWithShape="1">
            <a:blip r:embed="rId13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32440" y="5661248"/>
            <a:ext cx="504056" cy="1008112"/>
          </a:xfrm>
          <a:prstGeom prst="rect">
            <a:avLst/>
          </a:prstGeom>
          <a:blipFill rotWithShape="1">
            <a:blip r:embed="rId14" cstate="print"/>
            <a:stretch>
              <a:fillRect/>
            </a:stretch>
          </a:blipFill>
          <a:ln>
            <a:noFill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16" name="Прямоугольник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32440" y="1844824"/>
            <a:ext cx="611560" cy="864096"/>
          </a:xfrm>
          <a:prstGeom prst="rect">
            <a:avLst/>
          </a:prstGeom>
          <a:blipFill rotWithShape="1">
            <a:blip r:embed="rId15" cstate="print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2" name="Picture 2" descr="Картинка 4 из 18243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857752" y="1477962"/>
            <a:ext cx="4427537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3" grpId="0" animBg="1"/>
      <p:bldP spid="25" grpId="0" animBg="1"/>
      <p:bldP spid="27" grpId="0" animBg="1"/>
      <p:bldP spid="29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196752"/>
            <a:ext cx="8229600" cy="4929411"/>
          </a:xfrm>
          <a:blipFill rotWithShape="1">
            <a:blip r:embed="rId2" cstate="print"/>
            <a:stretch>
              <a:fillRect l="-963" t="-989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1875" y="4005263"/>
            <a:ext cx="15906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ильный пятиугольник 3"/>
          <p:cNvSpPr/>
          <p:nvPr/>
        </p:nvSpPr>
        <p:spPr>
          <a:xfrm>
            <a:off x="1031875" y="5589588"/>
            <a:ext cx="1308100" cy="1008062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14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035425"/>
            <a:ext cx="1554163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авильный пятиугольник 6"/>
          <p:cNvSpPr/>
          <p:nvPr/>
        </p:nvSpPr>
        <p:spPr>
          <a:xfrm>
            <a:off x="3419475" y="5599113"/>
            <a:ext cx="1308100" cy="1008062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18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3542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авильный пятиугольник 8"/>
          <p:cNvSpPr/>
          <p:nvPr/>
        </p:nvSpPr>
        <p:spPr>
          <a:xfrm>
            <a:off x="5580063" y="5599113"/>
            <a:ext cx="1308100" cy="1008062"/>
          </a:xfrm>
          <a:prstGeom prst="pent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 noRot="1" noChangeAspect="1" noMove="1" noResize="1" noEditPoints="1" noAdjustHandles="1" noChangeArrowheads="1" noChangeShapeType="1" noTextEdit="1"/>
          </p:cNvSpPr>
          <p:nvPr>
            <p:ph sz="half" idx="1"/>
          </p:nvPr>
        </p:nvSpPr>
        <p:spPr>
          <a:blipFill rotWithShape="1">
            <a:blip r:embed="rId2" cstate="print"/>
            <a:stretch>
              <a:fillRect l="-3017" t="-1482" r="-2715"/>
            </a:stretch>
          </a:blipFill>
        </p:spPr>
        <p:txBody>
          <a:bodyPr/>
          <a:lstStyle/>
          <a:p>
            <a:pPr eaLnBrk="1" hangingPunct="1">
              <a:defRPr/>
            </a:pPr>
            <a:r>
              <a:rPr lang="ru-RU" dirty="0">
                <a:noFill/>
              </a:rPr>
              <a:t> </a:t>
            </a:r>
          </a:p>
        </p:txBody>
      </p:sp>
      <p:sp>
        <p:nvSpPr>
          <p:cNvPr id="7172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2375" y="4005263"/>
            <a:ext cx="258445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4688" y="1341438"/>
            <a:ext cx="24923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Шестиугольник 4"/>
          <p:cNvSpPr/>
          <p:nvPr/>
        </p:nvSpPr>
        <p:spPr>
          <a:xfrm>
            <a:off x="7235825" y="1628775"/>
            <a:ext cx="1657350" cy="1512888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200т</a:t>
            </a:r>
          </a:p>
        </p:txBody>
      </p:sp>
      <p:sp>
        <p:nvSpPr>
          <p:cNvPr id="10" name="Шестиугольник 9"/>
          <p:cNvSpPr/>
          <p:nvPr/>
        </p:nvSpPr>
        <p:spPr>
          <a:xfrm>
            <a:off x="4572000" y="4191000"/>
            <a:ext cx="1655763" cy="1511300"/>
          </a:xfrm>
          <a:prstGeom prst="hexag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40 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352</TotalTime>
  <Words>562</Words>
  <Application>Microsoft Office PowerPoint</Application>
  <PresentationFormat>Экран (4:3)</PresentationFormat>
  <Paragraphs>232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Французский писатель XIX столетия Анатоль Франс однажды заметил: «Учиться можно только весело…  Чтобы переваривать знания, надо поглощать их с аппетитом».</vt:lpstr>
      <vt:lpstr>В ы ч и с л и т ь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Домашнее задание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с обыкновенными дробями</dc:title>
  <dc:creator>Мама )</dc:creator>
  <cp:lastModifiedBy>Мама )</cp:lastModifiedBy>
  <cp:revision>35</cp:revision>
  <dcterms:created xsi:type="dcterms:W3CDTF">2013-04-23T15:36:01Z</dcterms:created>
  <dcterms:modified xsi:type="dcterms:W3CDTF">2013-10-07T14:27:46Z</dcterms:modified>
</cp:coreProperties>
</file>