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B6427-3D7A-4413-BB20-492D9B15554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4559F3-4E06-42B3-A065-8477FB19D48A}">
      <dgm:prSet phldrT="[Текст]"/>
      <dgm:spPr/>
      <dgm:t>
        <a:bodyPr/>
        <a:lstStyle/>
        <a:p>
          <a:r>
            <a:rPr lang="en-US" b="1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The Past Perfect Tense</a:t>
          </a:r>
          <a:endParaRPr lang="ru-RU" dirty="0"/>
        </a:p>
      </dgm:t>
    </dgm:pt>
    <dgm:pt modelId="{40C46BC2-0AEC-42E9-83CF-1E3A8718B9B0}" type="parTrans" cxnId="{D6D066F0-8A07-442B-AFA5-913069599985}">
      <dgm:prSet/>
      <dgm:spPr/>
      <dgm:t>
        <a:bodyPr/>
        <a:lstStyle/>
        <a:p>
          <a:endParaRPr lang="ru-RU"/>
        </a:p>
      </dgm:t>
    </dgm:pt>
    <dgm:pt modelId="{82D84EFE-2E86-4B17-89CE-440682AB414C}" type="sibTrans" cxnId="{D6D066F0-8A07-442B-AFA5-913069599985}">
      <dgm:prSet/>
      <dgm:spPr/>
      <dgm:t>
        <a:bodyPr/>
        <a:lstStyle/>
        <a:p>
          <a:endParaRPr lang="ru-RU"/>
        </a:p>
      </dgm:t>
    </dgm:pt>
    <dgm:pt modelId="{F8E13C9B-8313-4083-8F80-F606BBABEEC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Что обозначает прошедшее совершённое время?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BED74D0-BBB1-49F8-8B2F-C9902999DED6}" type="parTrans" cxnId="{38627B2D-B615-4E36-AD68-45D69EB1BE54}">
      <dgm:prSet/>
      <dgm:spPr/>
      <dgm:t>
        <a:bodyPr/>
        <a:lstStyle/>
        <a:p>
          <a:endParaRPr lang="ru-RU"/>
        </a:p>
      </dgm:t>
    </dgm:pt>
    <dgm:pt modelId="{D46A71D1-065A-45E1-8A4E-7F8389BE670F}" type="sibTrans" cxnId="{38627B2D-B615-4E36-AD68-45D69EB1BE54}">
      <dgm:prSet/>
      <dgm:spPr/>
      <dgm:t>
        <a:bodyPr/>
        <a:lstStyle/>
        <a:p>
          <a:endParaRPr lang="ru-RU"/>
        </a:p>
      </dgm:t>
    </dgm:pt>
    <dgm:pt modelId="{8FC72E5E-741C-4E89-A840-8A387BE13CFC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Как образуется данное время?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8969B6E-4D22-49E8-9110-957DDA578178}" type="parTrans" cxnId="{1DDB9AE9-1A24-4EAC-B682-7F19124D331B}">
      <dgm:prSet/>
      <dgm:spPr/>
      <dgm:t>
        <a:bodyPr/>
        <a:lstStyle/>
        <a:p>
          <a:endParaRPr lang="ru-RU"/>
        </a:p>
      </dgm:t>
    </dgm:pt>
    <dgm:pt modelId="{2494B1C8-2383-43C5-88CD-5D349E20A1FE}" type="sibTrans" cxnId="{1DDB9AE9-1A24-4EAC-B682-7F19124D331B}">
      <dgm:prSet/>
      <dgm:spPr/>
      <dgm:t>
        <a:bodyPr/>
        <a:lstStyle/>
        <a:p>
          <a:endParaRPr lang="ru-RU"/>
        </a:p>
      </dgm:t>
    </dgm:pt>
    <dgm:pt modelId="{A7DA0261-1915-473A-BC6E-6C87E41A845C}">
      <dgm:prSet phldrT="[Текст]"/>
      <dgm:spPr/>
      <dgm:t>
        <a:bodyPr/>
        <a:lstStyle/>
        <a:p>
          <a:r>
            <a:rPr lang="en-US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The Past Perfect Tense</a:t>
          </a:r>
          <a:endParaRPr lang="ru-RU" dirty="0"/>
        </a:p>
      </dgm:t>
    </dgm:pt>
    <dgm:pt modelId="{B025537A-CCE7-41D8-AE7D-D716B6E7CC01}" type="parTrans" cxnId="{7A2F5378-8E04-4838-B135-8EC685FFAEEB}">
      <dgm:prSet/>
      <dgm:spPr/>
      <dgm:t>
        <a:bodyPr/>
        <a:lstStyle/>
        <a:p>
          <a:endParaRPr lang="ru-RU"/>
        </a:p>
      </dgm:t>
    </dgm:pt>
    <dgm:pt modelId="{8FE8D39D-D4B2-409E-8E03-52AC93072D12}" type="sibTrans" cxnId="{7A2F5378-8E04-4838-B135-8EC685FFAEEB}">
      <dgm:prSet/>
      <dgm:spPr/>
      <dgm:t>
        <a:bodyPr/>
        <a:lstStyle/>
        <a:p>
          <a:endParaRPr lang="ru-RU"/>
        </a:p>
      </dgm:t>
    </dgm:pt>
    <dgm:pt modelId="{0F6B4205-D516-47C4-839C-45BFE940B27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Какие характерные слова и словосочетания для </a:t>
          </a:r>
          <a:r>
            <a:rPr lang="en-US" sz="20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The Past Perfect Tense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?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B6CF0AE-58CD-45E0-A2D3-8AC04B085DF1}" type="parTrans" cxnId="{53F6AF86-59FA-49FE-BD6A-9D8D6901600B}">
      <dgm:prSet/>
      <dgm:spPr/>
      <dgm:t>
        <a:bodyPr/>
        <a:lstStyle/>
        <a:p>
          <a:endParaRPr lang="ru-RU"/>
        </a:p>
      </dgm:t>
    </dgm:pt>
    <dgm:pt modelId="{6B98AB0C-7667-4AB7-B080-2F23EC92AC84}" type="sibTrans" cxnId="{53F6AF86-59FA-49FE-BD6A-9D8D6901600B}">
      <dgm:prSet/>
      <dgm:spPr/>
      <dgm:t>
        <a:bodyPr/>
        <a:lstStyle/>
        <a:p>
          <a:endParaRPr lang="ru-RU"/>
        </a:p>
      </dgm:t>
    </dgm:pt>
    <dgm:pt modelId="{2B43C953-C31E-4F74-A2FA-6AFAF5ED3025}">
      <dgm:prSet phldrT="[Текст]"/>
      <dgm:spPr/>
      <dgm:t>
        <a:bodyPr/>
        <a:lstStyle/>
        <a:p>
          <a:r>
            <a:rPr lang="en-US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The Past Perfect Tense</a:t>
          </a:r>
          <a:endParaRPr lang="ru-RU" dirty="0"/>
        </a:p>
      </dgm:t>
    </dgm:pt>
    <dgm:pt modelId="{0724B86C-51B2-47D9-94F6-566E61C3B677}" type="parTrans" cxnId="{24610E65-965A-45A9-8EC7-9FA9BE042A1E}">
      <dgm:prSet/>
      <dgm:spPr/>
      <dgm:t>
        <a:bodyPr/>
        <a:lstStyle/>
        <a:p>
          <a:endParaRPr lang="ru-RU"/>
        </a:p>
      </dgm:t>
    </dgm:pt>
    <dgm:pt modelId="{9BAB3629-B2ED-4743-9EAB-F2539F2ADD3D}" type="sibTrans" cxnId="{24610E65-965A-45A9-8EC7-9FA9BE042A1E}">
      <dgm:prSet/>
      <dgm:spPr/>
      <dgm:t>
        <a:bodyPr/>
        <a:lstStyle/>
        <a:p>
          <a:endParaRPr lang="ru-RU"/>
        </a:p>
      </dgm:t>
    </dgm:pt>
    <dgm:pt modelId="{EFA59BC6-E5A4-48D1-8B53-4E07D19A99B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Переведите на английский язык предложение: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50B182E-63C7-4C28-82B9-88F33298E7E1}" type="parTrans" cxnId="{727C58F4-9913-4D0A-80FB-D1E3395AE648}">
      <dgm:prSet/>
      <dgm:spPr/>
      <dgm:t>
        <a:bodyPr/>
        <a:lstStyle/>
        <a:p>
          <a:endParaRPr lang="ru-RU"/>
        </a:p>
      </dgm:t>
    </dgm:pt>
    <dgm:pt modelId="{4018F2C3-B8CF-4F44-8D8C-AEC873653985}" type="sibTrans" cxnId="{727C58F4-9913-4D0A-80FB-D1E3395AE648}">
      <dgm:prSet/>
      <dgm:spPr/>
      <dgm:t>
        <a:bodyPr/>
        <a:lstStyle/>
        <a:p>
          <a:endParaRPr lang="ru-RU"/>
        </a:p>
      </dgm:t>
    </dgm:pt>
    <dgm:pt modelId="{F9BED615-2F4A-40F7-A935-0B95A91BEEF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1.Его подруга уже ушла из кафе, когда он пришел на свидание.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A46B733-6FCB-46FB-9062-4A200AD658E0}" type="parTrans" cxnId="{FB17B4E2-3853-4C2F-AF71-FFB2496D69CB}">
      <dgm:prSet/>
      <dgm:spPr/>
      <dgm:t>
        <a:bodyPr/>
        <a:lstStyle/>
        <a:p>
          <a:endParaRPr lang="ru-RU"/>
        </a:p>
      </dgm:t>
    </dgm:pt>
    <dgm:pt modelId="{82C643F6-CF7E-49E9-AC2D-D2E51BBBE001}" type="sibTrans" cxnId="{FB17B4E2-3853-4C2F-AF71-FFB2496D69CB}">
      <dgm:prSet/>
      <dgm:spPr/>
      <dgm:t>
        <a:bodyPr/>
        <a:lstStyle/>
        <a:p>
          <a:endParaRPr lang="ru-RU"/>
        </a:p>
      </dgm:t>
    </dgm:pt>
    <dgm:pt modelId="{FC7179B7-2094-4655-A1D1-84FDFBC1EDE4}">
      <dgm:prSet phldrT="[Текст]" custT="1"/>
      <dgm:spPr/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Check yourself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His girlfriend had already left the café when he turned up for their date.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DF4B070-5934-4E86-8853-1343000B1D6A}" type="parTrans" cxnId="{591CAF45-5E2D-4691-B298-47B188A39353}">
      <dgm:prSet/>
      <dgm:spPr/>
      <dgm:t>
        <a:bodyPr/>
        <a:lstStyle/>
        <a:p>
          <a:endParaRPr lang="ru-RU"/>
        </a:p>
      </dgm:t>
    </dgm:pt>
    <dgm:pt modelId="{E06AD1BA-F280-421D-9D84-687F258E43D7}" type="sibTrans" cxnId="{591CAF45-5E2D-4691-B298-47B188A39353}">
      <dgm:prSet/>
      <dgm:spPr/>
      <dgm:t>
        <a:bodyPr/>
        <a:lstStyle/>
        <a:p>
          <a:endParaRPr lang="ru-RU"/>
        </a:p>
      </dgm:t>
    </dgm:pt>
    <dgm:pt modelId="{BAFE357B-5CF4-4FAA-B01C-C1FBB0CB2350}" type="pres">
      <dgm:prSet presAssocID="{BFEB6427-3D7A-4413-BB20-492D9B1555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78BB32-3FE6-4456-A420-E3E006C234B7}" type="pres">
      <dgm:prSet presAssocID="{EF4559F3-4E06-42B3-A065-8477FB19D48A}" presName="composite" presStyleCnt="0"/>
      <dgm:spPr/>
    </dgm:pt>
    <dgm:pt modelId="{89B65BDE-8B0E-4C2D-AE27-9F40F7D25CAB}" type="pres">
      <dgm:prSet presAssocID="{EF4559F3-4E06-42B3-A065-8477FB19D48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3BCCE-AA2D-4014-93EE-C68E2E778702}" type="pres">
      <dgm:prSet presAssocID="{EF4559F3-4E06-42B3-A065-8477FB19D48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0C382-03AD-44A4-82E7-A66BC29CCB24}" type="pres">
      <dgm:prSet presAssocID="{82D84EFE-2E86-4B17-89CE-440682AB414C}" presName="sp" presStyleCnt="0"/>
      <dgm:spPr/>
    </dgm:pt>
    <dgm:pt modelId="{5D7F1D22-2121-4D6B-B342-5406395274DF}" type="pres">
      <dgm:prSet presAssocID="{A7DA0261-1915-473A-BC6E-6C87E41A845C}" presName="composite" presStyleCnt="0"/>
      <dgm:spPr/>
    </dgm:pt>
    <dgm:pt modelId="{E53F56BE-DA71-44A3-9C74-85059C6655FE}" type="pres">
      <dgm:prSet presAssocID="{A7DA0261-1915-473A-BC6E-6C87E41A845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7602A-6639-470C-959C-083E035EA372}" type="pres">
      <dgm:prSet presAssocID="{A7DA0261-1915-473A-BC6E-6C87E41A845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BA80E-74D4-49CA-9F8A-5DA963213652}" type="pres">
      <dgm:prSet presAssocID="{8FE8D39D-D4B2-409E-8E03-52AC93072D12}" presName="sp" presStyleCnt="0"/>
      <dgm:spPr/>
    </dgm:pt>
    <dgm:pt modelId="{243119A1-F319-49B0-BC70-18A83B52953F}" type="pres">
      <dgm:prSet presAssocID="{2B43C953-C31E-4F74-A2FA-6AFAF5ED3025}" presName="composite" presStyleCnt="0"/>
      <dgm:spPr/>
    </dgm:pt>
    <dgm:pt modelId="{AD13A61C-12AE-4657-B556-3D873500800F}" type="pres">
      <dgm:prSet presAssocID="{2B43C953-C31E-4F74-A2FA-6AFAF5ED30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0AB80-6A8C-4F73-9095-EE96315934C5}" type="pres">
      <dgm:prSet presAssocID="{2B43C953-C31E-4F74-A2FA-6AFAF5ED3025}" presName="descendantText" presStyleLbl="alignAcc1" presStyleIdx="2" presStyleCnt="3" custScaleY="188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4AB91-865B-466D-A3DD-DBABB9A434C6}" type="presOf" srcId="{EFA59BC6-E5A4-48D1-8B53-4E07D19A99B5}" destId="{7B60AB80-6A8C-4F73-9095-EE96315934C5}" srcOrd="0" destOrd="0" presId="urn:microsoft.com/office/officeart/2005/8/layout/chevron2"/>
    <dgm:cxn modelId="{3DCA2755-1291-4B34-ADA7-42C7C0EDB854}" type="presOf" srcId="{8FC72E5E-741C-4E89-A840-8A387BE13CFC}" destId="{9083BCCE-AA2D-4014-93EE-C68E2E778702}" srcOrd="0" destOrd="1" presId="urn:microsoft.com/office/officeart/2005/8/layout/chevron2"/>
    <dgm:cxn modelId="{0281573C-0495-4D55-8C71-AD6AE2A39500}" type="presOf" srcId="{A7DA0261-1915-473A-BC6E-6C87E41A845C}" destId="{E53F56BE-DA71-44A3-9C74-85059C6655FE}" srcOrd="0" destOrd="0" presId="urn:microsoft.com/office/officeart/2005/8/layout/chevron2"/>
    <dgm:cxn modelId="{0FB62895-753A-454D-B6FD-9F980E9F5403}" type="presOf" srcId="{0F6B4205-D516-47C4-839C-45BFE940B275}" destId="{DF07602A-6639-470C-959C-083E035EA372}" srcOrd="0" destOrd="0" presId="urn:microsoft.com/office/officeart/2005/8/layout/chevron2"/>
    <dgm:cxn modelId="{17370C86-BBF0-47F8-B62E-C3E974C20245}" type="presOf" srcId="{F8E13C9B-8313-4083-8F80-F606BBABEECF}" destId="{9083BCCE-AA2D-4014-93EE-C68E2E778702}" srcOrd="0" destOrd="0" presId="urn:microsoft.com/office/officeart/2005/8/layout/chevron2"/>
    <dgm:cxn modelId="{53F6AF86-59FA-49FE-BD6A-9D8D6901600B}" srcId="{A7DA0261-1915-473A-BC6E-6C87E41A845C}" destId="{0F6B4205-D516-47C4-839C-45BFE940B275}" srcOrd="0" destOrd="0" parTransId="{AB6CF0AE-58CD-45E0-A2D3-8AC04B085DF1}" sibTransId="{6B98AB0C-7667-4AB7-B080-2F23EC92AC84}"/>
    <dgm:cxn modelId="{727C58F4-9913-4D0A-80FB-D1E3395AE648}" srcId="{2B43C953-C31E-4F74-A2FA-6AFAF5ED3025}" destId="{EFA59BC6-E5A4-48D1-8B53-4E07D19A99B5}" srcOrd="0" destOrd="0" parTransId="{D50B182E-63C7-4C28-82B9-88F33298E7E1}" sibTransId="{4018F2C3-B8CF-4F44-8D8C-AEC873653985}"/>
    <dgm:cxn modelId="{591CAF45-5E2D-4691-B298-47B188A39353}" srcId="{2B43C953-C31E-4F74-A2FA-6AFAF5ED3025}" destId="{FC7179B7-2094-4655-A1D1-84FDFBC1EDE4}" srcOrd="2" destOrd="0" parTransId="{7DF4B070-5934-4E86-8853-1343000B1D6A}" sibTransId="{E06AD1BA-F280-421D-9D84-687F258E43D7}"/>
    <dgm:cxn modelId="{7A2F5378-8E04-4838-B135-8EC685FFAEEB}" srcId="{BFEB6427-3D7A-4413-BB20-492D9B15554E}" destId="{A7DA0261-1915-473A-BC6E-6C87E41A845C}" srcOrd="1" destOrd="0" parTransId="{B025537A-CCE7-41D8-AE7D-D716B6E7CC01}" sibTransId="{8FE8D39D-D4B2-409E-8E03-52AC93072D12}"/>
    <dgm:cxn modelId="{1BCD79B5-3CDC-41EC-BB07-587803844B23}" type="presOf" srcId="{EF4559F3-4E06-42B3-A065-8477FB19D48A}" destId="{89B65BDE-8B0E-4C2D-AE27-9F40F7D25CAB}" srcOrd="0" destOrd="0" presId="urn:microsoft.com/office/officeart/2005/8/layout/chevron2"/>
    <dgm:cxn modelId="{FB17B4E2-3853-4C2F-AF71-FFB2496D69CB}" srcId="{2B43C953-C31E-4F74-A2FA-6AFAF5ED3025}" destId="{F9BED615-2F4A-40F7-A935-0B95A91BEEF8}" srcOrd="1" destOrd="0" parTransId="{FA46B733-6FCB-46FB-9062-4A200AD658E0}" sibTransId="{82C643F6-CF7E-49E9-AC2D-D2E51BBBE001}"/>
    <dgm:cxn modelId="{8DB4C0E7-51F4-411F-A9D8-9A239B4FBD9E}" type="presOf" srcId="{BFEB6427-3D7A-4413-BB20-492D9B15554E}" destId="{BAFE357B-5CF4-4FAA-B01C-C1FBB0CB2350}" srcOrd="0" destOrd="0" presId="urn:microsoft.com/office/officeart/2005/8/layout/chevron2"/>
    <dgm:cxn modelId="{24610E65-965A-45A9-8EC7-9FA9BE042A1E}" srcId="{BFEB6427-3D7A-4413-BB20-492D9B15554E}" destId="{2B43C953-C31E-4F74-A2FA-6AFAF5ED3025}" srcOrd="2" destOrd="0" parTransId="{0724B86C-51B2-47D9-94F6-566E61C3B677}" sibTransId="{9BAB3629-B2ED-4743-9EAB-F2539F2ADD3D}"/>
    <dgm:cxn modelId="{D78D1074-1D84-41F8-9FEC-C22C64C81CDC}" type="presOf" srcId="{2B43C953-C31E-4F74-A2FA-6AFAF5ED3025}" destId="{AD13A61C-12AE-4657-B556-3D873500800F}" srcOrd="0" destOrd="0" presId="urn:microsoft.com/office/officeart/2005/8/layout/chevron2"/>
    <dgm:cxn modelId="{D6D066F0-8A07-442B-AFA5-913069599985}" srcId="{BFEB6427-3D7A-4413-BB20-492D9B15554E}" destId="{EF4559F3-4E06-42B3-A065-8477FB19D48A}" srcOrd="0" destOrd="0" parTransId="{40C46BC2-0AEC-42E9-83CF-1E3A8718B9B0}" sibTransId="{82D84EFE-2E86-4B17-89CE-440682AB414C}"/>
    <dgm:cxn modelId="{B51FCD8C-DB63-4F4D-909F-4BB5E2A69261}" type="presOf" srcId="{F9BED615-2F4A-40F7-A935-0B95A91BEEF8}" destId="{7B60AB80-6A8C-4F73-9095-EE96315934C5}" srcOrd="0" destOrd="1" presId="urn:microsoft.com/office/officeart/2005/8/layout/chevron2"/>
    <dgm:cxn modelId="{7A5107EE-2DE9-4097-972A-EA219A160DDA}" type="presOf" srcId="{FC7179B7-2094-4655-A1D1-84FDFBC1EDE4}" destId="{7B60AB80-6A8C-4F73-9095-EE96315934C5}" srcOrd="0" destOrd="2" presId="urn:microsoft.com/office/officeart/2005/8/layout/chevron2"/>
    <dgm:cxn modelId="{1DDB9AE9-1A24-4EAC-B682-7F19124D331B}" srcId="{EF4559F3-4E06-42B3-A065-8477FB19D48A}" destId="{8FC72E5E-741C-4E89-A840-8A387BE13CFC}" srcOrd="1" destOrd="0" parTransId="{48969B6E-4D22-49E8-9110-957DDA578178}" sibTransId="{2494B1C8-2383-43C5-88CD-5D349E20A1FE}"/>
    <dgm:cxn modelId="{38627B2D-B615-4E36-AD68-45D69EB1BE54}" srcId="{EF4559F3-4E06-42B3-A065-8477FB19D48A}" destId="{F8E13C9B-8313-4083-8F80-F606BBABEECF}" srcOrd="0" destOrd="0" parTransId="{EBED74D0-BBB1-49F8-8B2F-C9902999DED6}" sibTransId="{D46A71D1-065A-45E1-8A4E-7F8389BE670F}"/>
    <dgm:cxn modelId="{7833D456-53C7-4C91-B8AB-B05429C96847}" type="presParOf" srcId="{BAFE357B-5CF4-4FAA-B01C-C1FBB0CB2350}" destId="{8B78BB32-3FE6-4456-A420-E3E006C234B7}" srcOrd="0" destOrd="0" presId="urn:microsoft.com/office/officeart/2005/8/layout/chevron2"/>
    <dgm:cxn modelId="{DFA2C1FF-8AD8-4334-9822-10F3004D59C9}" type="presParOf" srcId="{8B78BB32-3FE6-4456-A420-E3E006C234B7}" destId="{89B65BDE-8B0E-4C2D-AE27-9F40F7D25CAB}" srcOrd="0" destOrd="0" presId="urn:microsoft.com/office/officeart/2005/8/layout/chevron2"/>
    <dgm:cxn modelId="{8533C52F-BC5F-42E2-A1DA-CD5C1EDFF92E}" type="presParOf" srcId="{8B78BB32-3FE6-4456-A420-E3E006C234B7}" destId="{9083BCCE-AA2D-4014-93EE-C68E2E778702}" srcOrd="1" destOrd="0" presId="urn:microsoft.com/office/officeart/2005/8/layout/chevron2"/>
    <dgm:cxn modelId="{3CA9B9B4-C6E3-4E63-B8B0-CA5EDA926D14}" type="presParOf" srcId="{BAFE357B-5CF4-4FAA-B01C-C1FBB0CB2350}" destId="{6180C382-03AD-44A4-82E7-A66BC29CCB24}" srcOrd="1" destOrd="0" presId="urn:microsoft.com/office/officeart/2005/8/layout/chevron2"/>
    <dgm:cxn modelId="{566040F5-0333-48A8-8461-B9FB680F2E8D}" type="presParOf" srcId="{BAFE357B-5CF4-4FAA-B01C-C1FBB0CB2350}" destId="{5D7F1D22-2121-4D6B-B342-5406395274DF}" srcOrd="2" destOrd="0" presId="urn:microsoft.com/office/officeart/2005/8/layout/chevron2"/>
    <dgm:cxn modelId="{09124278-D33F-45BD-8773-9C1C04D21954}" type="presParOf" srcId="{5D7F1D22-2121-4D6B-B342-5406395274DF}" destId="{E53F56BE-DA71-44A3-9C74-85059C6655FE}" srcOrd="0" destOrd="0" presId="urn:microsoft.com/office/officeart/2005/8/layout/chevron2"/>
    <dgm:cxn modelId="{CE7047EE-9CFD-4983-BEB3-53BA63AB5E09}" type="presParOf" srcId="{5D7F1D22-2121-4D6B-B342-5406395274DF}" destId="{DF07602A-6639-470C-959C-083E035EA372}" srcOrd="1" destOrd="0" presId="urn:microsoft.com/office/officeart/2005/8/layout/chevron2"/>
    <dgm:cxn modelId="{47EC167E-3AA7-4C2E-B74D-EAD7BE300CB1}" type="presParOf" srcId="{BAFE357B-5CF4-4FAA-B01C-C1FBB0CB2350}" destId="{3CDBA80E-74D4-49CA-9F8A-5DA963213652}" srcOrd="3" destOrd="0" presId="urn:microsoft.com/office/officeart/2005/8/layout/chevron2"/>
    <dgm:cxn modelId="{8597824E-0872-483A-8FA6-9D57829FE0CA}" type="presParOf" srcId="{BAFE357B-5CF4-4FAA-B01C-C1FBB0CB2350}" destId="{243119A1-F319-49B0-BC70-18A83B52953F}" srcOrd="4" destOrd="0" presId="urn:microsoft.com/office/officeart/2005/8/layout/chevron2"/>
    <dgm:cxn modelId="{B1B478D0-1E4F-4D39-85EF-2F69D73B092E}" type="presParOf" srcId="{243119A1-F319-49B0-BC70-18A83B52953F}" destId="{AD13A61C-12AE-4657-B556-3D873500800F}" srcOrd="0" destOrd="0" presId="urn:microsoft.com/office/officeart/2005/8/layout/chevron2"/>
    <dgm:cxn modelId="{EB9C07BF-5E13-47D3-B49F-2E032537771E}" type="presParOf" srcId="{243119A1-F319-49B0-BC70-18A83B52953F}" destId="{7B60AB80-6A8C-4F73-9095-EE96315934C5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50B18-6B67-43EB-AE49-B468B7E76C5A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9D3ED-D00D-4E9D-A8D7-9AF9765FB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F56D8-0A39-4D78-9368-CEBBACE6E33D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02094-73B6-449D-A07D-A5EE576D9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1DD6-D509-40B4-807E-5AA3C2F76094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C7F-14EE-4C28-B466-BCDDEB2F97A6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7930-EF35-4034-9902-50118257FC1A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45E4-B4E7-4C57-961C-E1E3AD6FF411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3A30-9EEE-4ED6-A60C-27795E53D9ED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D884-8710-4FE2-AE25-548E5C0F0D7E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7E8E-4530-4468-B9C6-5C2DEA4AE186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798E-5B3B-4507-B588-F0F808909822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9B81-4D62-4E2C-BDC8-A458380FEF60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A877-518D-4946-A2AD-9FE15F5B6338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0F33-4484-4892-8D90-FA8307CE3DC8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51DA-1AE4-4FF2-BFA1-4908F57D02C9}" type="datetime1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02FF-AB9E-4A39-ACF0-0931DA342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8573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ГБОУ СПО МЕДИЦИНСКИЙ КОЛЛЕДЖ №6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ДЕПАРТАМЕНТА ЗДРАВООХРАЕНИЯ ГОРОДА МОСКВЫ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571744"/>
            <a:ext cx="7786742" cy="40719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Лента лицом вниз 3"/>
          <p:cNvSpPr/>
          <p:nvPr/>
        </p:nvSpPr>
        <p:spPr>
          <a:xfrm>
            <a:off x="714348" y="2643182"/>
            <a:ext cx="7786742" cy="4000528"/>
          </a:xfrm>
          <a:prstGeom prst="ribbon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«Прошедшее совершённое время и прошедшее совершённое длительное.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Past Perfect Tense and The Past Perfect  Progressive Tense.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Выполнила: Пчёлина Л.Г.</a:t>
            </a:r>
          </a:p>
          <a:p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Идентификатор: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273 – 133 -913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8" name="Picture 2" descr="C:\Documents and Settings\User\Local Settings\Temporary Internet Files\Content.IE5\Z7RCAPU9\MC90025090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214950"/>
            <a:ext cx="1731943" cy="1395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 yourself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0" y="1643050"/>
            <a:ext cx="5072066" cy="521495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Было 7 часов вечера,  и он был очень уставшим, потому что работал с самого утра.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0-конечная звезда 5"/>
          <p:cNvSpPr/>
          <p:nvPr/>
        </p:nvSpPr>
        <p:spPr>
          <a:xfrm>
            <a:off x="5214942" y="1643050"/>
            <a:ext cx="3786214" cy="4500594"/>
          </a:xfrm>
          <a:prstGeom prst="star10">
            <a:avLst>
              <a:gd name="adj" fmla="val 50000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Они очень устали , так как играли в футбол в течение нескольких часов.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Documents and Settings\User\Local Settings\Temporary Internet Files\Content.IE5\TIGAI86K\MC900343299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929198"/>
            <a:ext cx="1071570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Progressive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Tasks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9919" y="1577977"/>
            <a:ext cx="8229600" cy="44276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Составьте из слов предложение и переведите его на русский язык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214546" y="2786058"/>
            <a:ext cx="4786346" cy="30003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sked, London, she, what,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e, had, I, at, been, doing.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Documents and Settings\User\Local Settings\Temporary Internet Files\Content.IE5\N0VZACTA\MC90025211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857628"/>
            <a:ext cx="1268412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Check yourself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00034" y="1071546"/>
            <a:ext cx="7572428" cy="492922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спросила меня, что я делал в Лондоне.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She asked me what I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had been doing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London.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User\Local Settings\Temporary Internet Files\Content.IE5\N0VZACTA\MC90025211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8763" y="4278313"/>
            <a:ext cx="1268412" cy="182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Progressive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Tense.</a:t>
            </a:r>
            <a:b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The Past Perfect Tense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Task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Определить видовременную форму предложений.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проговорил с ним полчаса, когда осознал , что это не г-н Белл.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 написал письмо вчера к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часам.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Она спала уже 7 часов к тому времени, как мы вернулись.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5" name="Picture 2" descr="C:\Documents and Settings\User\Local Settings\Temporary Internet Files\Content.IE5\N0VZACTA\MC90028219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071678"/>
            <a:ext cx="928694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 yourself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endParaRPr lang="ru-RU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Past Perfect Progressive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endParaRPr lang="ru-RU" sz="40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Past Perfect 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endParaRPr lang="ru-RU" sz="40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Progressive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6" name="Picture 2" descr="C:\Documents and Settings\User\Local Settings\Temporary Internet Files\Content.IE5\Z7RCAPU9\MC90025090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928934"/>
            <a:ext cx="1731943" cy="1395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Test </a:t>
            </a:r>
            <a:endParaRPr lang="ru-RU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was a smell of cigarettes. Somebody (smoke) in the hall.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been smoking        b) had been smoking 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(read) the book when Natalie came.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read                          b) had read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David  wasn’t  hungry.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(just/have) dinner.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 just had                    b) has just had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 yourself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b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b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a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5" name="Picture 7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643182"/>
            <a:ext cx="196849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Progressive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sz="36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The Past Perfect Tense 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met him in the yard.  He (play) football.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had been playing           b) had played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All children were sitting in front of the TV.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They (watch) the film.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had been watching          b) had watched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I wish I…… for her phone number.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had asked                            b) had been aski</a:t>
            </a:r>
            <a:r>
              <a:rPr lang="en-US" dirty="0" smtClean="0"/>
              <a:t>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 yourself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714620"/>
            <a:ext cx="2214578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Task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43890" cy="475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945"/>
                <a:gridCol w="4021945"/>
              </a:tblGrid>
              <a:tr h="95416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Past Perfect Progressive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Tense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Past Perfect Tense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1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Записать формулу (+), (-),(?)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Записать формулу (+), (-),(?)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предложений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1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Вопросительное предложение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Вопросительное предложение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109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Отрицательное предложение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Отрицательное предложение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1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Утвердительное предложение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Утвердительное предложение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FF"/>
                </a:solidFill>
                <a:latin typeface="Tahoma" pitchFamily="34" charset="0"/>
              </a:rPr>
              <a:t>Why this presentation is useful for you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1.</a:t>
            </a:r>
            <a:r>
              <a:rPr lang="en-US" dirty="0" smtClean="0"/>
              <a:t>You will learn the new grammar material on the theme:</a:t>
            </a: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Tense and The Past Perfect  Progressive Tense.</a:t>
            </a:r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en-US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2. You will be able to use the new grammar material  by practice.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C:\Documents and Settings\User\Local Settings\Temporary Internet Files\Content.IE5\TIGAI86K\MC90034332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929066"/>
            <a:ext cx="3000396" cy="178595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 yourself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Примерные ответы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500172"/>
          <a:ext cx="8229600" cy="7289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56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Past Perfect Progressive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Tense 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Past Perfect Tense 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9566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Утвердительная форма (+)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:                 had  been  +    V-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 форма (-) :                   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had  not ( hadn’t) been  +  V-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Вопросительная форма (?):       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(What)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had    +   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подлежащее   +  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been   +   V-</a:t>
                      </a:r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?  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Утвердительная форма (+)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                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had    +    V 3</a:t>
                      </a:r>
                    </a:p>
                    <a:p>
                      <a:pPr>
                        <a:buNone/>
                      </a:pP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 форма (-) :                    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had  not ( hadn’t)   +  V3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Вопросительная форма (?):                   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had    +   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подлежащее   +   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 3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956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Вопросительное предложение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Had I been doing?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Вопросительное предложение</a:t>
                      </a:r>
                    </a:p>
                    <a:p>
                      <a:r>
                        <a:rPr lang="ru-RU" dirty="0" smtClean="0"/>
                        <a:t>На</a:t>
                      </a:r>
                      <a:r>
                        <a:rPr lang="en-US" dirty="0" smtClean="0"/>
                        <a:t>d</a:t>
                      </a:r>
                      <a:r>
                        <a:rPr lang="en-US" baseline="0" dirty="0" smtClean="0"/>
                        <a:t> I liv</a:t>
                      </a:r>
                      <a:r>
                        <a:rPr lang="en-US" u="sng" baseline="0" dirty="0" smtClean="0"/>
                        <a:t>ed</a:t>
                      </a:r>
                      <a:r>
                        <a:rPr lang="en-US" baseline="0" dirty="0" smtClean="0"/>
                        <a:t>?     Had we bought?</a:t>
                      </a:r>
                      <a:endParaRPr lang="ru-RU" dirty="0"/>
                    </a:p>
                  </a:txBody>
                  <a:tcPr/>
                </a:tc>
              </a:tr>
              <a:tr h="956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Отрицательное предложение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 had not been doing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Отрицательное предложение</a:t>
                      </a:r>
                    </a:p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had not lived</a:t>
                      </a:r>
                      <a:endParaRPr lang="ru-RU" dirty="0"/>
                    </a:p>
                  </a:txBody>
                  <a:tcPr/>
                </a:tc>
              </a:tr>
              <a:tr h="956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Утвердительное предложение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 had been doing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Утвердительное предложение</a:t>
                      </a:r>
                    </a:p>
                    <a:p>
                      <a:r>
                        <a:rPr lang="en-US" dirty="0" smtClean="0"/>
                        <a:t>I had lived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702E76-95FD-4FF2-86CD-A32F5DB298F4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0063"/>
            <a:ext cx="7772400" cy="5595937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LUCK!</a:t>
            </a:r>
            <a:endParaRPr lang="ru-RU" sz="6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 descr="smail_6961915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643063"/>
            <a:ext cx="6500813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1"/>
            <a:ext cx="8186765" cy="52577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Tense</a:t>
            </a:r>
            <a:endParaRPr lang="ru-RU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Утвердительная форма (+)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had    +    V 3</a:t>
            </a:r>
          </a:p>
          <a:p>
            <a:pPr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Отрицательная форма (-) :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had  not ( hadn’t)   +  V3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Вопросительная форма (?):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had    +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подлежащее   +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этом времени вспомогательный глагол 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прошедшее время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глагола  </a:t>
            </a:r>
          </a:p>
          <a:p>
            <a:pPr>
              <a:buNone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 have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Tense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2051" name="Picture 3" descr="C:\Documents and Settings\User\Local Settings\Temporary Internet Files\Content.IE5\TIGAI86K\MC900353685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5929330"/>
            <a:ext cx="2286016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Tense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Характерные для этого времени 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словосочетания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  5 o’clock  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  к   5  часам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 Saturday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-   к   субботе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  the 1-st of September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-     к  1  сентября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 the end of  the week/year/month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-   к концу </a:t>
            </a: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недели\года\месяца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 that time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-   к тому времени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lready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-   уже (в утверждениях)</a:t>
            </a:r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et   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 уже ( в вопросах), ещё не (в отрицаниях)      и т.д.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Например: 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концу года она научилась немного говорить по-французски.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 the end of  the year she had learned to speak French a bit.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не перевели деньги к 4 часам.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They hadn’t transferred the money by  4 o’clock 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1" y="214290"/>
            <a:ext cx="1000132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 Perfect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используется,  чтобы показать последовательность двух действий в прошлом.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Часто это время называют «предпрошедшее». Данное время выражает действие, совершившиеся до определённого момента в прошлом.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Т.е. мы имеем 2 (или более) действия, оба они в прошедшем времени. Но одно из них совершилось раньше другого. Вот это и будет «предпрошедшее» время. </a:t>
            </a:r>
            <a:r>
              <a:rPr lang="ru-RU" sz="1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мы пришли туда, Энн уже уехала.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 действия, оба относятся к прошедшему времени. Но что произошло раньше? Сначала Энн уехала(предпрошедшее) . Потом мы пришли (простое прошедшее). Итак,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мы пришли туда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Past Simple),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Энн уже уехала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Past Perfect).                             </a:t>
            </a:r>
            <a:r>
              <a:rPr lang="en-US" sz="1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When we </a:t>
            </a:r>
            <a:r>
              <a:rPr lang="en-US" sz="18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came</a:t>
            </a:r>
            <a:r>
              <a:rPr lang="en-US" sz="1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there Ann </a:t>
            </a:r>
            <a:r>
              <a:rPr lang="en-US" sz="18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sz="1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already </a:t>
            </a:r>
            <a:r>
              <a:rPr lang="en-US" sz="18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left. </a:t>
            </a:r>
            <a:endParaRPr lang="ru-RU" sz="1800" b="1" u="sng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Прошедшее совершенное время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обозначает: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действие, которое завершилось или не завершилось результатом к определенному моменту в прошлом ;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действие, которое закончилось до момента, когда в прошедшем же времени началось другое действие; причем существенное значение для говорящего имеет временный промежуток, отделяющий эти два действия.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Ex. I </a:t>
            </a:r>
            <a:r>
              <a:rPr lang="en-US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had hoped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boss wouldn’t be at the party.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надеялся, начальника не будет на вечеринке.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Past Perfect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используется в условных предложениях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типа.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 you had asked me I would have told you.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бы вы меня спросили, я бы вам сказал.</a:t>
            </a:r>
            <a:endParaRPr lang="ru-RU" sz="1800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Tense</a:t>
            </a:r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074" name="Picture 2" descr="C:\Documents and Settings\User\Local Settings\Temporary Internet Files\Content.IE5\N0VZACTA\MC90035599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384175"/>
            <a:ext cx="915987" cy="91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Answer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questions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4098" name="Picture 2" descr="C:\Documents and Settings\User\Local Settings\Temporary Internet Files\Content.IE5\Z7RCAPU9\MC90025090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357165"/>
            <a:ext cx="1517629" cy="1000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Progressive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ru-RU" sz="31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Прошедшее совершённое длительное время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</a:t>
            </a:r>
            <a:r>
              <a:rPr lang="ru-RU" sz="3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Progressive Tense</a:t>
            </a:r>
            <a:endParaRPr lang="ru-RU" sz="3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Утвердительная форма (+)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               had  been  +    V-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Отрицательная форма (-) :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had  not ( hadn’t) been  +  V-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Вопросительная форма (?):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(What)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had    +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подлежащее   +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been   +   V-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времени вспомогательный глагол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прошедшее время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глагола 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have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122" name="Picture 2" descr="C:\Documents and Settings\User\Local Settings\Temporary Internet Files\Content.IE5\J931BNUQ\MC90034654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429264"/>
            <a:ext cx="6215106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Progressive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время называют еще предпрошедшее длительное. Оно выражает длительное действие, которое началось в прошлом ранее какого-то другого действия (тоже в прошлом) и всё ещё продолжается или только что завершилось.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Указывается период времени, в течение которого действие совершалось.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Переводится на русский язык прошедшим временем.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had been working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3 hours, when my brother came.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 уже 3 часа работал, когда пришёл мой брат.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Пришёл брат – действие в прошедшем времени. А работал я до этого, к тому моменту уже 3 часа, т.е. за 3 часа до этого начал работать, поработал уже 3 часа и продолжал работать, когда он пришёл.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6146" name="Picture 2" descr="C:\Documents and Settings\User\Local Settings\Temporary Internet Files\Content.IE5\TIGAI86K\MC90033918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5075" y="3132138"/>
            <a:ext cx="904875" cy="904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445" y="0"/>
            <a:ext cx="8229600" cy="12761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 Past Perfect Progressive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asks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Translate from English into Russian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2FF-AB9E-4A39-ACF0-0931DA342A1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0" y="2071678"/>
            <a:ext cx="5429256" cy="478632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It was 7 p.m. and he was too tired because he had been working since morning.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0-конечная звезда 5"/>
          <p:cNvSpPr/>
          <p:nvPr/>
        </p:nvSpPr>
        <p:spPr>
          <a:xfrm>
            <a:off x="5643570" y="1928802"/>
            <a:ext cx="3500430" cy="4071966"/>
          </a:xfrm>
          <a:prstGeom prst="star10">
            <a:avLst>
              <a:gd name="adj" fmla="val 50000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They felt very tired as they had been playing football for several hours.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1287</Words>
  <Application>Microsoft Office PowerPoint</Application>
  <PresentationFormat>Экран (4:3)</PresentationFormat>
  <Paragraphs>185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ГБОУ СПО МЕДИЦИНСКИЙ КОЛЛЕДЖ №6 ДЕПАРТАМЕНТА ЗДРАВООХРАЕНИЯ ГОРОДА МОСКВЫ</vt:lpstr>
      <vt:lpstr>Why this presentation is useful for you</vt:lpstr>
      <vt:lpstr>The Past Perfect Tense</vt:lpstr>
      <vt:lpstr>The Past Perfect Tense</vt:lpstr>
      <vt:lpstr>The Past Perfect Tense. Употребление</vt:lpstr>
      <vt:lpstr> Answer the questions </vt:lpstr>
      <vt:lpstr> The Past Perfect Progressive Tense Прошедшее совершённое длительное время</vt:lpstr>
      <vt:lpstr>The Past Perfect Progressive Tense</vt:lpstr>
      <vt:lpstr>The Past Perfect Progressive Tense Tasks</vt:lpstr>
      <vt:lpstr>Check yourself</vt:lpstr>
      <vt:lpstr>The Past Perfect Progressive Tense Tasks</vt:lpstr>
      <vt:lpstr>Check yourself</vt:lpstr>
      <vt:lpstr>The Past Perfect Progressive Tense.  The Past Perfect Tense </vt:lpstr>
      <vt:lpstr>Check yourself</vt:lpstr>
      <vt:lpstr>Test </vt:lpstr>
      <vt:lpstr>Check yourself</vt:lpstr>
      <vt:lpstr>The Past Perfect Progressive Tense or   The Past Perfect Tense ?</vt:lpstr>
      <vt:lpstr>Check yourself</vt:lpstr>
      <vt:lpstr>Task </vt:lpstr>
      <vt:lpstr>Check yourself.  Примерные ответы</vt:lpstr>
      <vt:lpstr>Слайд 21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ГОУ СПО МЕДИЦИНСКИЙ КОЛЛЕДЖ №6 ДЕПАРТАМЕНТА ЗДРАВООХРАЕНИЯ ГОРОДА  Москвы</dc:title>
  <dc:creator>User</dc:creator>
  <cp:lastModifiedBy>User</cp:lastModifiedBy>
  <cp:revision>51</cp:revision>
  <dcterms:created xsi:type="dcterms:W3CDTF">2011-08-16T11:24:02Z</dcterms:created>
  <dcterms:modified xsi:type="dcterms:W3CDTF">2013-10-11T13:34:26Z</dcterms:modified>
</cp:coreProperties>
</file>