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handoutMasterIdLst>
    <p:handoutMasterId r:id="rId19"/>
  </p:handoutMasterIdLst>
  <p:sldIdLst>
    <p:sldId id="266" r:id="rId2"/>
    <p:sldId id="257" r:id="rId3"/>
    <p:sldId id="267" r:id="rId4"/>
    <p:sldId id="270" r:id="rId5"/>
    <p:sldId id="259" r:id="rId6"/>
    <p:sldId id="260" r:id="rId7"/>
    <p:sldId id="258" r:id="rId8"/>
    <p:sldId id="261" r:id="rId9"/>
    <p:sldId id="256" r:id="rId10"/>
    <p:sldId id="262" r:id="rId11"/>
    <p:sldId id="265" r:id="rId12"/>
    <p:sldId id="264" r:id="rId13"/>
    <p:sldId id="263" r:id="rId14"/>
    <p:sldId id="269" r:id="rId15"/>
    <p:sldId id="26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vetik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6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71" autoAdjust="0"/>
  </p:normalViewPr>
  <p:slideViewPr>
    <p:cSldViewPr>
      <p:cViewPr varScale="1">
        <p:scale>
          <a:sx n="66" d="100"/>
          <a:sy n="66" d="100"/>
        </p:scale>
        <p:origin x="-55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1680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C82365-DCAC-4415-8002-3D8F6B2FEC84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AB8FE84-D31C-4464-A1CD-C8E527A527F6}">
      <dgm:prSet/>
      <dgm:spPr/>
      <dgm:t>
        <a:bodyPr/>
        <a:lstStyle/>
        <a:p>
          <a:pPr rtl="0"/>
          <a:r>
            <a:rPr lang="ru-RU" b="1" dirty="0" smtClean="0"/>
            <a:t>Талант – особые, выдающиеся качества, присущие только человеку от рождения.</a:t>
          </a:r>
          <a:endParaRPr lang="ru-RU" b="1" dirty="0"/>
        </a:p>
      </dgm:t>
    </dgm:pt>
    <dgm:pt modelId="{CB731860-2A80-480E-BBD8-8FC7C02F93B4}" type="parTrans" cxnId="{1A712ABD-6399-4AC9-B7C8-B9E5DCDBACFC}">
      <dgm:prSet/>
      <dgm:spPr/>
      <dgm:t>
        <a:bodyPr/>
        <a:lstStyle/>
        <a:p>
          <a:endParaRPr lang="ru-RU"/>
        </a:p>
      </dgm:t>
    </dgm:pt>
    <dgm:pt modelId="{92A3280F-EC7F-41CD-BFD7-5FC1CC4E7CB7}" type="sibTrans" cxnId="{1A712ABD-6399-4AC9-B7C8-B9E5DCDBACFC}">
      <dgm:prSet/>
      <dgm:spPr/>
      <dgm:t>
        <a:bodyPr/>
        <a:lstStyle/>
        <a:p>
          <a:endParaRPr lang="ru-RU"/>
        </a:p>
      </dgm:t>
    </dgm:pt>
    <dgm:pt modelId="{5F67F744-ED29-4B90-83A4-8A8CF836D07B}" type="pres">
      <dgm:prSet presAssocID="{75C82365-DCAC-4415-8002-3D8F6B2FEC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978B37-2D30-4511-A97F-3C537EB5BCD5}" type="pres">
      <dgm:prSet presAssocID="{1AB8FE84-D31C-4464-A1CD-C8E527A527F6}" presName="Name8" presStyleCnt="0"/>
      <dgm:spPr/>
    </dgm:pt>
    <dgm:pt modelId="{57D042F4-FD11-45AF-8E56-2BE9C1D1B25F}" type="pres">
      <dgm:prSet presAssocID="{1AB8FE84-D31C-4464-A1CD-C8E527A527F6}" presName="level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8F972-6121-4E19-8B7D-AEB0091B976F}" type="pres">
      <dgm:prSet presAssocID="{1AB8FE84-D31C-4464-A1CD-C8E527A527F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712ABD-6399-4AC9-B7C8-B9E5DCDBACFC}" srcId="{75C82365-DCAC-4415-8002-3D8F6B2FEC84}" destId="{1AB8FE84-D31C-4464-A1CD-C8E527A527F6}" srcOrd="0" destOrd="0" parTransId="{CB731860-2A80-480E-BBD8-8FC7C02F93B4}" sibTransId="{92A3280F-EC7F-41CD-BFD7-5FC1CC4E7CB7}"/>
    <dgm:cxn modelId="{89459C16-7C43-47AA-8209-79722A9286D3}" type="presOf" srcId="{1AB8FE84-D31C-4464-A1CD-C8E527A527F6}" destId="{4E08F972-6121-4E19-8B7D-AEB0091B976F}" srcOrd="1" destOrd="0" presId="urn:microsoft.com/office/officeart/2005/8/layout/pyramid3"/>
    <dgm:cxn modelId="{8B90CDEC-7370-4AE1-8908-8790D46351D8}" type="presOf" srcId="{75C82365-DCAC-4415-8002-3D8F6B2FEC84}" destId="{5F67F744-ED29-4B90-83A4-8A8CF836D07B}" srcOrd="0" destOrd="0" presId="urn:microsoft.com/office/officeart/2005/8/layout/pyramid3"/>
    <dgm:cxn modelId="{208B9A5F-ED68-48B0-90F4-9B1E1A7F009D}" type="presOf" srcId="{1AB8FE84-D31C-4464-A1CD-C8E527A527F6}" destId="{57D042F4-FD11-45AF-8E56-2BE9C1D1B25F}" srcOrd="0" destOrd="0" presId="urn:microsoft.com/office/officeart/2005/8/layout/pyramid3"/>
    <dgm:cxn modelId="{B6942D16-2481-492F-96F4-ABB569AD580E}" type="presParOf" srcId="{5F67F744-ED29-4B90-83A4-8A8CF836D07B}" destId="{8B978B37-2D30-4511-A97F-3C537EB5BCD5}" srcOrd="0" destOrd="0" presId="urn:microsoft.com/office/officeart/2005/8/layout/pyramid3"/>
    <dgm:cxn modelId="{0A513FB8-5EF0-4038-8336-D7564BB05E6E}" type="presParOf" srcId="{8B978B37-2D30-4511-A97F-3C537EB5BCD5}" destId="{57D042F4-FD11-45AF-8E56-2BE9C1D1B25F}" srcOrd="0" destOrd="0" presId="urn:microsoft.com/office/officeart/2005/8/layout/pyramid3"/>
    <dgm:cxn modelId="{B03E63F1-5BDD-4D46-B58F-8F2B8EF38F46}" type="presParOf" srcId="{8B978B37-2D30-4511-A97F-3C537EB5BCD5}" destId="{4E08F972-6121-4E19-8B7D-AEB0091B976F}" srcOrd="1" destOrd="0" presId="urn:microsoft.com/office/officeart/2005/8/layout/pyramid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2E8EE0-A35D-4034-9EAC-5CB73F580CB2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2D7F8DF-EC68-4E1D-857F-D121D889D052}">
      <dgm:prSet custT="1"/>
      <dgm:spPr/>
      <dgm:t>
        <a:bodyPr/>
        <a:lstStyle/>
        <a:p>
          <a:pPr rtl="0"/>
          <a:r>
            <a:rPr lang="ru-RU" sz="5400" b="1" dirty="0" smtClean="0">
              <a:solidFill>
                <a:schemeClr val="tx1"/>
              </a:solidFill>
            </a:rPr>
            <a:t>Лексика</a:t>
          </a:r>
          <a:endParaRPr lang="ru-RU" sz="5400" b="1" dirty="0">
            <a:solidFill>
              <a:schemeClr val="tx1"/>
            </a:solidFill>
          </a:endParaRPr>
        </a:p>
      </dgm:t>
    </dgm:pt>
    <dgm:pt modelId="{444C7C1D-F580-4CE7-9FE3-FF467E9CF09D}" type="parTrans" cxnId="{56DD0CB4-8827-464B-B786-7BAEA6F40429}">
      <dgm:prSet/>
      <dgm:spPr/>
      <dgm:t>
        <a:bodyPr/>
        <a:lstStyle/>
        <a:p>
          <a:endParaRPr lang="ru-RU"/>
        </a:p>
      </dgm:t>
    </dgm:pt>
    <dgm:pt modelId="{8936EC39-4C00-4DE2-B8B9-1BBAB6453DA4}" type="sibTrans" cxnId="{56DD0CB4-8827-464B-B786-7BAEA6F40429}">
      <dgm:prSet/>
      <dgm:spPr/>
      <dgm:t>
        <a:bodyPr/>
        <a:lstStyle/>
        <a:p>
          <a:endParaRPr lang="ru-RU"/>
        </a:p>
      </dgm:t>
    </dgm:pt>
    <dgm:pt modelId="{6AAA8CD4-DABC-4175-8D71-D5383EF64462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</a:rPr>
            <a:t>ЭТО</a:t>
          </a:r>
        </a:p>
        <a:p>
          <a:pPr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AFD0089-C13F-40DC-9785-0E3A9EC036EA}" type="parTrans" cxnId="{8EB5ADD9-3D8D-4D2F-9DA1-FAD2C9616B5E}">
      <dgm:prSet/>
      <dgm:spPr/>
      <dgm:t>
        <a:bodyPr/>
        <a:lstStyle/>
        <a:p>
          <a:endParaRPr lang="ru-RU"/>
        </a:p>
      </dgm:t>
    </dgm:pt>
    <dgm:pt modelId="{966C96BD-DF3D-481F-9AAE-1A967D14CA99}" type="sibTrans" cxnId="{8EB5ADD9-3D8D-4D2F-9DA1-FAD2C9616B5E}">
      <dgm:prSet/>
      <dgm:spPr/>
      <dgm:t>
        <a:bodyPr/>
        <a:lstStyle/>
        <a:p>
          <a:endParaRPr lang="ru-RU"/>
        </a:p>
      </dgm:t>
    </dgm:pt>
    <dgm:pt modelId="{99575034-A454-436A-B5AC-E3678D1F0970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</a:rPr>
            <a:t>ВСЕ  СЛОВА ЯЗЫКА,</a:t>
          </a:r>
        </a:p>
        <a:p>
          <a:pPr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/>
        </a:p>
      </dgm:t>
    </dgm:pt>
    <dgm:pt modelId="{CCFAC38C-753B-4F16-8507-D64577822F0E}" type="parTrans" cxnId="{EEB4CE45-651B-4ED0-9A2E-51828C5D0295}">
      <dgm:prSet/>
      <dgm:spPr/>
      <dgm:t>
        <a:bodyPr/>
        <a:lstStyle/>
        <a:p>
          <a:endParaRPr lang="ru-RU"/>
        </a:p>
      </dgm:t>
    </dgm:pt>
    <dgm:pt modelId="{EDD4ED72-2785-4A1B-96D6-FE1AD80F96A6}" type="sibTrans" cxnId="{EEB4CE45-651B-4ED0-9A2E-51828C5D0295}">
      <dgm:prSet/>
      <dgm:spPr/>
      <dgm:t>
        <a:bodyPr/>
        <a:lstStyle/>
        <a:p>
          <a:endParaRPr lang="ru-RU"/>
        </a:p>
      </dgm:t>
    </dgm:pt>
    <dgm:pt modelId="{E9D42D87-B99C-4CC0-8760-4ACCD96F393E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</a:rPr>
            <a:t>ЕГО СЛОВАРНЫЙ СОСТАВ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11DD3400-957C-4680-9C77-7A651FDDB723}" type="parTrans" cxnId="{9747FFBA-19FD-448D-AFF9-BB2E7F7C1D56}">
      <dgm:prSet/>
      <dgm:spPr/>
      <dgm:t>
        <a:bodyPr/>
        <a:lstStyle/>
        <a:p>
          <a:endParaRPr lang="ru-RU"/>
        </a:p>
      </dgm:t>
    </dgm:pt>
    <dgm:pt modelId="{E364B74A-DC3D-4461-8FC9-6BD3EFDFF1C0}" type="sibTrans" cxnId="{9747FFBA-19FD-448D-AFF9-BB2E7F7C1D56}">
      <dgm:prSet/>
      <dgm:spPr/>
      <dgm:t>
        <a:bodyPr/>
        <a:lstStyle/>
        <a:p>
          <a:endParaRPr lang="ru-RU"/>
        </a:p>
      </dgm:t>
    </dgm:pt>
    <dgm:pt modelId="{8D0B73BA-11DE-4559-A20B-98F5A7B21376}" type="pres">
      <dgm:prSet presAssocID="{B52E8EE0-A35D-4034-9EAC-5CB73F580CB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873284-4B62-4F20-AD63-23043D9AFDEC}" type="pres">
      <dgm:prSet presAssocID="{B52E8EE0-A35D-4034-9EAC-5CB73F580CB2}" presName="diamond" presStyleLbl="bgShp" presStyleIdx="0" presStyleCnt="1" custScaleY="146429"/>
      <dgm:spPr/>
    </dgm:pt>
    <dgm:pt modelId="{831321D3-5F89-409A-B317-08A13CE9B8C7}" type="pres">
      <dgm:prSet presAssocID="{B52E8EE0-A35D-4034-9EAC-5CB73F580CB2}" presName="quad1" presStyleLbl="node1" presStyleIdx="0" presStyleCnt="4" custScaleX="2564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F1352-2962-4803-8B09-A3E4388CF021}" type="pres">
      <dgm:prSet presAssocID="{B52E8EE0-A35D-4034-9EAC-5CB73F580CB2}" presName="quad2" presStyleLbl="node1" presStyleIdx="1" presStyleCnt="4" custScaleX="694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3B23F-0FCF-4669-9D1A-B686910EFBBE}" type="pres">
      <dgm:prSet presAssocID="{B52E8EE0-A35D-4034-9EAC-5CB73F580CB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74B6C-0E52-49A4-83A8-5573AEC0584B}" type="pres">
      <dgm:prSet presAssocID="{B52E8EE0-A35D-4034-9EAC-5CB73F580CB2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138790-CB00-4D07-9FEC-39303D9C9022}" type="presOf" srcId="{B52E8EE0-A35D-4034-9EAC-5CB73F580CB2}" destId="{8D0B73BA-11DE-4559-A20B-98F5A7B21376}" srcOrd="0" destOrd="0" presId="urn:microsoft.com/office/officeart/2005/8/layout/matrix3"/>
    <dgm:cxn modelId="{952F0C39-73C5-48BF-BB8F-92246E93DCDB}" type="presOf" srcId="{12D7F8DF-EC68-4E1D-857F-D121D889D052}" destId="{831321D3-5F89-409A-B317-08A13CE9B8C7}" srcOrd="0" destOrd="0" presId="urn:microsoft.com/office/officeart/2005/8/layout/matrix3"/>
    <dgm:cxn modelId="{9747FFBA-19FD-448D-AFF9-BB2E7F7C1D56}" srcId="{B52E8EE0-A35D-4034-9EAC-5CB73F580CB2}" destId="{E9D42D87-B99C-4CC0-8760-4ACCD96F393E}" srcOrd="3" destOrd="0" parTransId="{11DD3400-957C-4680-9C77-7A651FDDB723}" sibTransId="{E364B74A-DC3D-4461-8FC9-6BD3EFDFF1C0}"/>
    <dgm:cxn modelId="{A9D4B7BD-5955-49D1-B526-CF771657EC55}" type="presOf" srcId="{99575034-A454-436A-B5AC-E3678D1F0970}" destId="{B523B23F-0FCF-4669-9D1A-B686910EFBBE}" srcOrd="0" destOrd="0" presId="urn:microsoft.com/office/officeart/2005/8/layout/matrix3"/>
    <dgm:cxn modelId="{8EB5ADD9-3D8D-4D2F-9DA1-FAD2C9616B5E}" srcId="{B52E8EE0-A35D-4034-9EAC-5CB73F580CB2}" destId="{6AAA8CD4-DABC-4175-8D71-D5383EF64462}" srcOrd="1" destOrd="0" parTransId="{EAFD0089-C13F-40DC-9785-0E3A9EC036EA}" sibTransId="{966C96BD-DF3D-481F-9AAE-1A967D14CA99}"/>
    <dgm:cxn modelId="{EEB4CE45-651B-4ED0-9A2E-51828C5D0295}" srcId="{B52E8EE0-A35D-4034-9EAC-5CB73F580CB2}" destId="{99575034-A454-436A-B5AC-E3678D1F0970}" srcOrd="2" destOrd="0" parTransId="{CCFAC38C-753B-4F16-8507-D64577822F0E}" sibTransId="{EDD4ED72-2785-4A1B-96D6-FE1AD80F96A6}"/>
    <dgm:cxn modelId="{CFD657C6-E92A-4317-8809-F25A32A77E1E}" type="presOf" srcId="{6AAA8CD4-DABC-4175-8D71-D5383EF64462}" destId="{26DF1352-2962-4803-8B09-A3E4388CF021}" srcOrd="0" destOrd="0" presId="urn:microsoft.com/office/officeart/2005/8/layout/matrix3"/>
    <dgm:cxn modelId="{56DD0CB4-8827-464B-B786-7BAEA6F40429}" srcId="{B52E8EE0-A35D-4034-9EAC-5CB73F580CB2}" destId="{12D7F8DF-EC68-4E1D-857F-D121D889D052}" srcOrd="0" destOrd="0" parTransId="{444C7C1D-F580-4CE7-9FE3-FF467E9CF09D}" sibTransId="{8936EC39-4C00-4DE2-B8B9-1BBAB6453DA4}"/>
    <dgm:cxn modelId="{E9F40591-8EEB-40ED-983C-D9996473E015}" type="presOf" srcId="{E9D42D87-B99C-4CC0-8760-4ACCD96F393E}" destId="{6DE74B6C-0E52-49A4-83A8-5573AEC0584B}" srcOrd="0" destOrd="0" presId="urn:microsoft.com/office/officeart/2005/8/layout/matrix3"/>
    <dgm:cxn modelId="{D2C32381-981C-4228-969E-F1F42C458477}" type="presParOf" srcId="{8D0B73BA-11DE-4559-A20B-98F5A7B21376}" destId="{03873284-4B62-4F20-AD63-23043D9AFDEC}" srcOrd="0" destOrd="0" presId="urn:microsoft.com/office/officeart/2005/8/layout/matrix3"/>
    <dgm:cxn modelId="{C66F587E-541D-4AB9-9C3A-D41B2CDA14FE}" type="presParOf" srcId="{8D0B73BA-11DE-4559-A20B-98F5A7B21376}" destId="{831321D3-5F89-409A-B317-08A13CE9B8C7}" srcOrd="1" destOrd="0" presId="urn:microsoft.com/office/officeart/2005/8/layout/matrix3"/>
    <dgm:cxn modelId="{2D5F30EF-18CD-49F7-B3D6-ED168AC0879F}" type="presParOf" srcId="{8D0B73BA-11DE-4559-A20B-98F5A7B21376}" destId="{26DF1352-2962-4803-8B09-A3E4388CF021}" srcOrd="2" destOrd="0" presId="urn:microsoft.com/office/officeart/2005/8/layout/matrix3"/>
    <dgm:cxn modelId="{01B6318C-15F6-4FFC-8B6F-362F7ACE7777}" type="presParOf" srcId="{8D0B73BA-11DE-4559-A20B-98F5A7B21376}" destId="{B523B23F-0FCF-4669-9D1A-B686910EFBBE}" srcOrd="3" destOrd="0" presId="urn:microsoft.com/office/officeart/2005/8/layout/matrix3"/>
    <dgm:cxn modelId="{9E81EC5D-EEF3-4068-9879-8F19E90CA8A2}" type="presParOf" srcId="{8D0B73BA-11DE-4559-A20B-98F5A7B21376}" destId="{6DE74B6C-0E52-49A4-83A8-5573AEC0584B}" srcOrd="4" destOrd="0" presId="urn:microsoft.com/office/officeart/2005/8/layout/matrix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9588D6-F937-4599-AA0A-51BFBAB7E94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C54C48-9D6B-49B4-91B7-D984F933CCF0}">
      <dgm:prSet custT="1"/>
      <dgm:spPr/>
      <dgm:t>
        <a:bodyPr/>
        <a:lstStyle/>
        <a:p>
          <a:pPr rtl="0"/>
          <a:r>
            <a:rPr lang="ru-RU" sz="5400" b="1" dirty="0" smtClean="0">
              <a:solidFill>
                <a:schemeClr val="bg1"/>
              </a:solidFill>
            </a:rPr>
            <a:t>Знаете </a:t>
          </a:r>
        </a:p>
        <a:p>
          <a:pPr rtl="0"/>
          <a:r>
            <a:rPr lang="ru-RU" sz="5400" b="1" dirty="0" smtClean="0">
              <a:solidFill>
                <a:schemeClr val="bg1"/>
              </a:solidFill>
            </a:rPr>
            <a:t>ли </a:t>
          </a:r>
        </a:p>
        <a:p>
          <a:pPr rtl="0"/>
          <a:r>
            <a:rPr lang="ru-RU" sz="5400" b="1" dirty="0" smtClean="0">
              <a:solidFill>
                <a:schemeClr val="bg1"/>
              </a:solidFill>
            </a:rPr>
            <a:t>вы?</a:t>
          </a:r>
          <a:endParaRPr lang="ru-RU" sz="5400" b="1" dirty="0">
            <a:solidFill>
              <a:schemeClr val="bg1"/>
            </a:solidFill>
          </a:endParaRPr>
        </a:p>
      </dgm:t>
    </dgm:pt>
    <dgm:pt modelId="{83E7FEA6-8478-49C9-BD75-6F6F5CDD8B05}" type="parTrans" cxnId="{8F866932-784B-4B02-AD84-7AC33E290F31}">
      <dgm:prSet/>
      <dgm:spPr/>
      <dgm:t>
        <a:bodyPr/>
        <a:lstStyle/>
        <a:p>
          <a:endParaRPr lang="ru-RU"/>
        </a:p>
      </dgm:t>
    </dgm:pt>
    <dgm:pt modelId="{88BF60A7-6092-4C70-9E3B-4BD60764914C}" type="sibTrans" cxnId="{8F866932-784B-4B02-AD84-7AC33E290F31}">
      <dgm:prSet/>
      <dgm:spPr/>
      <dgm:t>
        <a:bodyPr/>
        <a:lstStyle/>
        <a:p>
          <a:endParaRPr lang="ru-RU"/>
        </a:p>
      </dgm:t>
    </dgm:pt>
    <dgm:pt modelId="{14835BC5-AAA0-4895-ABD0-C87B9BF34C0D}" type="pres">
      <dgm:prSet presAssocID="{A69588D6-F937-4599-AA0A-51BFBAB7E94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4C80A6-EDC6-4BEF-AD3F-97D9D35B66B8}" type="pres">
      <dgm:prSet presAssocID="{28C54C48-9D6B-49B4-91B7-D984F933CCF0}" presName="circ1TxSh" presStyleLbl="vennNode1" presStyleIdx="0" presStyleCnt="1" custFlipVert="1" custScaleY="6664" custLinFactY="-100000" custLinFactNeighborY="-183333"/>
      <dgm:spPr/>
      <dgm:t>
        <a:bodyPr/>
        <a:lstStyle/>
        <a:p>
          <a:endParaRPr lang="ru-RU"/>
        </a:p>
      </dgm:t>
    </dgm:pt>
  </dgm:ptLst>
  <dgm:cxnLst>
    <dgm:cxn modelId="{DAE285F0-ED51-4B81-A0E9-44BB240A403C}" type="presOf" srcId="{28C54C48-9D6B-49B4-91B7-D984F933CCF0}" destId="{B84C80A6-EDC6-4BEF-AD3F-97D9D35B66B8}" srcOrd="0" destOrd="0" presId="urn:microsoft.com/office/officeart/2005/8/layout/venn1"/>
    <dgm:cxn modelId="{5D4E9305-CE70-4513-B50C-87FB614EAF57}" type="presOf" srcId="{A69588D6-F937-4599-AA0A-51BFBAB7E947}" destId="{14835BC5-AAA0-4895-ABD0-C87B9BF34C0D}" srcOrd="0" destOrd="0" presId="urn:microsoft.com/office/officeart/2005/8/layout/venn1"/>
    <dgm:cxn modelId="{8F866932-784B-4B02-AD84-7AC33E290F31}" srcId="{A69588D6-F937-4599-AA0A-51BFBAB7E947}" destId="{28C54C48-9D6B-49B4-91B7-D984F933CCF0}" srcOrd="0" destOrd="0" parTransId="{83E7FEA6-8478-49C9-BD75-6F6F5CDD8B05}" sibTransId="{88BF60A7-6092-4C70-9E3B-4BD60764914C}"/>
    <dgm:cxn modelId="{C0E9701A-1A5A-4B8D-97D2-58452E4A46AB}" type="presParOf" srcId="{14835BC5-AAA0-4895-ABD0-C87B9BF34C0D}" destId="{B84C80A6-EDC6-4BEF-AD3F-97D9D35B66B8}" srcOrd="0" destOrd="0" presId="urn:microsoft.com/office/officeart/2005/8/layout/venn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5477F7-4DDF-489A-BD0A-5781AA8D23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907C636-DAB3-438F-9E88-30DD935CF13A}">
      <dgm:prSet/>
      <dgm:spPr/>
      <dgm:t>
        <a:bodyPr/>
        <a:lstStyle/>
        <a:p>
          <a:pPr rtl="0"/>
          <a:r>
            <a:rPr lang="ru-RU" dirty="0" smtClean="0"/>
            <a:t>Преподаватель литературы</a:t>
          </a:r>
          <a:br>
            <a:rPr lang="ru-RU" dirty="0" smtClean="0"/>
          </a:br>
          <a:r>
            <a:rPr lang="ru-RU" dirty="0" err="1" smtClean="0"/>
            <a:t>Башарина</a:t>
          </a:r>
          <a:r>
            <a:rPr lang="ru-RU" dirty="0" smtClean="0"/>
            <a:t> Светлана Александровна. ОГАОУ СПО </a:t>
          </a:r>
          <a:r>
            <a:rPr lang="ru-RU" dirty="0" err="1" smtClean="0"/>
            <a:t>ИТАиМ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906DA5D6-16F9-414A-A351-051B32A80603}" type="parTrans" cxnId="{A448C2FC-796E-4AD1-A2E7-D3FB596A1012}">
      <dgm:prSet/>
      <dgm:spPr/>
      <dgm:t>
        <a:bodyPr/>
        <a:lstStyle/>
        <a:p>
          <a:endParaRPr lang="ru-RU"/>
        </a:p>
      </dgm:t>
    </dgm:pt>
    <dgm:pt modelId="{8B7EAF93-B59D-4221-BE58-75221D1C2477}" type="sibTrans" cxnId="{A448C2FC-796E-4AD1-A2E7-D3FB596A1012}">
      <dgm:prSet/>
      <dgm:spPr/>
      <dgm:t>
        <a:bodyPr/>
        <a:lstStyle/>
        <a:p>
          <a:endParaRPr lang="ru-RU"/>
        </a:p>
      </dgm:t>
    </dgm:pt>
    <dgm:pt modelId="{3014D2C0-A16C-4A89-9D7A-8083FDDDAA77}" type="pres">
      <dgm:prSet presAssocID="{B95477F7-4DDF-489A-BD0A-5781AA8D23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901EF4-067B-456E-9908-1F9C626438F6}" type="pres">
      <dgm:prSet presAssocID="{1907C636-DAB3-438F-9E88-30DD935CF13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0A3D80-6256-42E5-BEAF-15C8F8AAD197}" type="presOf" srcId="{1907C636-DAB3-438F-9E88-30DD935CF13A}" destId="{A9901EF4-067B-456E-9908-1F9C626438F6}" srcOrd="0" destOrd="0" presId="urn:microsoft.com/office/officeart/2005/8/layout/vList2"/>
    <dgm:cxn modelId="{A5700A3B-3A85-4FCA-AC06-200F77D6DB2B}" type="presOf" srcId="{B95477F7-4DDF-489A-BD0A-5781AA8D23FC}" destId="{3014D2C0-A16C-4A89-9D7A-8083FDDDAA77}" srcOrd="0" destOrd="0" presId="urn:microsoft.com/office/officeart/2005/8/layout/vList2"/>
    <dgm:cxn modelId="{A448C2FC-796E-4AD1-A2E7-D3FB596A1012}" srcId="{B95477F7-4DDF-489A-BD0A-5781AA8D23FC}" destId="{1907C636-DAB3-438F-9E88-30DD935CF13A}" srcOrd="0" destOrd="0" parTransId="{906DA5D6-16F9-414A-A351-051B32A80603}" sibTransId="{8B7EAF93-B59D-4221-BE58-75221D1C2477}"/>
    <dgm:cxn modelId="{AC8D0C93-8627-4C06-91FB-3F3989EAF137}" type="presParOf" srcId="{3014D2C0-A16C-4A89-9D7A-8083FDDDAA77}" destId="{A9901EF4-067B-456E-9908-1F9C626438F6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E4CA8-E15B-4F4D-9955-1063EA124134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9EDB3-CE72-401C-AE08-1A1008FE68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457FC-EED2-4570-890A-161E863AEBDF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A830A-2E3E-4F66-A591-AA3450E9C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A830A-2E3E-4F66-A591-AA3450E9CC8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CE820C-559F-48F6-A675-FDD5A42A11D2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009F2-ACBA-4F5E-9C45-9F4E80D78D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CE820C-559F-48F6-A675-FDD5A42A11D2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009F2-ACBA-4F5E-9C45-9F4E80D78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CE820C-559F-48F6-A675-FDD5A42A11D2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009F2-ACBA-4F5E-9C45-9F4E80D78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CE820C-559F-48F6-A675-FDD5A42A11D2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009F2-ACBA-4F5E-9C45-9F4E80D78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CE820C-559F-48F6-A675-FDD5A42A11D2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009F2-ACBA-4F5E-9C45-9F4E80D78D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CE820C-559F-48F6-A675-FDD5A42A11D2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009F2-ACBA-4F5E-9C45-9F4E80D78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CE820C-559F-48F6-A675-FDD5A42A11D2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009F2-ACBA-4F5E-9C45-9F4E80D78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CE820C-559F-48F6-A675-FDD5A42A11D2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009F2-ACBA-4F5E-9C45-9F4E80D78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CE820C-559F-48F6-A675-FDD5A42A11D2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009F2-ACBA-4F5E-9C45-9F4E80D78D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CE820C-559F-48F6-A675-FDD5A42A11D2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009F2-ACBA-4F5E-9C45-9F4E80D78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CE820C-559F-48F6-A675-FDD5A42A11D2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1009F2-ACBA-4F5E-9C45-9F4E80D78D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BCE820C-559F-48F6-A675-FDD5A42A11D2}" type="datetimeFigureOut">
              <a:rPr lang="ru-RU" smtClean="0"/>
              <a:pPr/>
              <a:t>17.10.2013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A1009F2-ACBA-4F5E-9C45-9F4E80D78D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3%D1%88%D0%B0%D0%BA%D0%BE%D0%B2,_%D0%94%D0%BC%D0%B8%D1%82%D1%80%D0%B8%D0%B9_%D0%9D%D0%B8%D0%BA%D0%BE%D0%BB%D0%B0%D0%B5%D0%B2%D0%B8%D1%87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__plpcte_target" descr="http://dg52.odnoklassniki.ru/getImage?photoId=457942147696&amp;photoType=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501222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785918" y="714356"/>
          <a:ext cx="5286412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2" descr="bd05094_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28597" y="4500570"/>
            <a:ext cx="1928826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00496" y="5786454"/>
            <a:ext cx="58674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словари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57686" y="5533218"/>
            <a:ext cx="1890714" cy="7683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6084" name="Picture 4" descr="http://www.academbook.ru/Pic_AV/121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5000" cy="2590800"/>
          </a:xfrm>
          <a:prstGeom prst="rect">
            <a:avLst/>
          </a:prstGeom>
          <a:noFill/>
        </p:spPr>
      </p:pic>
      <p:pic>
        <p:nvPicPr>
          <p:cNvPr id="46086" name="Picture 6" descr="http://im2-tub-ru.yandex.net/i?id=333204559-00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0"/>
            <a:ext cx="1214446" cy="2285992"/>
          </a:xfrm>
          <a:prstGeom prst="rect">
            <a:avLst/>
          </a:prstGeom>
          <a:noFill/>
        </p:spPr>
      </p:pic>
      <p:sp>
        <p:nvSpPr>
          <p:cNvPr id="46088" name="AutoShape 8" descr="http://img13.nnm.ru/b/e/0/0/f/be00f3ec60b8267cf1fe1d2716a99985_full.jpg"/>
          <p:cNvSpPr>
            <a:spLocks noChangeAspect="1" noChangeArrowheads="1"/>
          </p:cNvSpPr>
          <p:nvPr/>
        </p:nvSpPr>
        <p:spPr bwMode="auto">
          <a:xfrm>
            <a:off x="155575" y="-1851025"/>
            <a:ext cx="2667000" cy="3857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90" name="Picture 10" descr="http://img13.nnm.ru/b/e/0/0/f/be00f3ec60b8267cf1fe1d2716a99985_fu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29108"/>
            <a:ext cx="1928825" cy="2428892"/>
          </a:xfrm>
          <a:prstGeom prst="rect">
            <a:avLst/>
          </a:prstGeom>
          <a:noFill/>
        </p:spPr>
      </p:pic>
      <p:pic>
        <p:nvPicPr>
          <p:cNvPr id="46092" name="Picture 12" descr="http://library.74441s027.edusite.ru/images/p16_scan101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0"/>
            <a:ext cx="1928826" cy="3000396"/>
          </a:xfrm>
          <a:prstGeom prst="rect">
            <a:avLst/>
          </a:prstGeom>
          <a:noFill/>
        </p:spPr>
      </p:pic>
      <p:pic>
        <p:nvPicPr>
          <p:cNvPr id="46094" name="Picture 14" descr="http://lib.aldebaran.ru/books/petrova_marina/petrova_marina_slovar_krylatyh_vyrazhenii/cov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2071678"/>
            <a:ext cx="1357322" cy="2143140"/>
          </a:xfrm>
          <a:prstGeom prst="rect">
            <a:avLst/>
          </a:prstGeom>
          <a:noFill/>
        </p:spPr>
      </p:pic>
      <p:sp>
        <p:nvSpPr>
          <p:cNvPr id="46096" name="AutoShape 16" descr="http://www.knigisosklada.ru/images/books/1844/big/1844219.jpg"/>
          <p:cNvSpPr>
            <a:spLocks noChangeAspect="1" noChangeArrowheads="1"/>
          </p:cNvSpPr>
          <p:nvPr/>
        </p:nvSpPr>
        <p:spPr bwMode="auto">
          <a:xfrm>
            <a:off x="155575" y="-1851025"/>
            <a:ext cx="2981325" cy="3857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98" name="Picture 18" descr="http://www.knigisosklada.ru/images/books/1844/big/184421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0232" y="2500306"/>
            <a:ext cx="2409821" cy="3428997"/>
          </a:xfrm>
          <a:prstGeom prst="rect">
            <a:avLst/>
          </a:prstGeom>
          <a:noFill/>
        </p:spPr>
      </p:pic>
      <p:pic>
        <p:nvPicPr>
          <p:cNvPr id="46100" name="Picture 20" descr="http://darudar.org/var/files/img/93/44/934450398889d9443a2bf3359877393d_60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000240"/>
            <a:ext cx="1766882" cy="2428868"/>
          </a:xfrm>
          <a:prstGeom prst="rect">
            <a:avLst/>
          </a:prstGeom>
          <a:noFill/>
        </p:spPr>
      </p:pic>
      <p:pic>
        <p:nvPicPr>
          <p:cNvPr id="46102" name="Picture 22" descr="http://www.cbs2cao.ru/pic/b/styles/large/public/3_26012012_1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0826" y="3214686"/>
            <a:ext cx="2371721" cy="3643314"/>
          </a:xfrm>
          <a:prstGeom prst="rect">
            <a:avLst/>
          </a:prstGeom>
          <a:noFill/>
        </p:spPr>
      </p:pic>
      <p:pic>
        <p:nvPicPr>
          <p:cNvPr id="46104" name="Picture 24" descr="http://img.megatorrents.kz/graphic/images/2011/July/21/EC4F_4E282D4F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429256" y="0"/>
            <a:ext cx="1928806" cy="2786058"/>
          </a:xfrm>
          <a:prstGeom prst="rect">
            <a:avLst/>
          </a:prstGeom>
          <a:noFill/>
        </p:spPr>
      </p:pic>
      <p:pic>
        <p:nvPicPr>
          <p:cNvPr id="46106" name="Picture 26" descr="http://www.bookdk.com/super/300/62/978588744026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00959" y="1"/>
            <a:ext cx="1643042" cy="3143248"/>
          </a:xfrm>
          <a:prstGeom prst="rect">
            <a:avLst/>
          </a:prstGeom>
          <a:noFill/>
        </p:spPr>
      </p:pic>
      <p:sp>
        <p:nvSpPr>
          <p:cNvPr id="46108" name="AutoShape 28" descr="http://www.libex.ru/dimg/12e9d.jpg"/>
          <p:cNvSpPr>
            <a:spLocks noChangeAspect="1" noChangeArrowheads="1"/>
          </p:cNvSpPr>
          <p:nvPr/>
        </p:nvSpPr>
        <p:spPr bwMode="auto">
          <a:xfrm>
            <a:off x="155575" y="-1851025"/>
            <a:ext cx="2333625" cy="3857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110" name="Picture 30" descr="http://www.libex.ru/dimg/12e9d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14876" y="3643315"/>
            <a:ext cx="1785950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endParaRPr lang="ru-RU" sz="5400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8153400" cy="5697559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7200" dirty="0" smtClean="0">
              <a:latin typeface="Arial" pitchFamily="34" charset="0"/>
              <a:ea typeface="Times New Roman" pitchFamily="18" charset="0"/>
            </a:endParaRP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8000" dirty="0" smtClean="0">
                <a:latin typeface="Arial Black" pitchFamily="34" charset="0"/>
                <a:ea typeface="Times New Roman" pitchFamily="18" charset="0"/>
              </a:rPr>
              <a:t>Есть словарь С.И.Ожегова. В нем представлено около 57 тысяч слов. 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8000" dirty="0" smtClean="0">
                <a:latin typeface="Arial Black" pitchFamily="34" charset="0"/>
                <a:ea typeface="Times New Roman" pitchFamily="18" charset="0"/>
              </a:rPr>
              <a:t>В четырёхтомном словаре под редакцией Д.Н.Ушакова- более 85 тысяч слов.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8000" dirty="0" smtClean="0">
              <a:latin typeface="Arial" pitchFamily="34" charset="0"/>
              <a:ea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8000" dirty="0" smtClean="0">
              <a:latin typeface="Arial" pitchFamily="34" charset="0"/>
              <a:ea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8000" dirty="0" smtClean="0">
                <a:latin typeface="Arial Black" pitchFamily="34" charset="0"/>
                <a:ea typeface="Times New Roman" pitchFamily="18" charset="0"/>
              </a:rPr>
              <a:t>В истории отечественной науки о русском языке В.И.Даль прославился как собиратель слов и устойчивых сочетаний, составивший 4-х томный «Толковый словарь живого великорусского языка», который впервые был напечатан в 1863 – 66 годах.. 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8000" dirty="0" smtClean="0">
              <a:latin typeface="Arial" pitchFamily="34" charset="0"/>
              <a:ea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8000" dirty="0" smtClean="0">
              <a:latin typeface="Arial" pitchFamily="34" charset="0"/>
              <a:ea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8000" dirty="0" smtClean="0">
                <a:latin typeface="Arial Black" pitchFamily="34" charset="0"/>
                <a:ea typeface="Times New Roman" pitchFamily="18" charset="0"/>
              </a:rPr>
              <a:t>В его «Толковом словаре живого великорусского языка» представлено более 200 тысяч слов. Даль работал над ним 47 лет!</a:t>
            </a:r>
            <a:endParaRPr lang="ru-RU" sz="8000" dirty="0" smtClean="0"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8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80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8000" dirty="0" smtClean="0"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8000" dirty="0" smtClean="0"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Самый большой «Словарь русского языка» (17 томный) содержит 120480 слов. </a:t>
            </a:r>
            <a:endParaRPr lang="ru-RU" sz="8000" dirty="0" smtClean="0"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5" name="Блок-схема: типовой процесс 4"/>
          <p:cNvSpPr/>
          <p:nvPr/>
        </p:nvSpPr>
        <p:spPr>
          <a:xfrm>
            <a:off x="642910" y="571480"/>
            <a:ext cx="45719" cy="71438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400" dirty="0">
              <a:latin typeface="Arial Black" pitchFamily="34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-2143140" y="0"/>
          <a:ext cx="1071538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00042"/>
            <a:ext cx="95617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Функции слова в языке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4678" y="2500306"/>
            <a:ext cx="5357882" cy="100013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Б) Слово может служить средством художественной выразительности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4678" y="4714884"/>
            <a:ext cx="5357850" cy="121444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Г) осуществление связи слов в словосочетаниях и предложениях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4678" y="1428736"/>
            <a:ext cx="5357882" cy="92869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А) Слово служит наименованием предмета, действия, признака, состояния, числа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14678" y="3714752"/>
            <a:ext cx="5357850" cy="85725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В) Слово служит средством общения, сообщения, воздействия</a:t>
            </a:r>
            <a:endParaRPr lang="ru-RU" sz="2400" b="1" dirty="0"/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142844" y="1357298"/>
            <a:ext cx="2428892" cy="928694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1)Коммуникативная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перфолента 11"/>
          <p:cNvSpPr/>
          <p:nvPr/>
        </p:nvSpPr>
        <p:spPr>
          <a:xfrm>
            <a:off x="214282" y="2571744"/>
            <a:ext cx="2357454" cy="928694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2)Номинативная</a:t>
            </a:r>
          </a:p>
          <a:p>
            <a:pPr algn="ctr"/>
            <a:endParaRPr lang="ru-RU" dirty="0"/>
          </a:p>
        </p:txBody>
      </p:sp>
      <p:sp>
        <p:nvSpPr>
          <p:cNvPr id="13" name="Блок-схема: перфолента 12"/>
          <p:cNvSpPr/>
          <p:nvPr/>
        </p:nvSpPr>
        <p:spPr>
          <a:xfrm>
            <a:off x="214282" y="3571876"/>
            <a:ext cx="2286016" cy="1000132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3) Служебная</a:t>
            </a:r>
          </a:p>
          <a:p>
            <a:pPr algn="ctr"/>
            <a:endParaRPr lang="ru-RU" dirty="0"/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285720" y="4786322"/>
            <a:ext cx="2286016" cy="1000132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4) Эстетическая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7972452" cy="1162050"/>
          </a:xfrm>
        </p:spPr>
        <p:txBody>
          <a:bodyPr>
            <a:normAutofit/>
          </a:bodyPr>
          <a:lstStyle/>
          <a:p>
            <a:r>
              <a:rPr lang="ru-RU" dirty="0" smtClean="0"/>
              <a:t>Словарная статья «Товар» в «Толковом словаре русского языка» под редакцией </a:t>
            </a:r>
            <a:r>
              <a:rPr lang="ru-RU" dirty="0" smtClean="0">
                <a:hlinkClick r:id="rId2" tooltip="Ушаков, Дмитрий Николаевич"/>
              </a:rPr>
              <a:t>Д. Н. Ушакова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8153400" cy="484030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ТОВА́Р, </a:t>
            </a:r>
            <a:r>
              <a:rPr lang="ru-RU" dirty="0" smtClean="0"/>
              <a:t>а (у), м. 1. (мн. в знач. разных видов, сортов). </a:t>
            </a:r>
          </a:p>
          <a:p>
            <a:r>
              <a:rPr lang="ru-RU" dirty="0" smtClean="0"/>
              <a:t>Продукт труда, имеющий стоимость и распределяющийся в обществе путем купли-продажи (эконом.); вообще все, что является предметом торговли.</a:t>
            </a:r>
          </a:p>
          <a:p>
            <a:pPr>
              <a:buNone/>
            </a:pPr>
            <a:r>
              <a:rPr lang="ru-RU" dirty="0" smtClean="0"/>
              <a:t>         </a:t>
            </a:r>
            <a:r>
              <a:rPr lang="ru-RU" i="1" dirty="0" smtClean="0"/>
              <a:t>Мой корабль, стоящий на якоре в заливе, полон редких товаров</a:t>
            </a:r>
            <a:r>
              <a:rPr lang="ru-RU" dirty="0" smtClean="0"/>
              <a:t> (Жуковский). </a:t>
            </a:r>
            <a:r>
              <a:rPr lang="ru-RU" i="1" dirty="0" smtClean="0"/>
              <a:t>Красный т.</a:t>
            </a:r>
            <a:r>
              <a:rPr lang="ru-RU" dirty="0" smtClean="0"/>
              <a:t> (см. красный). </a:t>
            </a:r>
            <a:r>
              <a:rPr lang="ru-RU" i="1" dirty="0" smtClean="0"/>
              <a:t>В магазинах много товару. Ходкий т. Лежалый т. </a:t>
            </a:r>
            <a:endParaRPr lang="ru-RU" dirty="0" smtClean="0"/>
          </a:p>
          <a:p>
            <a:r>
              <a:rPr lang="ru-RU" b="1" dirty="0" smtClean="0"/>
              <a:t>2. </a:t>
            </a:r>
            <a:r>
              <a:rPr lang="ru-RU" dirty="0" smtClean="0"/>
              <a:t>(только ед.). Выделанная готовая кожа (</a:t>
            </a:r>
            <a:r>
              <a:rPr lang="ru-RU" dirty="0" err="1" smtClean="0"/>
              <a:t>сапож</a:t>
            </a:r>
            <a:r>
              <a:rPr lang="ru-RU" dirty="0" smtClean="0"/>
              <a:t>.). </a:t>
            </a:r>
            <a:r>
              <a:rPr lang="ru-RU" i="1" dirty="0" smtClean="0"/>
              <a:t>Опойковый т.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3. </a:t>
            </a:r>
            <a:r>
              <a:rPr lang="ru-RU" dirty="0" smtClean="0"/>
              <a:t>(только ед.). Рудная смесь, готовая для проплавки (горн.). ◊ Живой товар. См. живой в 6 знач. Товар лицом показать — </a:t>
            </a:r>
            <a:r>
              <a:rPr lang="ru-RU" dirty="0" err="1" smtClean="0"/>
              <a:t>показать</a:t>
            </a:r>
            <a:r>
              <a:rPr lang="ru-RU" dirty="0" smtClean="0"/>
              <a:t> что-нибудь с лучшей, наиболее выгодной стороны. </a:t>
            </a:r>
            <a:r>
              <a:rPr lang="ru-RU" i="1" dirty="0" smtClean="0"/>
              <a:t>Едет из Петербурга ревизор… Слышно было, что все трусят, хлопочут, хотят товар лицом показать</a:t>
            </a:r>
            <a:r>
              <a:rPr lang="ru-RU" dirty="0" smtClean="0"/>
              <a:t> (Достоевский).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dg52.odnoklassniki.ru/getImage?photoId=444036515952&amp;photoTyp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714357"/>
            <a:ext cx="8286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4000" b="1" dirty="0" smtClean="0"/>
              <a:t>СЛОВА</a:t>
            </a:r>
          </a:p>
          <a:p>
            <a:pPr>
              <a:buFont typeface="Wingdings 2" pitchFamily="18" charset="2"/>
              <a:buNone/>
            </a:pPr>
            <a:endParaRPr lang="ru-RU" sz="6600" b="1" dirty="0" smtClean="0">
              <a:solidFill>
                <a:schemeClr val="accent1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6600" b="1" dirty="0" smtClean="0">
                <a:solidFill>
                  <a:schemeClr val="accent1"/>
                </a:solidFill>
              </a:rPr>
              <a:t>МНОГОЗНАЧНЫЕ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/>
              <a:t>                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/>
              <a:t>              </a:t>
            </a:r>
            <a:r>
              <a:rPr lang="ru-RU" sz="8000" b="1" dirty="0" smtClean="0">
                <a:solidFill>
                  <a:schemeClr val="accent1"/>
                </a:solidFill>
              </a:rPr>
              <a:t>ОДНОЗНАЧНЫЕ</a:t>
            </a:r>
          </a:p>
        </p:txBody>
      </p:sp>
      <p:sp>
        <p:nvSpPr>
          <p:cNvPr id="4" name="Овал 3"/>
          <p:cNvSpPr/>
          <p:nvPr/>
        </p:nvSpPr>
        <p:spPr>
          <a:xfrm>
            <a:off x="285720" y="2643182"/>
            <a:ext cx="428628" cy="50006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5720" y="4214818"/>
            <a:ext cx="428628" cy="50006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2" descr="bd0509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1857375" cy="17145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435608" y="285728"/>
          <a:ext cx="7498080" cy="1131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C:\Documents and Settings\света\Мои документы\Мои рисунки\Рисунок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2214554"/>
            <a:ext cx="3361459" cy="3554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1643042" y="3357562"/>
          <a:ext cx="6329378" cy="3143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im2-tub-ru.yandex.net/i?id=567718951-26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214290"/>
            <a:ext cx="2344723" cy="3857652"/>
          </a:xfrm>
          <a:prstGeom prst="rect">
            <a:avLst/>
          </a:prstGeom>
          <a:noFill/>
        </p:spPr>
      </p:pic>
      <p:pic>
        <p:nvPicPr>
          <p:cNvPr id="1028" name="Picture 4" descr="http://im4-tub-ru.yandex.net/i?id=33344825-41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428604"/>
            <a:ext cx="3429024" cy="2428892"/>
          </a:xfrm>
          <a:prstGeom prst="rect">
            <a:avLst/>
          </a:prstGeom>
          <a:noFill/>
        </p:spPr>
      </p:pic>
      <p:pic>
        <p:nvPicPr>
          <p:cNvPr id="1030" name="Picture 6" descr="http://im6-tub-ru.yandex.net/i?id=462900926-33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285728"/>
            <a:ext cx="2286016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dg52.odnoklassniki.ru/getImage?photoId=464114754416&amp;photoTyp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715436" cy="6643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285728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Талант актера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5" y="1480622"/>
            <a:ext cx="36898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</a:rPr>
              <a:t>Молодые таланты. 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846947"/>
            <a:ext cx="5426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Талантливый рабочий</a:t>
            </a:r>
            <a:r>
              <a:rPr lang="ru-RU" sz="3600" dirty="0" smtClean="0">
                <a:solidFill>
                  <a:prstClr val="black"/>
                </a:solidFill>
              </a:rPr>
              <a:t>.</a:t>
            </a:r>
            <a:endParaRPr lang="ru-RU" sz="3600" dirty="0"/>
          </a:p>
        </p:txBody>
      </p:sp>
      <p:pic>
        <p:nvPicPr>
          <p:cNvPr id="1026" name="Picture 2" descr="http://www.bezformata.ru/content/Images/000/006/451/image6451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1" y="0"/>
            <a:ext cx="3714777" cy="3071810"/>
          </a:xfrm>
          <a:prstGeom prst="rect">
            <a:avLst/>
          </a:prstGeom>
          <a:noFill/>
        </p:spPr>
      </p:pic>
      <p:pic>
        <p:nvPicPr>
          <p:cNvPr id="1028" name="Picture 4" descr="http://dk-october.teleport.su/i/events/young-talents-gather-friends/16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000372"/>
            <a:ext cx="2857520" cy="3143272"/>
          </a:xfrm>
          <a:prstGeom prst="rect">
            <a:avLst/>
          </a:prstGeom>
          <a:noFill/>
        </p:spPr>
      </p:pic>
      <p:pic>
        <p:nvPicPr>
          <p:cNvPr id="1030" name="Picture 6" descr="http://www.blagraion.ru/files/blagraion/images/95AD5482A5E5-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000372"/>
            <a:ext cx="3324225" cy="3857628"/>
          </a:xfrm>
          <a:prstGeom prst="rect">
            <a:avLst/>
          </a:prstGeom>
          <a:noFill/>
        </p:spPr>
      </p:pic>
      <p:pic>
        <p:nvPicPr>
          <p:cNvPr id="1032" name="Picture 8" descr="http://cdn.bleacherreport.net/images_root/slides/photos/000/218/511/NBARaduljica_display_image.jpg?12731150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214687"/>
            <a:ext cx="2532083" cy="3643313"/>
          </a:xfrm>
          <a:prstGeom prst="rect">
            <a:avLst/>
          </a:prstGeom>
          <a:noFill/>
        </p:spPr>
      </p:pic>
      <p:pic>
        <p:nvPicPr>
          <p:cNvPr id="1034" name="Picture 10" descr="http://www.nccp.ru/publications/2009-2007/pb0912/pb091208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4" y="-428652"/>
            <a:ext cx="4845053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4414" y="609600"/>
            <a:ext cx="7700986" cy="5891234"/>
          </a:xfrm>
        </p:spPr>
        <p:txBody>
          <a:bodyPr>
            <a:normAutofit fontScale="85000" lnSpcReduction="20000"/>
          </a:bodyPr>
          <a:lstStyle/>
          <a:p>
            <a:r>
              <a:rPr lang="ru-RU" sz="3900" dirty="0" smtClean="0">
                <a:latin typeface="Arial Black" pitchFamily="34" charset="0"/>
              </a:rPr>
              <a:t>У каждого человека есть какой-нибудь талант. Чтобы данный от природы талант развивать, человеку надо много работать. Много и самоотверженно работать может не каждый. Если же человек, имея от природы большой талант, не смог приложить  необходимое количество усилий для его развития, он может его погубить.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320"/>
            <a:ext cx="8933688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400" dirty="0" smtClean="0"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Зарыть талант в землю. (фразеологизм).</a:t>
            </a:r>
            <a:r>
              <a:rPr lang="ru-RU" sz="4400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1357298"/>
            <a:ext cx="785814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Большой талант требует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больших усилий. (пословица)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Умение работать, трудиться – это тоже талант. (К.Станиславский)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AutoShape 3" descr="http://www.artsait.ru/art/r/repin/img/107.jpg"/>
          <p:cNvSpPr>
            <a:spLocks noChangeAspect="1" noChangeArrowheads="1"/>
          </p:cNvSpPr>
          <p:nvPr/>
        </p:nvSpPr>
        <p:spPr bwMode="auto">
          <a:xfrm>
            <a:off x="155575" y="-1851025"/>
            <a:ext cx="2562225" cy="3857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1" name="Picture 5" descr="http://www.factroom.ru/wp-content/uploads/2011/03/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500042"/>
            <a:ext cx="3844922" cy="48577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6248" y="500042"/>
            <a:ext cx="4429156" cy="649408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Л.Н. Толстой сказал : «Русский народ создал русский язык, яркий, как радуга после весеннего ливня, меткий, как стрелы, певучий и богатый, задушевный, как песня над колыбелью.» 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__plpcte_target" descr="http://dg52.odnoklassniki.ru/getImage?photoId=451730152304&amp;photoType=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2400" dirty="0"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500042"/>
            <a:ext cx="8501091" cy="5000660"/>
          </a:xfrm>
          <a:ln>
            <a:solidFill>
              <a:schemeClr val="accent2">
                <a:lumMod val="75000"/>
              </a:schemeClr>
            </a:solidFill>
          </a:ln>
          <a:scene3d>
            <a:camera prst="isometricOffAxis1Left"/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Слово называет</a:t>
            </a:r>
          </a:p>
          <a:p>
            <a:r>
              <a:rPr lang="ru-RU" b="1" dirty="0" smtClean="0"/>
              <a:t>Предмет</a:t>
            </a:r>
          </a:p>
          <a:p>
            <a:r>
              <a:rPr lang="ru-RU" b="1" dirty="0" smtClean="0"/>
              <a:t>     Признак предмета</a:t>
            </a:r>
          </a:p>
          <a:p>
            <a:r>
              <a:rPr lang="ru-RU" b="1" dirty="0" smtClean="0"/>
              <a:t>     </a:t>
            </a:r>
          </a:p>
          <a:p>
            <a:r>
              <a:rPr lang="ru-RU" b="1" dirty="0" smtClean="0"/>
              <a:t>          Действие предмета</a:t>
            </a:r>
          </a:p>
          <a:p>
            <a:r>
              <a:rPr lang="ru-RU" b="1" dirty="0" smtClean="0"/>
              <a:t>                     Состояние</a:t>
            </a:r>
          </a:p>
          <a:p>
            <a:r>
              <a:rPr lang="ru-RU" b="1" dirty="0" smtClean="0"/>
              <a:t>                                Количество</a:t>
            </a:r>
          </a:p>
          <a:p>
            <a:r>
              <a:rPr lang="ru-RU" b="1" dirty="0" smtClean="0"/>
              <a:t>                                                 Признак действия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dg52.odnoklassniki.ru/getImage?photoId=381392346992&amp;photoType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6" cy="65722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28603"/>
            <a:ext cx="7772400" cy="2071703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dirty="0" smtClean="0">
                <a:solidFill>
                  <a:schemeClr val="tx1"/>
                </a:solidFill>
                <a:latin typeface="Arial Black" pitchFamily="34" charset="0"/>
              </a:rPr>
              <a:t>Слово-одежда всех фактов, всех мыслей.                      (М.Горький.)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286388"/>
            <a:ext cx="6400800" cy="352412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pic>
        <p:nvPicPr>
          <p:cNvPr id="12290" name="Picture 2" descr="http://img-fotki.yandex.ru/get/4711/21120928.26/0_84efd_4c705beb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357430"/>
            <a:ext cx="3071834" cy="42862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1413</TotalTime>
  <Words>451</Words>
  <Application>Microsoft Office PowerPoint</Application>
  <PresentationFormat>Экран (4:3)</PresentationFormat>
  <Paragraphs>69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Слайд 1</vt:lpstr>
      <vt:lpstr> </vt:lpstr>
      <vt:lpstr>Слайд 3</vt:lpstr>
      <vt:lpstr>Слайд 4</vt:lpstr>
      <vt:lpstr>Слайд 5</vt:lpstr>
      <vt:lpstr> Зарыть талант в землю. (фразеологизм). </vt:lpstr>
      <vt:lpstr>Слайд 7</vt:lpstr>
      <vt:lpstr>Слайд 8</vt:lpstr>
      <vt:lpstr>Слово-одежда всех фактов, всех мыслей.                      (М.Горький.)  </vt:lpstr>
      <vt:lpstr> </vt:lpstr>
      <vt:lpstr>словари</vt:lpstr>
      <vt:lpstr>Слайд 12</vt:lpstr>
      <vt:lpstr>Слайд 13</vt:lpstr>
      <vt:lpstr>Словарная статья «Товар» в «Толковом словаре русского языка» под редакцией Д. Н. Ушакова. </vt:lpstr>
      <vt:lpstr>Слайд 15</vt:lpstr>
      <vt:lpstr>Слайд 16</vt:lpstr>
    </vt:vector>
  </TitlesOfParts>
  <Company>ГОУ НПО ПУ №2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Слово-одежда всех фактов, всех мыслей.         (М.Горький.)  </dc:title>
  <dc:creator>svetik</dc:creator>
  <cp:lastModifiedBy>студент</cp:lastModifiedBy>
  <cp:revision>144</cp:revision>
  <dcterms:created xsi:type="dcterms:W3CDTF">2012-12-10T12:02:24Z</dcterms:created>
  <dcterms:modified xsi:type="dcterms:W3CDTF">2013-10-17T04:25:48Z</dcterms:modified>
</cp:coreProperties>
</file>