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699" r:id="rId5"/>
  </p:sldMasterIdLst>
  <p:sldIdLst>
    <p:sldId id="256" r:id="rId6"/>
    <p:sldId id="257" r:id="rId7"/>
    <p:sldId id="259" r:id="rId8"/>
    <p:sldId id="260" r:id="rId9"/>
    <p:sldId id="262" r:id="rId10"/>
    <p:sldId id="261" r:id="rId11"/>
    <p:sldId id="264" r:id="rId12"/>
    <p:sldId id="265" r:id="rId13"/>
    <p:sldId id="263" r:id="rId14"/>
    <p:sldId id="266" r:id="rId15"/>
    <p:sldId id="271" r:id="rId16"/>
    <p:sldId id="268" r:id="rId17"/>
    <p:sldId id="269" r:id="rId18"/>
    <p:sldId id="270" r:id="rId19"/>
    <p:sldId id="272" r:id="rId20"/>
    <p:sldId id="275" r:id="rId21"/>
    <p:sldId id="274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5" r:id="rId31"/>
    <p:sldId id="287" r:id="rId32"/>
    <p:sldId id="289" r:id="rId33"/>
    <p:sldId id="291" r:id="rId34"/>
    <p:sldId id="292" r:id="rId35"/>
    <p:sldId id="293" r:id="rId36"/>
    <p:sldId id="294" r:id="rId37"/>
    <p:sldId id="296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660033"/>
    <a:srgbClr val="33CCCC"/>
  </p:clrMru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1" autoAdjust="0"/>
    <p:restoredTop sz="94660" autoAdjust="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E810E-5862-40D0-A668-07E79A7AED22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FCEA6-5363-4826-939B-8CF0E0DAB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34E57-9322-4902-89BA-D006A43E38A2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C368-30FA-4C26-9B4F-FD481021C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EBABE-1352-40FE-9DEB-538C659584A2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A1645-ADB9-41DB-BAB7-0F7A5F9A9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8A627-0CC3-424D-B87F-46187C998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ED3C7-50BA-4F74-A368-2AEBCFE55BDA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51C0F-CFF4-4CD4-8747-BA1ACB928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401DF-17C1-4E76-9E1D-0EA1F9926E96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2E695-F23F-41EC-AC88-F5D3FFCD3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74C1E-680E-48BB-A829-7BFEDB742F43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EF909-B17E-4B6E-8D8B-8F47EB056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2E5F4-6763-44F5-917C-18EBFB8913A0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1E5D4-67F0-4978-ADFF-A4DC1667F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E1E84-6E3D-4D37-B544-8752FC221F93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B38BF-6987-4320-BEF3-B664C550B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1AC14-2B99-4EA1-9AD9-D05742DE0312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5AA7C-E11E-414A-9084-8464AEC6E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EBB41-7C9C-47BA-BB18-D8D24E7E4D86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6CE23-DEB1-477B-8E9E-9C6A0F3C6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F7CB8-138F-4014-81E4-8A2A5D0C7392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E697E-A4F1-41E3-9C54-6257A46CE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128B4-2959-4BB9-898A-0308E72E371C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F1A5A-A4CF-47BF-8013-C3231D19F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0A4FD-75DE-45F0-99BA-72E01BC81E0B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ADE6C-FEA0-4E38-96F2-98DA080AD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35717-5A1F-493E-81AD-2D017A5A02CE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AA4A9-7C78-4E40-9E8A-55AB7FCA8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1781E-6A50-4AB5-8B55-14D91290E249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FF6B4-867B-4D85-B39D-396A7A62A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4FE08-3AE0-40B6-A340-5AFB33292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0E9E4-413C-4415-96BF-2E29E4157AD0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D21D0-C920-4737-8320-050064C26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5D5CB-98E8-42AE-8385-40EB0D6F718E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AC1EB-AC23-4137-8DAC-A97D63B58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E03DC-6AA8-4DC6-BEF0-BBAEA5CCCE36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B3002-FE82-485C-957C-C0D9D710B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30008-12C0-4514-9812-C1FA93B049CA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C565B-52FE-4A47-8C19-1E0C4290D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98A07-B076-4EFF-8B8C-38195197D94A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67F63-3144-4C5E-8F2C-A020734F3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4F554-B3A5-4DD3-B6E2-3AC5B9EB3927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33B61-3588-48FC-B2EB-D9C456A97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C2872-82AA-49C7-9758-2F9BB19A3CA3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356B3-48E0-4706-AE27-3A2F3EF44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E8F4-23DA-4446-BA87-2D538D6BA52B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66904-EAF5-418F-A575-D0BF6DB7F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FA999-51FB-4B80-90EA-B9C4D8FF479D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D0034-D08C-479B-93D4-7E295387B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077CD-EBE6-471C-861C-DB1EFAE01F18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E5365-B6F7-4193-B21F-4849A987D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44665-CA08-4A4F-AF5D-A07FC67CB2A3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F9FF9-6CE7-4E82-836D-60AA5EFFF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151F0-30FD-4DCB-8FAB-4D9F9448695C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4E420-C75A-4BCC-AD35-27CB0FF613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0424C-6EBC-4583-AAAD-977C87449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78006-4FAB-4325-8786-D6176A2380D6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8E042-EA3B-4C55-9ED9-7623591D4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376DA-4FE8-4F37-A97E-4D0582C6D595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B5E38-1FE7-43E7-A8BE-56F3C9E755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5EBF7-5EDD-4B46-9E98-04917DB7D96C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00B96-14BD-4493-8EB7-3155C6B24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47ACE-A38B-4FBF-9635-A84CCD68A28D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C5961-5E77-4FF6-88F7-9575CF466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79F34-3E44-479F-95F0-90141F7DF347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EFBC2-C15F-4A94-A3A5-A91CBD08A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43BA5-AE44-4BC0-B727-452C797CB711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4F5B2-CAFD-47B7-B6B1-E9B3D6B24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51548-2DE2-4F58-9AA4-D8A8294F68DD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3025D-4AA7-4AF0-A5BA-6ACCEF571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6DE8B-15A4-4540-A936-CD28AA101CE1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1F334-3CDB-476F-B8CE-60E509520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C301C-D3B4-4E12-8A9D-E5719925FF66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83E76-5EDC-424F-9E4E-A530609DD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9C55D-7C8A-48C5-9CCD-55BBBAA77C77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CF8C4-1DE3-45D5-80B1-59AFB81BA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C2BF7-5C23-4071-8468-D1067D1D60D7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7FCED-95F1-436E-A88B-A1D9E195E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30220-CD83-4E64-9A6A-08E254621525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96F46-82E6-4CD2-A25F-F5C0E8D23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CF68-2EE5-4A86-9921-E59BD84785D2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17CF6-51B3-470C-8165-66A4B6FDA6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6A277-F33F-42B0-8335-425C56ED7805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62975-EBC4-469D-8779-6F993C1A8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17585-A967-4B48-B3B1-8AF789A8C66A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EB7E6-8589-4E30-91D5-0E7A50C5E2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AFF25-D605-46F7-BB20-963C9D9726FB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E1E94-AB85-4B6E-85C0-280CE210C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94294-8072-4CFA-A948-E041124D2060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7ABDB-3FA0-41F9-B47D-B8DDA0550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EFB8A-E075-4613-A1B1-B793199DEFA4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CD112-DE5B-404C-9A1F-1DFBD158EC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6360F-E955-425F-AD30-672064E41FD2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7992B-F4D1-440A-B1EB-E97C0822EE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3A1E1-5CC9-4B2D-9A2C-B3E8AEAB3747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5817D-44E2-4934-A35E-5EF3B8017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2517C-1BF2-4CEB-B474-71FD227E312D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63451-45EC-4123-95B5-9656BC061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E3E94-26E3-4569-A1AD-2A9B6CF8EA19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2C055-F637-4B4C-842F-22A46F2E0F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69FD3-BE3D-468C-ACF1-E81C1B01CBC1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4520A-B546-4A61-8F06-2F6E094A4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A66C4-F67D-435E-AD44-61DF1B3A88A2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B7790-F8E5-469F-BDCF-807DFBE14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D90FF-510C-4DFE-A786-055098EB4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420DC-50BA-44B3-90E9-0BC3F02CE977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7A790-4354-4898-8AD0-3A1115DF3D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29C34-A832-42AE-B748-FAF576140261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0BF03-C45C-4105-891A-C08066404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6FC0A-86E6-477C-962C-4B25A3A5946A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79DC7-DD52-4EA4-8BA5-D68E35078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22CD3-4766-4A36-85DA-CCCA05830EDB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572CA-C5F2-4974-8BB9-FC5D9B4A5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69DBED-0983-4377-BFE5-1FDFEA07A0C6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F9A2DA-1981-4078-8C15-4BAD25252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83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009D455-D2D7-40C4-96BB-44BF79979BC6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7DE411D-98AB-4CC1-8BC0-BB3B7D24E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3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BA8D8FE-A92E-456A-8972-88D34AC294F1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4DEF5B5-707F-411C-A821-CD2F67F13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EF0E6F4-9731-45A4-AC04-FDDEDBF753BD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8322E89-282F-4BCB-AF40-044D8A83F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054623C-3B0C-4B97-91BC-F5DC6470CB47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90FBD8A-2E86-47A4-A504-1B085C514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5" Type="http://schemas.openxmlformats.org/officeDocument/2006/relationships/slide" Target="slide12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Relationship Id="rId5" Type="http://schemas.openxmlformats.org/officeDocument/2006/relationships/slide" Target="slide12.xml"/><Relationship Id="rId4" Type="http://schemas.openxmlformats.org/officeDocument/2006/relationships/slide" Target="slide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uchim-vmeste.ru/novosti/nachalo/prover-svoi-znaniya.html" TargetMode="External"/><Relationship Id="rId13" Type="http://schemas.openxmlformats.org/officeDocument/2006/relationships/hyperlink" Target="http://ru.wikipedia.org/wiki/&#1060;&#1072;&#1081;&#1083;:Gay-Lussac_Joseph_Louis.jpg" TargetMode="External"/><Relationship Id="rId18" Type="http://schemas.openxmlformats.org/officeDocument/2006/relationships/hyperlink" Target="http://www.liveinternet.ru/users/arduvan/post129184144/" TargetMode="External"/><Relationship Id="rId3" Type="http://schemas.openxmlformats.org/officeDocument/2006/relationships/hyperlink" Target="http://labbox.ru/webasyst_setup/index.php?productID=1561" TargetMode="External"/><Relationship Id="rId7" Type="http://schemas.openxmlformats.org/officeDocument/2006/relationships/hyperlink" Target="http://schoolsector.files.wordpress.com/2011/01/klass_2.gif" TargetMode="External"/><Relationship Id="rId12" Type="http://schemas.openxmlformats.org/officeDocument/2006/relationships/hyperlink" Target="http://mysopromat.ru/uchebnye_kursy/istoriya_soprotivleniya_materialov/biografii/mariott_edme/" TargetMode="External"/><Relationship Id="rId17" Type="http://schemas.openxmlformats.org/officeDocument/2006/relationships/hyperlink" Target="http://forumsmile.ru/pic20695.html" TargetMode="External"/><Relationship Id="rId2" Type="http://schemas.openxmlformats.org/officeDocument/2006/relationships/image" Target="../media/image10.png"/><Relationship Id="rId16" Type="http://schemas.openxmlformats.org/officeDocument/2006/relationships/hyperlink" Target="http://forumsmile.ru/pic20672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900igr.net/fotografii/fizika/Zakony-gazov/004-Gazovye-zakony.html" TargetMode="External"/><Relationship Id="rId11" Type="http://schemas.openxmlformats.org/officeDocument/2006/relationships/hyperlink" Target="http://www.physchem.chimfak.rsu.ru/Source/History/Persones/Boyle.html" TargetMode="External"/><Relationship Id="rId5" Type="http://schemas.openxmlformats.org/officeDocument/2006/relationships/hyperlink" Target="http://900igr.net/datai/fizika/Zakony-gazov/0008-003-Gazovye-zakony.png" TargetMode="External"/><Relationship Id="rId15" Type="http://schemas.openxmlformats.org/officeDocument/2006/relationships/hyperlink" Target="http://forumsmile.ru/pic20677.html" TargetMode="External"/><Relationship Id="rId10" Type="http://schemas.openxmlformats.org/officeDocument/2006/relationships/hyperlink" Target="http://fizika.ayp.ru/3/3_3.html" TargetMode="External"/><Relationship Id="rId4" Type="http://schemas.openxmlformats.org/officeDocument/2006/relationships/hyperlink" Target="http://900igr.net/datai/fizika/Zakony-gazov/0007-002-Gazovye-zakony.png" TargetMode="External"/><Relationship Id="rId9" Type="http://schemas.openxmlformats.org/officeDocument/2006/relationships/hyperlink" Target="http://sch9.org/-roditelyam/neuspevaemost.html" TargetMode="External"/><Relationship Id="rId14" Type="http://schemas.openxmlformats.org/officeDocument/2006/relationships/hyperlink" Target="http://ru.wikipedia.org/wiki/&#1060;&#1072;&#1081;&#1083;:Jacques_Charles_-_Julien_L&#233;opold_Boilly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0688" y="3857625"/>
            <a:ext cx="3271837" cy="471488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10 класс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grpSp>
        <p:nvGrpSpPr>
          <p:cNvPr id="11267" name="Заголовок 3"/>
          <p:cNvGrpSpPr>
            <a:grpSpLocks noGrp="1"/>
          </p:cNvGrpSpPr>
          <p:nvPr>
            <p:ph type="ctrTitle"/>
          </p:nvPr>
        </p:nvGrpSpPr>
        <p:grpSpPr bwMode="auto">
          <a:xfrm>
            <a:off x="1714500" y="1571625"/>
            <a:ext cx="3743325" cy="1870075"/>
            <a:chOff x="1377636" y="1535302"/>
            <a:chExt cx="3744912" cy="1882586"/>
          </a:xfrm>
        </p:grpSpPr>
        <p:sp>
          <p:nvSpPr>
            <p:cNvPr id="11269" name="WordArt 8"/>
            <p:cNvSpPr>
              <a:spLocks noChangeArrowheads="1" noChangeShapeType="1" noTextEdit="1"/>
            </p:cNvSpPr>
            <p:nvPr/>
          </p:nvSpPr>
          <p:spPr bwMode="auto">
            <a:xfrm rot="-600000">
              <a:off x="1377636" y="1535302"/>
              <a:ext cx="3744912" cy="5619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500" b="1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254061"/>
                  </a:solidFill>
                  <a:effectLst>
                    <a:outerShdw dist="107763" dir="2700000" algn="ctr" rotWithShape="0">
                      <a:srgbClr val="868686">
                        <a:alpha val="50000"/>
                      </a:srgbClr>
                    </a:outerShdw>
                  </a:effectLst>
                  <a:latin typeface="Verdana"/>
                </a:rPr>
                <a:t>Газовые</a:t>
              </a:r>
            </a:p>
          </p:txBody>
        </p:sp>
        <p:sp>
          <p:nvSpPr>
            <p:cNvPr id="11270" name="WordArt 10"/>
            <p:cNvSpPr>
              <a:spLocks noChangeArrowheads="1" noChangeShapeType="1" noTextEdit="1"/>
            </p:cNvSpPr>
            <p:nvPr/>
          </p:nvSpPr>
          <p:spPr bwMode="auto">
            <a:xfrm rot="-600000">
              <a:off x="1393825" y="2913063"/>
              <a:ext cx="3249613" cy="5048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254061"/>
                  </a:solidFill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  <a:latin typeface="Verdana"/>
                </a:rPr>
                <a:t>законы</a:t>
              </a:r>
            </a:p>
          </p:txBody>
        </p:sp>
      </p:grpSp>
      <p:sp>
        <p:nvSpPr>
          <p:cNvPr id="10" name="Подзаголовок 2"/>
          <p:cNvSpPr txBox="1">
            <a:spLocks/>
          </p:cNvSpPr>
          <p:nvPr/>
        </p:nvSpPr>
        <p:spPr>
          <a:xfrm>
            <a:off x="4857750" y="4429125"/>
            <a:ext cx="4286250" cy="642938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Учитель физики :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Макаренко Н.Н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.</a:t>
            </a:r>
            <a:r>
              <a:rPr lang="ru-RU" sz="29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МАОУ </a:t>
            </a:r>
            <a:r>
              <a:rPr lang="ru-RU" sz="29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Ильинская </a:t>
            </a:r>
            <a:r>
              <a:rPr lang="ru-RU" sz="29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СОШ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527300" y="2857500"/>
            <a:ext cx="4176713" cy="3679825"/>
          </a:xfrm>
        </p:spPr>
      </p:pic>
      <p:sp>
        <p:nvSpPr>
          <p:cNvPr id="375811" name="Rectangle 3"/>
          <p:cNvSpPr>
            <a:spLocks noGrp="1" noChangeArrowheads="1"/>
          </p:cNvSpPr>
          <p:nvPr>
            <p:ph type="title"/>
          </p:nvPr>
        </p:nvSpPr>
        <p:spPr>
          <a:xfrm>
            <a:off x="1928813" y="304800"/>
            <a:ext cx="7000875" cy="838200"/>
          </a:xfrm>
          <a:effectLst>
            <a:outerShdw blurRad="50800" dist="50800" dir="5400000" algn="ctr" rotWithShape="0">
              <a:srgbClr val="660033"/>
            </a:outerShdw>
          </a:effectLst>
        </p:spPr>
        <p:txBody>
          <a:bodyPr rtlCol="0" anchor="t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Бойля-Мариотта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2000" dirty="0" smtClean="0"/>
          </a:p>
        </p:txBody>
      </p:sp>
      <p:sp>
        <p:nvSpPr>
          <p:cNvPr id="375812" name="Rectangle 4"/>
          <p:cNvSpPr>
            <a:spLocks noChangeArrowheads="1"/>
          </p:cNvSpPr>
          <p:nvPr/>
        </p:nvSpPr>
        <p:spPr bwMode="auto">
          <a:xfrm>
            <a:off x="2357438" y="1428750"/>
            <a:ext cx="4514850" cy="449263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375813" name="Rectangle 5"/>
          <p:cNvSpPr>
            <a:spLocks noChangeArrowheads="1"/>
          </p:cNvSpPr>
          <p:nvPr/>
        </p:nvSpPr>
        <p:spPr bwMode="auto">
          <a:xfrm>
            <a:off x="757238" y="1962150"/>
            <a:ext cx="8110537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+mn-cs"/>
              </a:rPr>
              <a:t>график изменения макроскопических параметров газа при изотермическом процессе.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00438" y="1285875"/>
            <a:ext cx="2579687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B13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Изотерма -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5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5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813" y="266700"/>
            <a:ext cx="7000875" cy="876300"/>
          </a:xfrm>
        </p:spPr>
        <p:txBody>
          <a:bodyPr rtlCol="0" anchor="t">
            <a:normAutofit fontScale="90000"/>
          </a:bodyPr>
          <a:lstStyle/>
          <a:p>
            <a:pPr algn="l"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4900" dirty="0" smtClean="0">
                <a:solidFill>
                  <a:srgbClr val="B13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Реши задачу</a:t>
            </a:r>
            <a:r>
              <a:rPr lang="ru-RU" dirty="0" smtClean="0">
                <a:ea typeface="Calibri"/>
                <a:cs typeface="Times New Roman"/>
              </a:rPr>
              <a:t/>
            </a:r>
            <a:br>
              <a:rPr lang="ru-RU" dirty="0" smtClean="0">
                <a:ea typeface="Calibri"/>
                <a:cs typeface="Times New Roman"/>
              </a:rPr>
            </a:b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571625"/>
            <a:ext cx="8229600" cy="4525963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</a:pPr>
            <a:r>
              <a:rPr lang="ru-RU" smtClean="0"/>
              <a:t>Воздух под поршнем насоса имеет давление 10</a:t>
            </a:r>
            <a:r>
              <a:rPr lang="ru-RU" baseline="30000" smtClean="0"/>
              <a:t>5</a:t>
            </a:r>
            <a:r>
              <a:rPr lang="ru-RU" smtClean="0"/>
              <a:t> Па и объем 260 см</a:t>
            </a:r>
            <a:r>
              <a:rPr lang="ru-RU" baseline="30000" smtClean="0"/>
              <a:t>3</a:t>
            </a:r>
            <a:r>
              <a:rPr lang="ru-RU" smtClean="0"/>
              <a:t>. При каком давлении этот воздух займет объем 130 см</a:t>
            </a:r>
            <a:r>
              <a:rPr lang="ru-RU" baseline="30000" smtClean="0"/>
              <a:t>3</a:t>
            </a:r>
            <a:r>
              <a:rPr lang="ru-RU" smtClean="0"/>
              <a:t>, если его температура не изменится?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>
                <a:solidFill>
                  <a:schemeClr val="accent1"/>
                </a:solidFill>
              </a:rPr>
              <a:t>1) </a:t>
            </a:r>
            <a:r>
              <a:rPr lang="ru-RU" sz="2800" smtClean="0"/>
              <a:t>0,5·10</a:t>
            </a:r>
            <a:r>
              <a:rPr lang="ru-RU" sz="2800" baseline="30000" smtClean="0"/>
              <a:t>5</a:t>
            </a:r>
            <a:r>
              <a:rPr lang="ru-RU" sz="2800" smtClean="0"/>
              <a:t> Па;</a:t>
            </a:r>
            <a:r>
              <a:rPr lang="ru-RU" baseline="30000" smtClean="0"/>
              <a:t> </a:t>
            </a:r>
            <a:r>
              <a:rPr lang="ru-RU" smtClean="0">
                <a:solidFill>
                  <a:schemeClr val="accent1"/>
                </a:solidFill>
              </a:rPr>
              <a:t>3)</a:t>
            </a:r>
            <a:r>
              <a:rPr lang="ru-RU" smtClean="0">
                <a:solidFill>
                  <a:srgbClr val="0000FF"/>
                </a:solidFill>
              </a:rPr>
              <a:t> </a:t>
            </a:r>
            <a:r>
              <a:rPr lang="ru-RU" sz="2800" smtClean="0"/>
              <a:t>2·10</a:t>
            </a:r>
            <a:r>
              <a:rPr lang="ru-RU" sz="2800" baseline="30000" smtClean="0"/>
              <a:t>4</a:t>
            </a:r>
            <a:r>
              <a:rPr lang="ru-RU" sz="2800" smtClean="0"/>
              <a:t> Па;</a:t>
            </a:r>
            <a:r>
              <a:rPr lang="ru-RU" smtClean="0">
                <a:solidFill>
                  <a:srgbClr val="0000FF"/>
                </a:solidFill>
              </a:rPr>
              <a:t> </a:t>
            </a:r>
            <a:r>
              <a:rPr lang="ru-RU" smtClean="0">
                <a:solidFill>
                  <a:schemeClr val="accent1"/>
                </a:solidFill>
              </a:rPr>
              <a:t>5)</a:t>
            </a:r>
            <a:r>
              <a:rPr lang="ru-RU" smtClean="0">
                <a:solidFill>
                  <a:srgbClr val="0000FF"/>
                </a:solidFill>
              </a:rPr>
              <a:t> </a:t>
            </a:r>
            <a:r>
              <a:rPr lang="ru-RU" sz="2800" smtClean="0"/>
              <a:t>3·10</a:t>
            </a:r>
            <a:r>
              <a:rPr lang="ru-RU" sz="2800" baseline="30000" smtClean="0"/>
              <a:t>5</a:t>
            </a:r>
            <a:r>
              <a:rPr lang="ru-RU" sz="2800" smtClean="0"/>
              <a:t> Па;</a:t>
            </a:r>
            <a:r>
              <a:rPr lang="ru-RU" baseline="30000" smtClean="0"/>
              <a:t>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>
                <a:solidFill>
                  <a:schemeClr val="accent1"/>
                </a:solidFill>
              </a:rPr>
              <a:t>2) </a:t>
            </a:r>
            <a:r>
              <a:rPr lang="ru-RU" sz="2800" smtClean="0"/>
              <a:t>5·10</a:t>
            </a:r>
            <a:r>
              <a:rPr lang="ru-RU" sz="2800" baseline="30000" smtClean="0"/>
              <a:t>4</a:t>
            </a:r>
            <a:r>
              <a:rPr lang="ru-RU" sz="2800" smtClean="0"/>
              <a:t> Па;</a:t>
            </a:r>
            <a:r>
              <a:rPr lang="ru-RU" smtClean="0"/>
              <a:t>   </a:t>
            </a:r>
            <a:r>
              <a:rPr lang="ru-RU" smtClean="0">
                <a:solidFill>
                  <a:schemeClr val="accent1"/>
                </a:solidFill>
              </a:rPr>
              <a:t>4)</a:t>
            </a:r>
            <a:r>
              <a:rPr lang="ru-RU" smtClean="0">
                <a:solidFill>
                  <a:srgbClr val="0000FF"/>
                </a:solidFill>
              </a:rPr>
              <a:t> </a:t>
            </a:r>
            <a:r>
              <a:rPr lang="ru-RU" sz="2800" smtClean="0"/>
              <a:t>2·10</a:t>
            </a:r>
            <a:r>
              <a:rPr lang="ru-RU" sz="2800" baseline="30000" smtClean="0"/>
              <a:t>5</a:t>
            </a:r>
            <a:r>
              <a:rPr lang="ru-RU" sz="2800" smtClean="0"/>
              <a:t> Па;</a:t>
            </a:r>
            <a:r>
              <a:rPr lang="ru-RU" smtClean="0"/>
              <a:t>  </a:t>
            </a:r>
            <a:r>
              <a:rPr lang="ru-RU" smtClean="0">
                <a:solidFill>
                  <a:schemeClr val="accent1"/>
                </a:solidFill>
              </a:rPr>
              <a:t>6)</a:t>
            </a:r>
            <a:r>
              <a:rPr lang="ru-RU" smtClean="0">
                <a:solidFill>
                  <a:srgbClr val="0000FF"/>
                </a:solidFill>
              </a:rPr>
              <a:t> </a:t>
            </a:r>
            <a:r>
              <a:rPr lang="ru-RU" sz="2800" smtClean="0"/>
              <a:t>3,9·10</a:t>
            </a:r>
            <a:r>
              <a:rPr lang="ru-RU" sz="2800" baseline="30000" smtClean="0"/>
              <a:t>5</a:t>
            </a:r>
            <a:r>
              <a:rPr lang="ru-RU" sz="2800" smtClean="0"/>
              <a:t> Па</a:t>
            </a:r>
            <a:r>
              <a:rPr lang="ru-RU" smtClean="0"/>
              <a:t> </a:t>
            </a:r>
          </a:p>
        </p:txBody>
      </p:sp>
      <p:sp>
        <p:nvSpPr>
          <p:cNvPr id="38502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03863" y="5632450"/>
            <a:ext cx="555625" cy="525463"/>
          </a:xfrm>
          <a:prstGeom prst="actionButtonBlank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FF00"/>
                </a:solidFill>
                <a:latin typeface="+mn-lt"/>
                <a:cs typeface="+mn-cs"/>
              </a:rPr>
              <a:t>5</a:t>
            </a:r>
          </a:p>
        </p:txBody>
      </p:sp>
      <p:sp>
        <p:nvSpPr>
          <p:cNvPr id="38502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65488" y="5626100"/>
            <a:ext cx="555625" cy="525463"/>
          </a:xfrm>
          <a:prstGeom prst="actionButtonBlank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FFFF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85030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64275" y="5605463"/>
            <a:ext cx="555625" cy="525462"/>
          </a:xfrm>
          <a:prstGeom prst="actionButtonBlank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  <a:latin typeface="+mn-lt"/>
                <a:cs typeface="+mn-cs"/>
              </a:rPr>
              <a:t>6</a:t>
            </a:r>
          </a:p>
        </p:txBody>
      </p:sp>
      <p:sp>
        <p:nvSpPr>
          <p:cNvPr id="385031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11438" y="5621338"/>
            <a:ext cx="555625" cy="5254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FFFF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5032" name="AutoShape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38688" y="5640388"/>
            <a:ext cx="555625" cy="525462"/>
          </a:xfrm>
          <a:prstGeom prst="actionButtonBlank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  <a:latin typeface="+mn-lt"/>
                <a:cs typeface="+mn-cs"/>
              </a:rPr>
              <a:t>4</a:t>
            </a:r>
          </a:p>
        </p:txBody>
      </p:sp>
      <p:sp>
        <p:nvSpPr>
          <p:cNvPr id="385033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00500" y="5643563"/>
            <a:ext cx="555625" cy="525462"/>
          </a:xfrm>
          <a:prstGeom prst="actionButtonBlank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  <a:latin typeface="+mn-lt"/>
                <a:cs typeface="+mn-cs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5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5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5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5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5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5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5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5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5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5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8" grpId="0" animBg="1"/>
      <p:bldP spid="385029" grpId="0" animBg="1"/>
      <p:bldP spid="385030" grpId="0" animBg="1"/>
      <p:bldP spid="385031" grpId="0" animBg="1"/>
      <p:bldP spid="385032" grpId="0" animBg="1"/>
      <p:bldP spid="3850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50" name="AutoShape 6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423275" y="0"/>
            <a:ext cx="720725" cy="620713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2571750" y="142875"/>
            <a:ext cx="5715000" cy="25717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B13F9A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Молодец!!!</a:t>
            </a:r>
          </a:p>
        </p:txBody>
      </p:sp>
      <p:pic>
        <p:nvPicPr>
          <p:cNvPr id="22532" name="Рисунок 7" descr="3ff7bd7235a08c05e9a234d0163c512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571625"/>
            <a:ext cx="2846387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530725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sp>
        <p:nvSpPr>
          <p:cNvPr id="263182" name="AutoShape 1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423275" y="0"/>
            <a:ext cx="720725" cy="620713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3556" name="Рисунок 4" descr="d596d97c00c34c97ab04ac7cac9a111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75" y="1500188"/>
            <a:ext cx="36703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WordArt 2"/>
          <p:cNvSpPr>
            <a:spLocks noChangeArrowheads="1" noChangeShapeType="1" noTextEdit="1"/>
          </p:cNvSpPr>
          <p:nvPr/>
        </p:nvSpPr>
        <p:spPr bwMode="auto">
          <a:xfrm>
            <a:off x="2428875" y="0"/>
            <a:ext cx="6127750" cy="21431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B83D68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Подумай…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7" name="AutoShape 7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423275" y="0"/>
            <a:ext cx="720725" cy="620713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4579" name="WordArt 2"/>
          <p:cNvSpPr>
            <a:spLocks noChangeArrowheads="1" noChangeShapeType="1" noTextEdit="1"/>
          </p:cNvSpPr>
          <p:nvPr/>
        </p:nvSpPr>
        <p:spPr bwMode="auto">
          <a:xfrm>
            <a:off x="2286000" y="0"/>
            <a:ext cx="6127750" cy="21431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487C4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Не торопись...</a:t>
            </a:r>
          </a:p>
        </p:txBody>
      </p:sp>
      <p:pic>
        <p:nvPicPr>
          <p:cNvPr id="24580" name="Рисунок 6" descr="0f0b71c464d3be03a3d293a60138b2e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714500"/>
            <a:ext cx="2895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813" y="285750"/>
            <a:ext cx="7000875" cy="777875"/>
          </a:xfrm>
          <a:effectLst>
            <a:outerShdw blurRad="50800" dist="50800" dir="5400000" algn="ctr" rotWithShape="0">
              <a:srgbClr val="660033"/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Изобарный процесс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85750" y="1928813"/>
            <a:ext cx="85709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      </a:t>
            </a:r>
            <a:r>
              <a:rPr lang="ru-RU" sz="2400" b="1">
                <a:solidFill>
                  <a:schemeClr val="tx2"/>
                </a:solidFill>
                <a:latin typeface="Calibri" pitchFamily="34" charset="0"/>
              </a:rPr>
              <a:t>ПРОЦЕСС ИЗМЕНЕНИЯ СОСТОЯНИЯ ТЕРМОДИНАМИЧЕСКОЙ СИСТЕМЫ ПРИ ПОСТОЯННОМ ДАВЛЕНИИ (ОТ ГРЕЧЕСКОГО СЛОВА «БАРОС» – ВЕС).</a:t>
            </a:r>
          </a:p>
        </p:txBody>
      </p:sp>
      <p:grpSp>
        <p:nvGrpSpPr>
          <p:cNvPr id="25604" name="Group 10"/>
          <p:cNvGrpSpPr>
            <a:grpSpLocks noChangeAspect="1"/>
          </p:cNvGrpSpPr>
          <p:nvPr/>
        </p:nvGrpSpPr>
        <p:grpSpPr bwMode="auto">
          <a:xfrm>
            <a:off x="1928813" y="3071813"/>
            <a:ext cx="4878387" cy="1597025"/>
            <a:chOff x="1111" y="2275"/>
            <a:chExt cx="3073" cy="1006"/>
          </a:xfrm>
        </p:grpSpPr>
        <p:sp>
          <p:nvSpPr>
            <p:cNvPr id="25605" name="AutoShape 11"/>
            <p:cNvSpPr>
              <a:spLocks noChangeAspect="1" noChangeArrowheads="1" noTextEdit="1"/>
            </p:cNvSpPr>
            <p:nvPr/>
          </p:nvSpPr>
          <p:spPr bwMode="auto">
            <a:xfrm>
              <a:off x="1111" y="2341"/>
              <a:ext cx="3073" cy="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6" name="Rectangle 12"/>
            <p:cNvSpPr>
              <a:spLocks noChangeArrowheads="1"/>
            </p:cNvSpPr>
            <p:nvPr/>
          </p:nvSpPr>
          <p:spPr bwMode="auto">
            <a:xfrm>
              <a:off x="2436" y="2361"/>
              <a:ext cx="1588" cy="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400" i="1">
                  <a:solidFill>
                    <a:schemeClr val="bg1"/>
                  </a:solidFill>
                  <a:latin typeface="Times New Roman" pitchFamily="18" charset="0"/>
                </a:rPr>
                <a:t>const</a:t>
              </a:r>
            </a:p>
          </p:txBody>
        </p:sp>
        <p:sp>
          <p:nvSpPr>
            <p:cNvPr id="25607" name="Rectangle 13"/>
            <p:cNvSpPr>
              <a:spLocks noChangeArrowheads="1"/>
            </p:cNvSpPr>
            <p:nvPr/>
          </p:nvSpPr>
          <p:spPr bwMode="auto">
            <a:xfrm>
              <a:off x="1178" y="2361"/>
              <a:ext cx="463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400" i="1">
                  <a:solidFill>
                    <a:srgbClr val="B13F9A"/>
                  </a:solidFill>
                  <a:latin typeface="Times New Roman" pitchFamily="18" charset="0"/>
                </a:rPr>
                <a:t>P</a:t>
              </a:r>
              <a:endParaRPr lang="ru-RU" sz="9400" i="1">
                <a:solidFill>
                  <a:srgbClr val="B13F9A"/>
                </a:solidFill>
                <a:latin typeface="Times New Roman" pitchFamily="18" charset="0"/>
              </a:endParaRPr>
            </a:p>
          </p:txBody>
        </p:sp>
        <p:sp>
          <p:nvSpPr>
            <p:cNvPr id="25608" name="Rectangle 14"/>
            <p:cNvSpPr>
              <a:spLocks noChangeArrowheads="1"/>
            </p:cNvSpPr>
            <p:nvPr/>
          </p:nvSpPr>
          <p:spPr bwMode="auto">
            <a:xfrm>
              <a:off x="1860" y="2275"/>
              <a:ext cx="512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400" i="1">
                  <a:solidFill>
                    <a:srgbClr val="B13F9A"/>
                  </a:solidFill>
                  <a:latin typeface="Times New Roman" pitchFamily="18" charset="0"/>
                </a:rPr>
                <a:t>=</a:t>
              </a:r>
            </a:p>
          </p:txBody>
        </p:sp>
        <p:sp>
          <p:nvSpPr>
            <p:cNvPr id="25609" name="Rectangle 12"/>
            <p:cNvSpPr>
              <a:spLocks noChangeArrowheads="1"/>
            </p:cNvSpPr>
            <p:nvPr/>
          </p:nvSpPr>
          <p:spPr bwMode="auto">
            <a:xfrm>
              <a:off x="2435" y="2370"/>
              <a:ext cx="1604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400" i="1">
                  <a:solidFill>
                    <a:srgbClr val="009999"/>
                  </a:solidFill>
                  <a:latin typeface="Times New Roman" pitchFamily="18" charset="0"/>
                </a:rPr>
                <a:t>const</a:t>
              </a:r>
            </a:p>
          </p:txBody>
        </p:sp>
        <p:sp>
          <p:nvSpPr>
            <p:cNvPr id="25610" name="Rectangle 12"/>
            <p:cNvSpPr>
              <a:spLocks noChangeArrowheads="1"/>
            </p:cNvSpPr>
            <p:nvPr/>
          </p:nvSpPr>
          <p:spPr bwMode="auto">
            <a:xfrm>
              <a:off x="2416" y="2365"/>
              <a:ext cx="1604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400" i="1">
                  <a:solidFill>
                    <a:srgbClr val="B13F9A"/>
                  </a:solidFill>
                  <a:latin typeface="Times New Roman" pitchFamily="18" charset="0"/>
                </a:rPr>
                <a:t>const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813" y="285750"/>
            <a:ext cx="7000875" cy="857250"/>
          </a:xfrm>
          <a:effectLst>
            <a:outerShdw blurRad="50800" dist="50800" dir="5400000" algn="ctr" rotWithShape="0">
              <a:srgbClr val="660033"/>
            </a:outerShdw>
          </a:effectLst>
        </p:spPr>
        <p:txBody>
          <a:bodyPr rtlCol="0" anchor="t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Гей-Люссака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7" name="Picture 5" descr="1236244078720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63" y="1714500"/>
            <a:ext cx="216693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6143625" y="4643438"/>
            <a:ext cx="22907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800" b="1">
                <a:latin typeface="Constantia" pitchFamily="18" charset="0"/>
              </a:rPr>
              <a:t>Гей-Люссак </a:t>
            </a:r>
          </a:p>
          <a:p>
            <a:pPr algn="ctr"/>
            <a:r>
              <a:rPr lang="ru-RU" sz="2800" b="1">
                <a:latin typeface="Constantia" pitchFamily="18" charset="0"/>
              </a:rPr>
              <a:t>Жозеф Луи </a:t>
            </a:r>
          </a:p>
        </p:txBody>
      </p:sp>
      <p:grpSp>
        <p:nvGrpSpPr>
          <p:cNvPr id="26629" name="Группа 18"/>
          <p:cNvGrpSpPr>
            <a:grpSpLocks/>
          </p:cNvGrpSpPr>
          <p:nvPr/>
        </p:nvGrpSpPr>
        <p:grpSpPr bwMode="auto">
          <a:xfrm>
            <a:off x="785813" y="1500188"/>
            <a:ext cx="4572000" cy="2928937"/>
            <a:chOff x="2285984" y="1428736"/>
            <a:chExt cx="4572032" cy="2928958"/>
          </a:xfrm>
        </p:grpSpPr>
        <p:sp>
          <p:nvSpPr>
            <p:cNvPr id="26631" name="AutoShape 10"/>
            <p:cNvSpPr>
              <a:spLocks noChangeArrowheads="1"/>
            </p:cNvSpPr>
            <p:nvPr/>
          </p:nvSpPr>
          <p:spPr bwMode="gray">
            <a:xfrm>
              <a:off x="2285984" y="1713700"/>
              <a:ext cx="4572032" cy="2643994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6632" name="AutoShape 11"/>
            <p:cNvSpPr>
              <a:spLocks noChangeArrowheads="1"/>
            </p:cNvSpPr>
            <p:nvPr/>
          </p:nvSpPr>
          <p:spPr bwMode="gray">
            <a:xfrm>
              <a:off x="2356426" y="1721044"/>
              <a:ext cx="4434502" cy="2594052"/>
            </a:xfrm>
            <a:prstGeom prst="roundRect">
              <a:avLst>
                <a:gd name="adj" fmla="val 16667"/>
              </a:avLst>
            </a:prstGeom>
            <a:solidFill>
              <a:srgbClr val="CDA3D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6633" name="AutoShape 13"/>
            <p:cNvSpPr>
              <a:spLocks noChangeArrowheads="1"/>
            </p:cNvSpPr>
            <p:nvPr/>
          </p:nvSpPr>
          <p:spPr bwMode="gray">
            <a:xfrm>
              <a:off x="2393324" y="1741609"/>
              <a:ext cx="4374123" cy="6551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6634" name="Oval 17"/>
            <p:cNvSpPr>
              <a:spLocks noChangeArrowheads="1"/>
            </p:cNvSpPr>
            <p:nvPr/>
          </p:nvSpPr>
          <p:spPr bwMode="gray">
            <a:xfrm>
              <a:off x="3859192" y="1428736"/>
              <a:ext cx="1358527" cy="59489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6635" name="Oval 18"/>
            <p:cNvSpPr>
              <a:spLocks noChangeArrowheads="1"/>
            </p:cNvSpPr>
            <p:nvPr/>
          </p:nvSpPr>
          <p:spPr bwMode="gray">
            <a:xfrm>
              <a:off x="3872610" y="1433143"/>
              <a:ext cx="1314920" cy="575803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6636" name="Oval 19"/>
            <p:cNvSpPr>
              <a:spLocks noChangeArrowheads="1"/>
            </p:cNvSpPr>
            <p:nvPr/>
          </p:nvSpPr>
          <p:spPr bwMode="gray">
            <a:xfrm>
              <a:off x="3889382" y="1436080"/>
              <a:ext cx="1284731" cy="562583"/>
            </a:xfrm>
            <a:prstGeom prst="ellipse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6637" name="Oval 20"/>
            <p:cNvSpPr>
              <a:spLocks noChangeArrowheads="1"/>
            </p:cNvSpPr>
            <p:nvPr/>
          </p:nvSpPr>
          <p:spPr bwMode="gray">
            <a:xfrm>
              <a:off x="3902799" y="1441956"/>
              <a:ext cx="1220998" cy="524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6638" name="Oval 21"/>
            <p:cNvSpPr>
              <a:spLocks noChangeArrowheads="1"/>
            </p:cNvSpPr>
            <p:nvPr/>
          </p:nvSpPr>
          <p:spPr bwMode="gray">
            <a:xfrm>
              <a:off x="3976596" y="1456645"/>
              <a:ext cx="1083468" cy="42597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6639" name="Text Box 22"/>
            <p:cNvSpPr txBox="1">
              <a:spLocks noChangeArrowheads="1"/>
            </p:cNvSpPr>
            <p:nvPr/>
          </p:nvSpPr>
          <p:spPr bwMode="gray">
            <a:xfrm>
              <a:off x="3929058" y="1428736"/>
              <a:ext cx="1266565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>
                  <a:solidFill>
                    <a:srgbClr val="000000"/>
                  </a:solidFill>
                  <a:latin typeface="Calibri" pitchFamily="34" charset="0"/>
                </a:rPr>
                <a:t>р</a:t>
              </a:r>
              <a:r>
                <a:rPr lang="en-US" sz="2400" b="1">
                  <a:solidFill>
                    <a:srgbClr val="000000"/>
                  </a:solidFill>
                  <a:latin typeface="Calibri" pitchFamily="34" charset="0"/>
                </a:rPr>
                <a:t> - const</a:t>
              </a:r>
              <a:endParaRPr lang="en-US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9" name="Text Box 23"/>
            <p:cNvSpPr txBox="1">
              <a:spLocks noChangeArrowheads="1"/>
            </p:cNvSpPr>
            <p:nvPr/>
          </p:nvSpPr>
          <p:spPr bwMode="gray">
            <a:xfrm>
              <a:off x="2446322" y="2133591"/>
              <a:ext cx="4348193" cy="6127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000125" y="2571750"/>
            <a:ext cx="414337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800">
                <a:latin typeface="Calibri" pitchFamily="34" charset="0"/>
              </a:rPr>
              <a:t>Закон экспериментально </a:t>
            </a:r>
            <a:endParaRPr lang="en-US" sz="28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2800">
                <a:latin typeface="Calibri" pitchFamily="34" charset="0"/>
              </a:rPr>
              <a:t>получен в 1802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28813" y="285750"/>
            <a:ext cx="7000875" cy="769938"/>
          </a:xfrm>
          <a:prstGeom prst="rect">
            <a:avLst/>
          </a:prstGeom>
          <a:effectLst>
            <a:outerShdw blurRad="50800" dist="50800" dir="5400000" algn="ctr" rotWithShape="0">
              <a:srgbClr val="660033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Закон Гей-Люссака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57438" y="1428750"/>
            <a:ext cx="4514850" cy="449263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285875"/>
            <a:ext cx="464343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 </a:t>
            </a:r>
            <a:r>
              <a:rPr lang="en-US" sz="3600" dirty="0">
                <a:solidFill>
                  <a:srgbClr val="B13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V</a:t>
            </a:r>
            <a:r>
              <a:rPr lang="ru-RU" sz="3600" dirty="0">
                <a:solidFill>
                  <a:srgbClr val="B13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/Т</a:t>
            </a:r>
            <a:r>
              <a:rPr lang="en-US" sz="3600" dirty="0">
                <a:solidFill>
                  <a:srgbClr val="B13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=const  </a:t>
            </a:r>
            <a:r>
              <a:rPr lang="ru-RU" sz="3600" dirty="0">
                <a:solidFill>
                  <a:srgbClr val="B13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при </a:t>
            </a:r>
            <a:r>
              <a:rPr lang="ru-RU" sz="3600" dirty="0" err="1">
                <a:solidFill>
                  <a:srgbClr val="B13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р</a:t>
            </a:r>
            <a:r>
              <a:rPr lang="en-US" sz="3600" dirty="0">
                <a:solidFill>
                  <a:srgbClr val="B13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=const</a:t>
            </a:r>
            <a:endParaRPr lang="ru-RU" sz="3600" dirty="0">
              <a:solidFill>
                <a:srgbClr val="B13F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14438" y="2000250"/>
            <a:ext cx="7100887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+mn-cs"/>
              </a:rPr>
              <a:t>Для газа данной массы при постоянном давлении отношение объема к температуре постоянно.</a:t>
            </a:r>
            <a:r>
              <a:rPr lang="en-US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+mn-cs"/>
              </a:rPr>
              <a:t/>
            </a:r>
            <a:br>
              <a:rPr lang="en-US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+mn-cs"/>
              </a:rPr>
            </a:br>
            <a:endParaRPr lang="ru-RU" sz="2400" dirty="0">
              <a:solidFill>
                <a:srgbClr val="1F497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+mn-cs"/>
            </a:endParaRPr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2675" y="2857500"/>
            <a:ext cx="4524375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527300" y="2865438"/>
            <a:ext cx="4176713" cy="3663950"/>
          </a:xfrm>
        </p:spPr>
      </p:pic>
      <p:sp>
        <p:nvSpPr>
          <p:cNvPr id="375811" name="Rectangle 3"/>
          <p:cNvSpPr>
            <a:spLocks noGrp="1" noChangeArrowheads="1"/>
          </p:cNvSpPr>
          <p:nvPr>
            <p:ph type="title"/>
          </p:nvPr>
        </p:nvSpPr>
        <p:spPr>
          <a:xfrm>
            <a:off x="1928813" y="304800"/>
            <a:ext cx="7000875" cy="838200"/>
          </a:xfrm>
          <a:effectLst>
            <a:outerShdw blurRad="50800" dist="50800" dir="5400000" algn="ctr" rotWithShape="0">
              <a:srgbClr val="660033"/>
            </a:outerShdw>
          </a:effectLst>
        </p:spPr>
        <p:txBody>
          <a:bodyPr rtlCol="0" anchor="t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Гей-Люссака</a:t>
            </a:r>
            <a:br>
              <a:rPr lang="ru-RU" sz="4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2000" dirty="0" smtClean="0"/>
          </a:p>
        </p:txBody>
      </p:sp>
      <p:sp>
        <p:nvSpPr>
          <p:cNvPr id="375812" name="Rectangle 4"/>
          <p:cNvSpPr>
            <a:spLocks noChangeArrowheads="1"/>
          </p:cNvSpPr>
          <p:nvPr/>
        </p:nvSpPr>
        <p:spPr bwMode="auto">
          <a:xfrm>
            <a:off x="2357438" y="1428750"/>
            <a:ext cx="4514850" cy="449263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375813" name="Rectangle 5"/>
          <p:cNvSpPr>
            <a:spLocks noChangeArrowheads="1"/>
          </p:cNvSpPr>
          <p:nvPr/>
        </p:nvSpPr>
        <p:spPr bwMode="auto">
          <a:xfrm>
            <a:off x="757238" y="1962150"/>
            <a:ext cx="8110537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+mn-cs"/>
              </a:rPr>
              <a:t>график изменения макроскопических параметров газа при изобарном процессе.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1F497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0438" y="1285875"/>
            <a:ext cx="230505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B13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Изобара -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5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5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813" y="266700"/>
            <a:ext cx="7000875" cy="876300"/>
          </a:xfrm>
        </p:spPr>
        <p:txBody>
          <a:bodyPr rtlCol="0" anchor="t">
            <a:normAutofit fontScale="90000"/>
          </a:bodyPr>
          <a:lstStyle/>
          <a:p>
            <a:pPr algn="l"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4900" dirty="0" smtClean="0">
                <a:solidFill>
                  <a:srgbClr val="B13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Реши задачу</a:t>
            </a:r>
            <a:r>
              <a:rPr lang="ru-RU" dirty="0" smtClean="0">
                <a:ea typeface="Calibri"/>
                <a:cs typeface="Times New Roman"/>
              </a:rPr>
              <a:t/>
            </a:r>
            <a:br>
              <a:rPr lang="ru-RU" dirty="0" smtClean="0">
                <a:ea typeface="Calibri"/>
                <a:cs typeface="Times New Roman"/>
              </a:rPr>
            </a:b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571625"/>
            <a:ext cx="8429625" cy="3571875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smtClean="0"/>
              <a:t>Газ занимает объём 2м</a:t>
            </a:r>
            <a:r>
              <a:rPr lang="ru-RU" baseline="30000" smtClean="0"/>
              <a:t>3 </a:t>
            </a:r>
            <a:r>
              <a:rPr lang="ru-RU" smtClean="0"/>
              <a:t>при температуре 273</a:t>
            </a:r>
            <a:r>
              <a:rPr lang="ru-RU" baseline="30000" smtClean="0"/>
              <a:t>0</a:t>
            </a:r>
            <a:r>
              <a:rPr lang="ru-RU" smtClean="0"/>
              <a:t>С. Каков будет его объём при температуре 546</a:t>
            </a:r>
            <a:r>
              <a:rPr lang="ru-RU" baseline="30000" smtClean="0"/>
              <a:t>0</a:t>
            </a:r>
            <a:r>
              <a:rPr lang="ru-RU" smtClean="0"/>
              <a:t>С и прежнем давлении?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mtClean="0">
                <a:solidFill>
                  <a:schemeClr val="accent1"/>
                </a:solidFill>
              </a:rPr>
              <a:t>1)</a:t>
            </a:r>
            <a:r>
              <a:rPr lang="ru-RU" smtClean="0"/>
              <a:t> 3,5м</a:t>
            </a:r>
            <a:r>
              <a:rPr lang="ru-RU" baseline="30000" smtClean="0"/>
              <a:t>3</a:t>
            </a:r>
            <a:r>
              <a:rPr lang="ru-RU" smtClean="0"/>
              <a:t>;</a:t>
            </a:r>
            <a:r>
              <a:rPr lang="ru-RU" baseline="30000" smtClean="0"/>
              <a:t>        </a:t>
            </a:r>
            <a:r>
              <a:rPr lang="ru-RU" smtClean="0">
                <a:solidFill>
                  <a:schemeClr val="accent1"/>
                </a:solidFill>
              </a:rPr>
              <a:t>3)</a:t>
            </a:r>
            <a:r>
              <a:rPr lang="ru-RU" smtClean="0"/>
              <a:t> 2,5м</a:t>
            </a:r>
            <a:r>
              <a:rPr lang="ru-RU" baseline="30000" smtClean="0"/>
              <a:t>3</a:t>
            </a:r>
            <a:r>
              <a:rPr lang="ru-RU" smtClean="0"/>
              <a:t>;</a:t>
            </a:r>
            <a:r>
              <a:rPr lang="ru-RU" baseline="30000" smtClean="0"/>
              <a:t>         </a:t>
            </a:r>
            <a:r>
              <a:rPr lang="ru-RU" smtClean="0">
                <a:solidFill>
                  <a:schemeClr val="accent1"/>
                </a:solidFill>
              </a:rPr>
              <a:t>5)</a:t>
            </a:r>
            <a:r>
              <a:rPr lang="ru-RU" smtClean="0"/>
              <a:t> 3м</a:t>
            </a:r>
            <a:r>
              <a:rPr lang="ru-RU" baseline="30000" smtClean="0"/>
              <a:t>3</a:t>
            </a:r>
            <a:r>
              <a:rPr lang="ru-RU" smtClean="0"/>
              <a:t>;</a:t>
            </a:r>
            <a:endParaRPr lang="ru-RU" baseline="30000" smtClean="0"/>
          </a:p>
          <a:p>
            <a:pPr marL="0" indent="0" eaLnBrk="1" hangingPunct="1">
              <a:buFont typeface="Arial" charset="0"/>
              <a:buNone/>
            </a:pPr>
            <a:r>
              <a:rPr lang="ru-RU" smtClean="0">
                <a:solidFill>
                  <a:schemeClr val="accent1"/>
                </a:solidFill>
              </a:rPr>
              <a:t>2)</a:t>
            </a:r>
            <a:r>
              <a:rPr lang="ru-RU" smtClean="0"/>
              <a:t> 1м</a:t>
            </a:r>
            <a:r>
              <a:rPr lang="ru-RU" baseline="30000" smtClean="0"/>
              <a:t>3</a:t>
            </a:r>
            <a:r>
              <a:rPr lang="ru-RU" smtClean="0"/>
              <a:t>;         </a:t>
            </a:r>
            <a:r>
              <a:rPr lang="ru-RU" smtClean="0">
                <a:solidFill>
                  <a:schemeClr val="accent1"/>
                </a:solidFill>
              </a:rPr>
              <a:t>4)</a:t>
            </a:r>
            <a:r>
              <a:rPr lang="ru-RU" smtClean="0"/>
              <a:t> 4м</a:t>
            </a:r>
            <a:r>
              <a:rPr lang="ru-RU" baseline="30000" smtClean="0"/>
              <a:t>3</a:t>
            </a:r>
            <a:r>
              <a:rPr lang="ru-RU" smtClean="0"/>
              <a:t>;         </a:t>
            </a:r>
            <a:r>
              <a:rPr lang="ru-RU" smtClean="0">
                <a:solidFill>
                  <a:schemeClr val="accent1"/>
                </a:solidFill>
              </a:rPr>
              <a:t>6)</a:t>
            </a:r>
            <a:r>
              <a:rPr lang="ru-RU" baseline="30000" smtClean="0"/>
              <a:t> </a:t>
            </a:r>
            <a:r>
              <a:rPr lang="ru-RU" smtClean="0"/>
              <a:t>1,5м</a:t>
            </a:r>
            <a:r>
              <a:rPr lang="ru-RU" baseline="30000" smtClean="0"/>
              <a:t>3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ru-RU" smtClean="0">
              <a:solidFill>
                <a:schemeClr val="accent1"/>
              </a:solidFill>
            </a:endParaRPr>
          </a:p>
        </p:txBody>
      </p:sp>
      <p:sp>
        <p:nvSpPr>
          <p:cNvPr id="38502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03863" y="5703888"/>
            <a:ext cx="555625" cy="525462"/>
          </a:xfrm>
          <a:prstGeom prst="actionButtonBlank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FF00"/>
                </a:solidFill>
                <a:latin typeface="+mn-lt"/>
                <a:cs typeface="+mn-cs"/>
              </a:rPr>
              <a:t>5</a:t>
            </a:r>
          </a:p>
        </p:txBody>
      </p:sp>
      <p:sp>
        <p:nvSpPr>
          <p:cNvPr id="385029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65488" y="5697538"/>
            <a:ext cx="555625" cy="525462"/>
          </a:xfrm>
          <a:prstGeom prst="actionButtonBlank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FFFF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85030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64275" y="5676900"/>
            <a:ext cx="555625" cy="525463"/>
          </a:xfrm>
          <a:prstGeom prst="actionButtonBlank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  <a:latin typeface="+mn-lt"/>
                <a:cs typeface="+mn-cs"/>
              </a:rPr>
              <a:t>6</a:t>
            </a:r>
          </a:p>
        </p:txBody>
      </p:sp>
      <p:sp>
        <p:nvSpPr>
          <p:cNvPr id="385031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11438" y="5692775"/>
            <a:ext cx="555625" cy="525463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FFFF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5032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38688" y="5711825"/>
            <a:ext cx="555625" cy="525463"/>
          </a:xfrm>
          <a:prstGeom prst="actionButtonBlank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  <a:latin typeface="+mn-lt"/>
                <a:cs typeface="+mn-cs"/>
              </a:rPr>
              <a:t>4</a:t>
            </a:r>
          </a:p>
        </p:txBody>
      </p:sp>
      <p:sp>
        <p:nvSpPr>
          <p:cNvPr id="385033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00500" y="5715000"/>
            <a:ext cx="555625" cy="525463"/>
          </a:xfrm>
          <a:prstGeom prst="actionButtonBlank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  <a:latin typeface="+mn-lt"/>
                <a:cs typeface="+mn-cs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5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5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5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5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5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5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5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5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5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5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8" grpId="0" animBg="1"/>
      <p:bldP spid="385029" grpId="0" animBg="1"/>
      <p:bldP spid="385030" grpId="0" animBg="1"/>
      <p:bldP spid="385031" grpId="0" animBg="1"/>
      <p:bldP spid="385032" grpId="0" animBg="1"/>
      <p:bldP spid="3850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0188"/>
            <a:ext cx="8229600" cy="1000125"/>
          </a:xfrm>
        </p:spPr>
        <p:txBody>
          <a:bodyPr rtlCol="0"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B13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Цель:</a:t>
            </a:r>
            <a:br>
              <a:rPr lang="ru-RU" dirty="0" smtClean="0">
                <a:solidFill>
                  <a:srgbClr val="B13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endParaRPr lang="ru-RU" dirty="0">
              <a:solidFill>
                <a:srgbClr val="B13F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857250" y="2500313"/>
            <a:ext cx="728662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/>
              <a:t>установить зависимость между двумя макроскопическими параметрами газа при неизменном третьем</a:t>
            </a:r>
            <a:r>
              <a:rPr lang="ru-RU" sz="3200">
                <a:latin typeface="Calibri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813" y="285750"/>
            <a:ext cx="7000875" cy="792163"/>
          </a:xfrm>
          <a:effectLst>
            <a:outerShdw blurRad="50800" dist="50800" dir="5400000" algn="ctr" rotWithShape="0">
              <a:srgbClr val="660033"/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Изохорный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 -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2000250"/>
            <a:ext cx="8715375" cy="11080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     ПРОЦЕСС ИЗМЕНЕНИЯ СОСТОЯНИЯ ТЕРМОДИНАМИЧЕСКОЙ СИСТЕМЫ ПРИ ПОСТОЯННОМ ОБЪЕМЕ (ОТ ГРЕЧЕСКОГО СЛОВА «ХОРЕМА» – ВМЕСТИМОСТЬ).</a:t>
            </a:r>
            <a:endParaRPr lang="ru-RU" sz="2400" b="1" dirty="0">
              <a:solidFill>
                <a:schemeClr val="tx2"/>
              </a:solidFill>
            </a:endParaRPr>
          </a:p>
        </p:txBody>
      </p:sp>
      <p:grpSp>
        <p:nvGrpSpPr>
          <p:cNvPr id="30724" name="Group 7"/>
          <p:cNvGrpSpPr>
            <a:grpSpLocks noChangeAspect="1"/>
          </p:cNvGrpSpPr>
          <p:nvPr/>
        </p:nvGrpSpPr>
        <p:grpSpPr bwMode="auto">
          <a:xfrm>
            <a:off x="2071688" y="3429000"/>
            <a:ext cx="4878387" cy="1582738"/>
            <a:chOff x="1111" y="2275"/>
            <a:chExt cx="3073" cy="997"/>
          </a:xfrm>
        </p:grpSpPr>
        <p:sp>
          <p:nvSpPr>
            <p:cNvPr id="30725" name="AutoShape 6"/>
            <p:cNvSpPr>
              <a:spLocks noChangeAspect="1" noChangeArrowheads="1" noTextEdit="1"/>
            </p:cNvSpPr>
            <p:nvPr/>
          </p:nvSpPr>
          <p:spPr bwMode="auto">
            <a:xfrm>
              <a:off x="1111" y="2341"/>
              <a:ext cx="3073" cy="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6" name="Rectangle 8"/>
            <p:cNvSpPr>
              <a:spLocks noChangeArrowheads="1"/>
            </p:cNvSpPr>
            <p:nvPr/>
          </p:nvSpPr>
          <p:spPr bwMode="auto">
            <a:xfrm>
              <a:off x="2436" y="2361"/>
              <a:ext cx="1604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400" i="1">
                  <a:solidFill>
                    <a:srgbClr val="B13F9A"/>
                  </a:solidFill>
                  <a:latin typeface="Times New Roman" pitchFamily="18" charset="0"/>
                </a:rPr>
                <a:t>const</a:t>
              </a:r>
            </a:p>
          </p:txBody>
        </p:sp>
        <p:sp>
          <p:nvSpPr>
            <p:cNvPr id="30727" name="Rectangle 9"/>
            <p:cNvSpPr>
              <a:spLocks noChangeArrowheads="1"/>
            </p:cNvSpPr>
            <p:nvPr/>
          </p:nvSpPr>
          <p:spPr bwMode="auto">
            <a:xfrm>
              <a:off x="1178" y="2361"/>
              <a:ext cx="463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400" i="1">
                  <a:solidFill>
                    <a:srgbClr val="B13F9A"/>
                  </a:solidFill>
                  <a:latin typeface="Times New Roman" pitchFamily="18" charset="0"/>
                </a:rPr>
                <a:t>V</a:t>
              </a:r>
              <a:endParaRPr lang="ru-RU">
                <a:solidFill>
                  <a:srgbClr val="B13F9A"/>
                </a:solidFill>
                <a:latin typeface="Calibri" pitchFamily="34" charset="0"/>
              </a:endParaRPr>
            </a:p>
          </p:txBody>
        </p:sp>
        <p:sp>
          <p:nvSpPr>
            <p:cNvPr id="30728" name="Rectangle 10"/>
            <p:cNvSpPr>
              <a:spLocks noChangeArrowheads="1"/>
            </p:cNvSpPr>
            <p:nvPr/>
          </p:nvSpPr>
          <p:spPr bwMode="auto">
            <a:xfrm>
              <a:off x="1860" y="2275"/>
              <a:ext cx="417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400">
                  <a:solidFill>
                    <a:srgbClr val="B13F9A"/>
                  </a:solidFill>
                  <a:latin typeface="Symbol" pitchFamily="18" charset="2"/>
                </a:rPr>
                <a:t>=</a:t>
              </a:r>
            </a:p>
          </p:txBody>
        </p:sp>
        <p:sp>
          <p:nvSpPr>
            <p:cNvPr id="30729" name="AutoShape 6"/>
            <p:cNvSpPr>
              <a:spLocks noChangeAspect="1" noChangeArrowheads="1" noTextEdit="1"/>
            </p:cNvSpPr>
            <p:nvPr/>
          </p:nvSpPr>
          <p:spPr bwMode="auto">
            <a:xfrm>
              <a:off x="1111" y="2320"/>
              <a:ext cx="3073" cy="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813" y="285750"/>
            <a:ext cx="7000875" cy="857250"/>
          </a:xfrm>
          <a:effectLst>
            <a:outerShdw blurRad="50800" dist="50800" dir="5400000" algn="ctr" rotWithShape="0">
              <a:srgbClr val="660033"/>
            </a:outerShdw>
          </a:effectLst>
        </p:spPr>
        <p:txBody>
          <a:bodyPr rtlCol="0" anchor="t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Шарля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7" name="Picture 5" descr="1236244078720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5713" y="1714500"/>
            <a:ext cx="192563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7"/>
          <p:cNvSpPr>
            <a:spLocks noChangeArrowheads="1"/>
          </p:cNvSpPr>
          <p:nvPr/>
        </p:nvSpPr>
        <p:spPr bwMode="auto">
          <a:xfrm>
            <a:off x="6143625" y="4643438"/>
            <a:ext cx="26431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000000"/>
                </a:solidFill>
                <a:latin typeface="Constantia" pitchFamily="18" charset="0"/>
              </a:rPr>
              <a:t>Шарль Жак Александр Сезар </a:t>
            </a:r>
          </a:p>
        </p:txBody>
      </p:sp>
      <p:grpSp>
        <p:nvGrpSpPr>
          <p:cNvPr id="31749" name="Группа 18"/>
          <p:cNvGrpSpPr>
            <a:grpSpLocks/>
          </p:cNvGrpSpPr>
          <p:nvPr/>
        </p:nvGrpSpPr>
        <p:grpSpPr bwMode="auto">
          <a:xfrm>
            <a:off x="714375" y="1500188"/>
            <a:ext cx="4572000" cy="2928937"/>
            <a:chOff x="2285984" y="1428736"/>
            <a:chExt cx="4572032" cy="2928958"/>
          </a:xfrm>
        </p:grpSpPr>
        <p:sp>
          <p:nvSpPr>
            <p:cNvPr id="31751" name="AutoShape 10"/>
            <p:cNvSpPr>
              <a:spLocks noChangeArrowheads="1"/>
            </p:cNvSpPr>
            <p:nvPr/>
          </p:nvSpPr>
          <p:spPr bwMode="gray">
            <a:xfrm>
              <a:off x="2285984" y="1713700"/>
              <a:ext cx="4572032" cy="2643994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2" name="AutoShape 11"/>
            <p:cNvSpPr>
              <a:spLocks noChangeArrowheads="1"/>
            </p:cNvSpPr>
            <p:nvPr/>
          </p:nvSpPr>
          <p:spPr bwMode="gray">
            <a:xfrm>
              <a:off x="2356426" y="1721044"/>
              <a:ext cx="4434502" cy="2594052"/>
            </a:xfrm>
            <a:prstGeom prst="roundRect">
              <a:avLst>
                <a:gd name="adj" fmla="val 16667"/>
              </a:avLst>
            </a:prstGeom>
            <a:solidFill>
              <a:srgbClr val="CDA3D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3" name="AutoShape 13"/>
            <p:cNvSpPr>
              <a:spLocks noChangeArrowheads="1"/>
            </p:cNvSpPr>
            <p:nvPr/>
          </p:nvSpPr>
          <p:spPr bwMode="gray">
            <a:xfrm>
              <a:off x="2393324" y="1741609"/>
              <a:ext cx="4374123" cy="6551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4" name="Oval 17"/>
            <p:cNvSpPr>
              <a:spLocks noChangeArrowheads="1"/>
            </p:cNvSpPr>
            <p:nvPr/>
          </p:nvSpPr>
          <p:spPr bwMode="gray">
            <a:xfrm>
              <a:off x="3859192" y="1428736"/>
              <a:ext cx="1358527" cy="59489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5" name="Oval 18"/>
            <p:cNvSpPr>
              <a:spLocks noChangeArrowheads="1"/>
            </p:cNvSpPr>
            <p:nvPr/>
          </p:nvSpPr>
          <p:spPr bwMode="gray">
            <a:xfrm>
              <a:off x="3872610" y="1433143"/>
              <a:ext cx="1314920" cy="575803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6" name="Oval 19"/>
            <p:cNvSpPr>
              <a:spLocks noChangeArrowheads="1"/>
            </p:cNvSpPr>
            <p:nvPr/>
          </p:nvSpPr>
          <p:spPr bwMode="gray">
            <a:xfrm>
              <a:off x="3889382" y="1436080"/>
              <a:ext cx="1284731" cy="562583"/>
            </a:xfrm>
            <a:prstGeom prst="ellipse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7" name="Oval 20"/>
            <p:cNvSpPr>
              <a:spLocks noChangeArrowheads="1"/>
            </p:cNvSpPr>
            <p:nvPr/>
          </p:nvSpPr>
          <p:spPr bwMode="gray">
            <a:xfrm>
              <a:off x="3902799" y="1441956"/>
              <a:ext cx="1220998" cy="524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8" name="Oval 21"/>
            <p:cNvSpPr>
              <a:spLocks noChangeArrowheads="1"/>
            </p:cNvSpPr>
            <p:nvPr/>
          </p:nvSpPr>
          <p:spPr bwMode="gray">
            <a:xfrm>
              <a:off x="3976596" y="1456645"/>
              <a:ext cx="1083468" cy="42597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9" name="Text Box 22"/>
            <p:cNvSpPr txBox="1">
              <a:spLocks noChangeArrowheads="1"/>
            </p:cNvSpPr>
            <p:nvPr/>
          </p:nvSpPr>
          <p:spPr bwMode="gray">
            <a:xfrm>
              <a:off x="3929058" y="1428736"/>
              <a:ext cx="1284199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>
                  <a:solidFill>
                    <a:srgbClr val="000000"/>
                  </a:solidFill>
                  <a:latin typeface="Calibri" pitchFamily="34" charset="0"/>
                </a:rPr>
                <a:t>V - const</a:t>
              </a:r>
              <a:endParaRPr lang="en-US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9" name="Text Box 23"/>
            <p:cNvSpPr txBox="1">
              <a:spLocks noChangeArrowheads="1"/>
            </p:cNvSpPr>
            <p:nvPr/>
          </p:nvSpPr>
          <p:spPr bwMode="gray">
            <a:xfrm>
              <a:off x="2446323" y="2133591"/>
              <a:ext cx="4348192" cy="6127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1000125" y="2571750"/>
            <a:ext cx="414337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Закон экспериментально </a:t>
            </a:r>
            <a:endParaRPr lang="en-US" sz="280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получен в 1787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28813" y="357188"/>
            <a:ext cx="7000875" cy="769937"/>
          </a:xfrm>
          <a:prstGeom prst="rect">
            <a:avLst/>
          </a:prstGeom>
          <a:effectLst>
            <a:outerShdw blurRad="50800" dist="50800" dir="5400000" algn="ctr" rotWithShape="0">
              <a:srgbClr val="660033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Закон Шарля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57438" y="1428750"/>
            <a:ext cx="4514850" cy="449263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285875"/>
            <a:ext cx="464343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 </a:t>
            </a:r>
            <a:r>
              <a:rPr lang="en-US" sz="3600" dirty="0">
                <a:solidFill>
                  <a:srgbClr val="B13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/>
              </a:rPr>
              <a:t>P</a:t>
            </a:r>
            <a:r>
              <a:rPr lang="ru-RU" sz="3600" dirty="0">
                <a:solidFill>
                  <a:srgbClr val="B13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/Т</a:t>
            </a:r>
            <a:r>
              <a:rPr lang="en-US" sz="3600" dirty="0">
                <a:solidFill>
                  <a:srgbClr val="B13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=const  </a:t>
            </a:r>
            <a:r>
              <a:rPr lang="ru-RU" sz="3600" dirty="0">
                <a:solidFill>
                  <a:srgbClr val="B13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при </a:t>
            </a:r>
            <a:r>
              <a:rPr lang="en-US" sz="3600" dirty="0">
                <a:solidFill>
                  <a:srgbClr val="B13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V=const</a:t>
            </a:r>
            <a:endParaRPr lang="ru-RU" sz="3600" dirty="0">
              <a:solidFill>
                <a:srgbClr val="B13F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57238" y="1962150"/>
            <a:ext cx="8110537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+mn-cs"/>
              </a:rPr>
              <a:t>Для газа данной массы отношение давления к температуре постоянно, если объем не меняется.</a:t>
            </a:r>
            <a:r>
              <a:rPr lang="en-US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+mn-cs"/>
              </a:rPr>
              <a:t/>
            </a:r>
            <a:br>
              <a:rPr lang="en-US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+mn-cs"/>
              </a:rPr>
            </a:br>
            <a:endParaRPr lang="ru-RU" sz="2400" dirty="0">
              <a:solidFill>
                <a:srgbClr val="1F497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+mn-cs"/>
            </a:endParaRPr>
          </a:p>
        </p:txBody>
      </p:sp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2675" y="2857500"/>
            <a:ext cx="4524375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532063" y="2865438"/>
            <a:ext cx="4167187" cy="3663950"/>
          </a:xfrm>
        </p:spPr>
      </p:pic>
      <p:sp>
        <p:nvSpPr>
          <p:cNvPr id="375811" name="Rectangle 3"/>
          <p:cNvSpPr>
            <a:spLocks noGrp="1" noChangeArrowheads="1"/>
          </p:cNvSpPr>
          <p:nvPr>
            <p:ph type="title"/>
          </p:nvPr>
        </p:nvSpPr>
        <p:spPr>
          <a:xfrm>
            <a:off x="1928813" y="304800"/>
            <a:ext cx="7000875" cy="838200"/>
          </a:xfrm>
          <a:effectLst>
            <a:outerShdw blurRad="50800" dist="50800" dir="5400000" algn="ctr" rotWithShape="0">
              <a:srgbClr val="660033"/>
            </a:outerShdw>
          </a:effectLst>
        </p:spPr>
        <p:txBody>
          <a:bodyPr rtlCol="0" anchor="t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Шарля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2000" dirty="0" smtClean="0"/>
          </a:p>
        </p:txBody>
      </p:sp>
      <p:sp>
        <p:nvSpPr>
          <p:cNvPr id="375812" name="Rectangle 4"/>
          <p:cNvSpPr>
            <a:spLocks noChangeArrowheads="1"/>
          </p:cNvSpPr>
          <p:nvPr/>
        </p:nvSpPr>
        <p:spPr bwMode="auto">
          <a:xfrm>
            <a:off x="2357438" y="1428750"/>
            <a:ext cx="4514850" cy="449263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375813" name="Rectangle 5"/>
          <p:cNvSpPr>
            <a:spLocks noChangeArrowheads="1"/>
          </p:cNvSpPr>
          <p:nvPr/>
        </p:nvSpPr>
        <p:spPr bwMode="auto">
          <a:xfrm>
            <a:off x="757238" y="1962150"/>
            <a:ext cx="8110537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+mn-cs"/>
              </a:rPr>
              <a:t>график изменения макроскопических параметров газа при изохорном процессе.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1F497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0438" y="1285875"/>
            <a:ext cx="226695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B13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Изохора -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5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5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813" y="266700"/>
            <a:ext cx="7000875" cy="876300"/>
          </a:xfrm>
        </p:spPr>
        <p:txBody>
          <a:bodyPr rtlCol="0" anchor="t">
            <a:normAutofit fontScale="90000"/>
          </a:bodyPr>
          <a:lstStyle/>
          <a:p>
            <a:pPr algn="l"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4900" dirty="0" smtClean="0">
                <a:solidFill>
                  <a:srgbClr val="B13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Реши задачу</a:t>
            </a:r>
            <a:r>
              <a:rPr lang="ru-RU" dirty="0" smtClean="0">
                <a:ea typeface="Calibri"/>
                <a:cs typeface="Times New Roman"/>
              </a:rPr>
              <a:t/>
            </a:r>
            <a:br>
              <a:rPr lang="ru-RU" dirty="0" smtClean="0">
                <a:ea typeface="Calibri"/>
                <a:cs typeface="Times New Roman"/>
              </a:rPr>
            </a:b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571625"/>
            <a:ext cx="8572500" cy="3571875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smtClean="0"/>
              <a:t>Газ находится в баллоне при температуре 288 К и давлении 1,8 МПа. При какой температуре давление газа станет равным 1,55 МПа? Объем баллона считать неизменным.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mtClean="0">
                <a:solidFill>
                  <a:schemeClr val="accent1"/>
                </a:solidFill>
              </a:rPr>
              <a:t>1)</a:t>
            </a:r>
            <a:r>
              <a:rPr lang="ru-RU" smtClean="0"/>
              <a:t> 100К;</a:t>
            </a:r>
            <a:r>
              <a:rPr lang="ru-RU" baseline="30000" smtClean="0"/>
              <a:t>           </a:t>
            </a:r>
            <a:r>
              <a:rPr lang="ru-RU" smtClean="0">
                <a:solidFill>
                  <a:schemeClr val="accent1"/>
                </a:solidFill>
              </a:rPr>
              <a:t>3)</a:t>
            </a:r>
            <a:r>
              <a:rPr lang="ru-RU" smtClean="0"/>
              <a:t> 248К;</a:t>
            </a:r>
            <a:r>
              <a:rPr lang="ru-RU" baseline="30000" smtClean="0"/>
              <a:t>            </a:t>
            </a:r>
            <a:r>
              <a:rPr lang="ru-RU" smtClean="0">
                <a:solidFill>
                  <a:schemeClr val="accent1"/>
                </a:solidFill>
              </a:rPr>
              <a:t>5)</a:t>
            </a:r>
            <a:r>
              <a:rPr lang="ru-RU" smtClean="0"/>
              <a:t> 456К;</a:t>
            </a:r>
            <a:endParaRPr lang="ru-RU" baseline="30000" smtClean="0"/>
          </a:p>
          <a:p>
            <a:pPr marL="0" indent="0" eaLnBrk="1" hangingPunct="1">
              <a:buFont typeface="Arial" charset="0"/>
              <a:buNone/>
            </a:pPr>
            <a:r>
              <a:rPr lang="ru-RU" smtClean="0">
                <a:solidFill>
                  <a:schemeClr val="accent1"/>
                </a:solidFill>
              </a:rPr>
              <a:t>2)</a:t>
            </a:r>
            <a:r>
              <a:rPr lang="ru-RU" smtClean="0"/>
              <a:t> 284К;       </a:t>
            </a:r>
            <a:r>
              <a:rPr lang="ru-RU" smtClean="0">
                <a:solidFill>
                  <a:schemeClr val="accent1"/>
                </a:solidFill>
              </a:rPr>
              <a:t>4)</a:t>
            </a:r>
            <a:r>
              <a:rPr lang="ru-RU" smtClean="0"/>
              <a:t> 123К;        </a:t>
            </a:r>
            <a:r>
              <a:rPr lang="ru-RU" smtClean="0">
                <a:solidFill>
                  <a:schemeClr val="accent1"/>
                </a:solidFill>
              </a:rPr>
              <a:t>6)</a:t>
            </a:r>
            <a:r>
              <a:rPr lang="ru-RU" baseline="30000" smtClean="0"/>
              <a:t> </a:t>
            </a:r>
            <a:r>
              <a:rPr lang="ru-RU" smtClean="0"/>
              <a:t>789К</a:t>
            </a:r>
            <a:endParaRPr lang="ru-RU" baseline="30000" smtClean="0"/>
          </a:p>
          <a:p>
            <a:pPr marL="0" indent="0" eaLnBrk="1" hangingPunct="1">
              <a:buFont typeface="Wingdings" pitchFamily="2" charset="2"/>
              <a:buNone/>
            </a:pPr>
            <a:endParaRPr lang="ru-RU" smtClean="0">
              <a:solidFill>
                <a:schemeClr val="accent1"/>
              </a:solidFill>
            </a:endParaRPr>
          </a:p>
        </p:txBody>
      </p:sp>
      <p:sp>
        <p:nvSpPr>
          <p:cNvPr id="38502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03863" y="5703888"/>
            <a:ext cx="555625" cy="525462"/>
          </a:xfrm>
          <a:prstGeom prst="actionButtonBlank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FF00"/>
                </a:solidFill>
                <a:latin typeface="+mn-lt"/>
                <a:cs typeface="+mn-cs"/>
              </a:rPr>
              <a:t>5</a:t>
            </a:r>
          </a:p>
        </p:txBody>
      </p:sp>
      <p:sp>
        <p:nvSpPr>
          <p:cNvPr id="38502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65488" y="5697538"/>
            <a:ext cx="555625" cy="525462"/>
          </a:xfrm>
          <a:prstGeom prst="actionButtonBlank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FFFF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85030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64275" y="5676900"/>
            <a:ext cx="555625" cy="525463"/>
          </a:xfrm>
          <a:prstGeom prst="actionButtonBlank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  <a:latin typeface="+mn-lt"/>
                <a:cs typeface="+mn-cs"/>
              </a:rPr>
              <a:t>6</a:t>
            </a:r>
          </a:p>
        </p:txBody>
      </p:sp>
      <p:sp>
        <p:nvSpPr>
          <p:cNvPr id="385031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11438" y="5692775"/>
            <a:ext cx="555625" cy="525463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FFFF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5032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38688" y="5711825"/>
            <a:ext cx="555625" cy="525463"/>
          </a:xfrm>
          <a:prstGeom prst="actionButtonBlank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  <a:latin typeface="+mn-lt"/>
                <a:cs typeface="+mn-cs"/>
              </a:rPr>
              <a:t>4</a:t>
            </a:r>
          </a:p>
        </p:txBody>
      </p:sp>
      <p:sp>
        <p:nvSpPr>
          <p:cNvPr id="385033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00500" y="5715000"/>
            <a:ext cx="555625" cy="525463"/>
          </a:xfrm>
          <a:prstGeom prst="actionButtonBlank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  <a:latin typeface="+mn-lt"/>
                <a:cs typeface="+mn-cs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5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5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5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5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5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5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5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5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5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5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8" grpId="0" animBg="1"/>
      <p:bldP spid="385029" grpId="0" animBg="1"/>
      <p:bldP spid="385030" grpId="0" animBg="1"/>
      <p:bldP spid="385031" grpId="0" animBg="1"/>
      <p:bldP spid="385032" grpId="0" animBg="1"/>
      <p:bldP spid="3850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813" y="142875"/>
            <a:ext cx="7000875" cy="11430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B13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Определись в своих знаниях и проверь свои умения</a:t>
            </a:r>
          </a:p>
        </p:txBody>
      </p:sp>
      <p:sp>
        <p:nvSpPr>
          <p:cNvPr id="35843" name="Text Box 15"/>
          <p:cNvSpPr>
            <a:spLocks noGrp="1" noChangeArrowheads="1"/>
          </p:cNvSpPr>
          <p:nvPr>
            <p:ph idx="1"/>
          </p:nvPr>
        </p:nvSpPr>
        <p:spPr>
          <a:xfrm>
            <a:off x="428625" y="1785938"/>
            <a:ext cx="8229600" cy="1077912"/>
          </a:xfrm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r>
              <a:rPr lang="ru-RU" smtClean="0"/>
              <a:t>Какой из макроскопических параметров остается постоянным при</a:t>
            </a:r>
            <a:r>
              <a:rPr lang="en-US" smtClean="0"/>
              <a:t> </a:t>
            </a:r>
            <a:r>
              <a:rPr lang="ru-RU" smtClean="0"/>
              <a:t>…</a:t>
            </a:r>
          </a:p>
        </p:txBody>
      </p:sp>
      <p:grpSp>
        <p:nvGrpSpPr>
          <p:cNvPr id="35844" name="Группа 137"/>
          <p:cNvGrpSpPr>
            <a:grpSpLocks/>
          </p:cNvGrpSpPr>
          <p:nvPr/>
        </p:nvGrpSpPr>
        <p:grpSpPr bwMode="auto">
          <a:xfrm>
            <a:off x="428625" y="3000375"/>
            <a:ext cx="4071938" cy="2570163"/>
            <a:chOff x="2285984" y="1428736"/>
            <a:chExt cx="4572032" cy="2928958"/>
          </a:xfrm>
        </p:grpSpPr>
        <p:sp>
          <p:nvSpPr>
            <p:cNvPr id="35858" name="AutoShape 10"/>
            <p:cNvSpPr>
              <a:spLocks noChangeArrowheads="1"/>
            </p:cNvSpPr>
            <p:nvPr/>
          </p:nvSpPr>
          <p:spPr bwMode="gray">
            <a:xfrm>
              <a:off x="2285984" y="1713700"/>
              <a:ext cx="4572032" cy="2643994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5859" name="AutoShape 11"/>
            <p:cNvSpPr>
              <a:spLocks noChangeArrowheads="1"/>
            </p:cNvSpPr>
            <p:nvPr/>
          </p:nvSpPr>
          <p:spPr bwMode="gray">
            <a:xfrm>
              <a:off x="2366195" y="1754349"/>
              <a:ext cx="4409937" cy="2522842"/>
            </a:xfrm>
            <a:prstGeom prst="roundRect">
              <a:avLst>
                <a:gd name="adj" fmla="val 16667"/>
              </a:avLst>
            </a:prstGeom>
            <a:solidFill>
              <a:srgbClr val="D0E0D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800">
                  <a:solidFill>
                    <a:srgbClr val="000000"/>
                  </a:solidFill>
                  <a:latin typeface="Calibri" pitchFamily="34" charset="0"/>
                </a:rPr>
                <a:t>ИЗОТЕРМИЧЕСКОМ </a:t>
              </a:r>
              <a:endParaRPr lang="en-US" sz="280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/>
              <a:r>
                <a:rPr lang="ru-RU" sz="2800">
                  <a:solidFill>
                    <a:srgbClr val="000000"/>
                  </a:solidFill>
                  <a:latin typeface="Calibri" pitchFamily="34" charset="0"/>
                </a:rPr>
                <a:t>ПРОЦЕССЕ?</a:t>
              </a:r>
            </a:p>
          </p:txBody>
        </p:sp>
        <p:sp>
          <p:nvSpPr>
            <p:cNvPr id="35860" name="AutoShape 13"/>
            <p:cNvSpPr>
              <a:spLocks noChangeArrowheads="1"/>
            </p:cNvSpPr>
            <p:nvPr/>
          </p:nvSpPr>
          <p:spPr bwMode="gray">
            <a:xfrm>
              <a:off x="2393324" y="1741609"/>
              <a:ext cx="4374123" cy="6551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5861" name="Oval 17"/>
            <p:cNvSpPr>
              <a:spLocks noChangeArrowheads="1"/>
            </p:cNvSpPr>
            <p:nvPr/>
          </p:nvSpPr>
          <p:spPr bwMode="gray">
            <a:xfrm>
              <a:off x="3859192" y="1428736"/>
              <a:ext cx="1358527" cy="59489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5862" name="Oval 18"/>
            <p:cNvSpPr>
              <a:spLocks noChangeArrowheads="1"/>
            </p:cNvSpPr>
            <p:nvPr/>
          </p:nvSpPr>
          <p:spPr bwMode="gray">
            <a:xfrm>
              <a:off x="3872610" y="1433143"/>
              <a:ext cx="1314920" cy="575803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5863" name="Oval 19"/>
            <p:cNvSpPr>
              <a:spLocks noChangeArrowheads="1"/>
            </p:cNvSpPr>
            <p:nvPr/>
          </p:nvSpPr>
          <p:spPr bwMode="gray">
            <a:xfrm>
              <a:off x="3889382" y="1436080"/>
              <a:ext cx="1284731" cy="562583"/>
            </a:xfrm>
            <a:prstGeom prst="ellipse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5864" name="Oval 20"/>
            <p:cNvSpPr>
              <a:spLocks noChangeArrowheads="1"/>
            </p:cNvSpPr>
            <p:nvPr/>
          </p:nvSpPr>
          <p:spPr bwMode="gray">
            <a:xfrm>
              <a:off x="3902799" y="1441956"/>
              <a:ext cx="1220998" cy="524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5865" name="Oval 21"/>
            <p:cNvSpPr>
              <a:spLocks noChangeArrowheads="1"/>
            </p:cNvSpPr>
            <p:nvPr/>
          </p:nvSpPr>
          <p:spPr bwMode="gray">
            <a:xfrm>
              <a:off x="3976596" y="1456645"/>
              <a:ext cx="1083468" cy="42597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5866" name="Text Box 22"/>
            <p:cNvSpPr txBox="1">
              <a:spLocks noChangeArrowheads="1"/>
            </p:cNvSpPr>
            <p:nvPr/>
          </p:nvSpPr>
          <p:spPr bwMode="gray">
            <a:xfrm>
              <a:off x="3857620" y="1500174"/>
              <a:ext cx="1289135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I-</a:t>
              </a:r>
              <a:r>
                <a:rPr lang="ru-RU" sz="2000" b="1">
                  <a:solidFill>
                    <a:srgbClr val="000000"/>
                  </a:solidFill>
                  <a:latin typeface="Calibri" pitchFamily="34" charset="0"/>
                </a:rPr>
                <a:t>вариант</a:t>
              </a:r>
              <a:endParaRPr lang="en-US" sz="20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48" name="Text Box 23"/>
            <p:cNvSpPr txBox="1">
              <a:spLocks noChangeArrowheads="1"/>
            </p:cNvSpPr>
            <p:nvPr/>
          </p:nvSpPr>
          <p:spPr bwMode="gray">
            <a:xfrm>
              <a:off x="2446406" y="2134291"/>
              <a:ext cx="4347441" cy="6114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35845" name="Группа 181"/>
          <p:cNvGrpSpPr>
            <a:grpSpLocks/>
          </p:cNvGrpSpPr>
          <p:nvPr/>
        </p:nvGrpSpPr>
        <p:grpSpPr bwMode="auto">
          <a:xfrm>
            <a:off x="4714875" y="3000375"/>
            <a:ext cx="4071938" cy="2571750"/>
            <a:chOff x="2285984" y="1428736"/>
            <a:chExt cx="4572032" cy="2928958"/>
          </a:xfrm>
        </p:grpSpPr>
        <p:sp>
          <p:nvSpPr>
            <p:cNvPr id="35848" name="AutoShape 10"/>
            <p:cNvSpPr>
              <a:spLocks noChangeArrowheads="1"/>
            </p:cNvSpPr>
            <p:nvPr/>
          </p:nvSpPr>
          <p:spPr bwMode="gray">
            <a:xfrm>
              <a:off x="2285984" y="1713700"/>
              <a:ext cx="4572032" cy="2643994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5849" name="AutoShape 11"/>
            <p:cNvSpPr>
              <a:spLocks noChangeArrowheads="1"/>
            </p:cNvSpPr>
            <p:nvPr/>
          </p:nvSpPr>
          <p:spPr bwMode="gray">
            <a:xfrm>
              <a:off x="2366196" y="1754176"/>
              <a:ext cx="4411610" cy="2522158"/>
            </a:xfrm>
            <a:prstGeom prst="roundRect">
              <a:avLst>
                <a:gd name="adj" fmla="val 16667"/>
              </a:avLst>
            </a:prstGeom>
            <a:solidFill>
              <a:srgbClr val="D1D1D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800">
                  <a:solidFill>
                    <a:srgbClr val="000000"/>
                  </a:solidFill>
                  <a:latin typeface="Calibri" pitchFamily="34" charset="0"/>
                </a:rPr>
                <a:t>ИЗОБАРНОМ </a:t>
              </a:r>
              <a:endParaRPr lang="en-US" sz="280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/>
              <a:r>
                <a:rPr lang="ru-RU" sz="2800">
                  <a:solidFill>
                    <a:srgbClr val="000000"/>
                  </a:solidFill>
                  <a:latin typeface="Calibri" pitchFamily="34" charset="0"/>
                </a:rPr>
                <a:t>ПРОЦЕССЕ?</a:t>
              </a:r>
            </a:p>
          </p:txBody>
        </p:sp>
        <p:sp>
          <p:nvSpPr>
            <p:cNvPr id="35850" name="AutoShape 13"/>
            <p:cNvSpPr>
              <a:spLocks noChangeArrowheads="1"/>
            </p:cNvSpPr>
            <p:nvPr/>
          </p:nvSpPr>
          <p:spPr bwMode="gray">
            <a:xfrm>
              <a:off x="2393325" y="1741609"/>
              <a:ext cx="4374122" cy="6551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5851" name="Oval 17"/>
            <p:cNvSpPr>
              <a:spLocks noChangeArrowheads="1"/>
            </p:cNvSpPr>
            <p:nvPr/>
          </p:nvSpPr>
          <p:spPr bwMode="gray">
            <a:xfrm>
              <a:off x="3859192" y="1428736"/>
              <a:ext cx="1358527" cy="59489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5852" name="Oval 18"/>
            <p:cNvSpPr>
              <a:spLocks noChangeArrowheads="1"/>
            </p:cNvSpPr>
            <p:nvPr/>
          </p:nvSpPr>
          <p:spPr bwMode="gray">
            <a:xfrm>
              <a:off x="3872610" y="1433143"/>
              <a:ext cx="1314920" cy="575803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5853" name="Oval 19"/>
            <p:cNvSpPr>
              <a:spLocks noChangeArrowheads="1"/>
            </p:cNvSpPr>
            <p:nvPr/>
          </p:nvSpPr>
          <p:spPr bwMode="gray">
            <a:xfrm>
              <a:off x="3889382" y="1436080"/>
              <a:ext cx="1284731" cy="562583"/>
            </a:xfrm>
            <a:prstGeom prst="ellipse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5854" name="Oval 20"/>
            <p:cNvSpPr>
              <a:spLocks noChangeArrowheads="1"/>
            </p:cNvSpPr>
            <p:nvPr/>
          </p:nvSpPr>
          <p:spPr bwMode="gray">
            <a:xfrm>
              <a:off x="3902799" y="1441956"/>
              <a:ext cx="1220998" cy="524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5855" name="Oval 21"/>
            <p:cNvSpPr>
              <a:spLocks noChangeArrowheads="1"/>
            </p:cNvSpPr>
            <p:nvPr/>
          </p:nvSpPr>
          <p:spPr bwMode="gray">
            <a:xfrm>
              <a:off x="3976596" y="1456645"/>
              <a:ext cx="1083468" cy="42597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5856" name="Text Box 22"/>
            <p:cNvSpPr txBox="1">
              <a:spLocks noChangeArrowheads="1"/>
            </p:cNvSpPr>
            <p:nvPr/>
          </p:nvSpPr>
          <p:spPr bwMode="gray">
            <a:xfrm>
              <a:off x="3857620" y="1500174"/>
              <a:ext cx="1358064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II-</a:t>
              </a:r>
              <a:r>
                <a:rPr lang="ru-RU" sz="2000" b="1">
                  <a:solidFill>
                    <a:srgbClr val="000000"/>
                  </a:solidFill>
                  <a:latin typeface="Calibri" pitchFamily="34" charset="0"/>
                </a:rPr>
                <a:t>вариант</a:t>
              </a:r>
              <a:endParaRPr lang="en-US" sz="20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92" name="Text Box 23"/>
            <p:cNvSpPr txBox="1">
              <a:spLocks noChangeArrowheads="1"/>
            </p:cNvSpPr>
            <p:nvPr/>
          </p:nvSpPr>
          <p:spPr bwMode="gray">
            <a:xfrm>
              <a:off x="2446406" y="2133856"/>
              <a:ext cx="4347441" cy="6129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35846" name="Прямоугольник 192"/>
          <p:cNvSpPr>
            <a:spLocks noChangeArrowheads="1"/>
          </p:cNvSpPr>
          <p:nvPr/>
        </p:nvSpPr>
        <p:spPr bwMode="auto">
          <a:xfrm>
            <a:off x="1785938" y="5643563"/>
            <a:ext cx="571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chemeClr val="accent1"/>
                </a:solidFill>
                <a:latin typeface="Calibri" pitchFamily="34" charset="0"/>
              </a:rPr>
              <a:t>А)</a:t>
            </a:r>
            <a:r>
              <a:rPr lang="ru-RU" sz="3200">
                <a:latin typeface="Calibri" pitchFamily="34" charset="0"/>
              </a:rPr>
              <a:t> </a:t>
            </a:r>
            <a:r>
              <a:rPr lang="en-US" sz="3200">
                <a:latin typeface="Calibri" pitchFamily="34" charset="0"/>
              </a:rPr>
              <a:t>T</a:t>
            </a:r>
            <a:r>
              <a:rPr lang="ru-RU" sz="3200">
                <a:latin typeface="Calibri" pitchFamily="34" charset="0"/>
              </a:rPr>
              <a:t>;</a:t>
            </a:r>
            <a:r>
              <a:rPr lang="ru-RU" sz="3200" baseline="30000">
                <a:latin typeface="Calibri" pitchFamily="34" charset="0"/>
              </a:rPr>
              <a:t>           </a:t>
            </a:r>
            <a:r>
              <a:rPr lang="ru-RU" sz="3200">
                <a:solidFill>
                  <a:schemeClr val="accent1"/>
                </a:solidFill>
                <a:latin typeface="Calibri" pitchFamily="34" charset="0"/>
              </a:rPr>
              <a:t>Б)</a:t>
            </a:r>
            <a:r>
              <a:rPr lang="ru-RU" sz="3200">
                <a:latin typeface="Calibri" pitchFamily="34" charset="0"/>
              </a:rPr>
              <a:t> </a:t>
            </a:r>
            <a:r>
              <a:rPr lang="en-US" sz="3200">
                <a:latin typeface="Calibri" pitchFamily="34" charset="0"/>
              </a:rPr>
              <a:t>p</a:t>
            </a:r>
            <a:r>
              <a:rPr lang="ru-RU" sz="3200">
                <a:latin typeface="Calibri" pitchFamily="34" charset="0"/>
              </a:rPr>
              <a:t>;</a:t>
            </a:r>
            <a:r>
              <a:rPr lang="ru-RU" sz="3200" baseline="30000">
                <a:latin typeface="Calibri" pitchFamily="34" charset="0"/>
              </a:rPr>
              <a:t>            </a:t>
            </a:r>
            <a:r>
              <a:rPr lang="ru-RU" sz="3200">
                <a:solidFill>
                  <a:schemeClr val="accent1"/>
                </a:solidFill>
                <a:latin typeface="Calibri" pitchFamily="34" charset="0"/>
              </a:rPr>
              <a:t>В)</a:t>
            </a:r>
            <a:r>
              <a:rPr lang="ru-RU" sz="3200">
                <a:latin typeface="Calibri" pitchFamily="34" charset="0"/>
              </a:rPr>
              <a:t> </a:t>
            </a:r>
            <a:r>
              <a:rPr lang="en-US" sz="3200">
                <a:latin typeface="Calibri" pitchFamily="34" charset="0"/>
              </a:rPr>
              <a:t>V</a:t>
            </a:r>
            <a:r>
              <a:rPr lang="ru-RU" sz="3200">
                <a:latin typeface="Calibri" pitchFamily="34" charset="0"/>
              </a:rPr>
              <a:t>;</a:t>
            </a:r>
            <a:r>
              <a:rPr lang="ru-RU" sz="3200" baseline="30000">
                <a:latin typeface="Calibri" pitchFamily="34" charset="0"/>
              </a:rPr>
              <a:t>            </a:t>
            </a:r>
            <a:r>
              <a:rPr lang="ru-RU" sz="3200">
                <a:latin typeface="Calibri" pitchFamily="34" charset="0"/>
              </a:rPr>
              <a:t> </a:t>
            </a:r>
            <a:r>
              <a:rPr lang="ru-RU" sz="3200">
                <a:solidFill>
                  <a:schemeClr val="accent1"/>
                </a:solidFill>
                <a:latin typeface="Calibri" pitchFamily="34" charset="0"/>
              </a:rPr>
              <a:t>Г)</a:t>
            </a:r>
            <a:r>
              <a:rPr lang="ru-RU" sz="3200">
                <a:latin typeface="Calibri" pitchFamily="34" charset="0"/>
              </a:rPr>
              <a:t> </a:t>
            </a:r>
            <a:r>
              <a:rPr lang="en-US" sz="3200">
                <a:latin typeface="Calibri" pitchFamily="34" charset="0"/>
              </a:rPr>
              <a:t>m</a:t>
            </a:r>
            <a:endParaRPr lang="ru-RU" sz="3200" baseline="30000">
              <a:latin typeface="Calibri" pitchFamily="34" charset="0"/>
            </a:endParaRPr>
          </a:p>
        </p:txBody>
      </p:sp>
      <p:sp>
        <p:nvSpPr>
          <p:cNvPr id="35847" name="TextBox 193"/>
          <p:cNvSpPr txBox="1">
            <a:spLocks noChangeArrowheads="1"/>
          </p:cNvSpPr>
          <p:nvPr/>
        </p:nvSpPr>
        <p:spPr bwMode="auto">
          <a:xfrm>
            <a:off x="3571875" y="1285875"/>
            <a:ext cx="2416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Calibri" pitchFamily="34" charset="0"/>
              </a:rPr>
              <a:t>Задание №1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813" y="142875"/>
            <a:ext cx="7000875" cy="11430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B13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Определись в своих знаниях и проверь свои умения</a:t>
            </a:r>
          </a:p>
        </p:txBody>
      </p:sp>
      <p:sp>
        <p:nvSpPr>
          <p:cNvPr id="1032" name="Text Box 15"/>
          <p:cNvSpPr>
            <a:spLocks noGrp="1" noChangeArrowheads="1"/>
          </p:cNvSpPr>
          <p:nvPr>
            <p:ph idx="1"/>
          </p:nvPr>
        </p:nvSpPr>
        <p:spPr>
          <a:xfrm>
            <a:off x="428625" y="1785938"/>
            <a:ext cx="8229600" cy="584200"/>
          </a:xfrm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r>
              <a:rPr lang="ru-RU" smtClean="0"/>
              <a:t>Какая из формул описывает закон</a:t>
            </a:r>
            <a:r>
              <a:rPr lang="en-US" smtClean="0"/>
              <a:t> </a:t>
            </a:r>
            <a:r>
              <a:rPr lang="ru-RU" smtClean="0"/>
              <a:t>…</a:t>
            </a:r>
          </a:p>
        </p:txBody>
      </p:sp>
      <p:grpSp>
        <p:nvGrpSpPr>
          <p:cNvPr id="1033" name="Группа 137"/>
          <p:cNvGrpSpPr>
            <a:grpSpLocks/>
          </p:cNvGrpSpPr>
          <p:nvPr/>
        </p:nvGrpSpPr>
        <p:grpSpPr bwMode="auto">
          <a:xfrm>
            <a:off x="428625" y="3000375"/>
            <a:ext cx="4071938" cy="2570163"/>
            <a:chOff x="2285984" y="1428736"/>
            <a:chExt cx="4572032" cy="2928958"/>
          </a:xfrm>
        </p:grpSpPr>
        <p:sp>
          <p:nvSpPr>
            <p:cNvPr id="1047" name="AutoShape 10"/>
            <p:cNvSpPr>
              <a:spLocks noChangeArrowheads="1"/>
            </p:cNvSpPr>
            <p:nvPr/>
          </p:nvSpPr>
          <p:spPr bwMode="gray">
            <a:xfrm>
              <a:off x="2285984" y="1713700"/>
              <a:ext cx="4572032" cy="2643994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048" name="AutoShape 11"/>
            <p:cNvSpPr>
              <a:spLocks noChangeArrowheads="1"/>
            </p:cNvSpPr>
            <p:nvPr/>
          </p:nvSpPr>
          <p:spPr bwMode="gray">
            <a:xfrm>
              <a:off x="2366195" y="1754349"/>
              <a:ext cx="4409937" cy="2522842"/>
            </a:xfrm>
            <a:prstGeom prst="roundRect">
              <a:avLst>
                <a:gd name="adj" fmla="val 16667"/>
              </a:avLst>
            </a:prstGeom>
            <a:solidFill>
              <a:srgbClr val="D0E0D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800">
                  <a:solidFill>
                    <a:srgbClr val="000000"/>
                  </a:solidFill>
                  <a:latin typeface="Calibri" pitchFamily="34" charset="0"/>
                </a:rPr>
                <a:t>БОЙЛЯ-МАРИОТТА?</a:t>
              </a:r>
            </a:p>
          </p:txBody>
        </p:sp>
        <p:sp>
          <p:nvSpPr>
            <p:cNvPr id="1049" name="AutoShape 13"/>
            <p:cNvSpPr>
              <a:spLocks noChangeArrowheads="1"/>
            </p:cNvSpPr>
            <p:nvPr/>
          </p:nvSpPr>
          <p:spPr bwMode="gray">
            <a:xfrm>
              <a:off x="2393324" y="1741609"/>
              <a:ext cx="4374123" cy="6551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050" name="Oval 17"/>
            <p:cNvSpPr>
              <a:spLocks noChangeArrowheads="1"/>
            </p:cNvSpPr>
            <p:nvPr/>
          </p:nvSpPr>
          <p:spPr bwMode="gray">
            <a:xfrm>
              <a:off x="3859192" y="1428736"/>
              <a:ext cx="1358527" cy="59489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051" name="Oval 18"/>
            <p:cNvSpPr>
              <a:spLocks noChangeArrowheads="1"/>
            </p:cNvSpPr>
            <p:nvPr/>
          </p:nvSpPr>
          <p:spPr bwMode="gray">
            <a:xfrm>
              <a:off x="3872610" y="1433143"/>
              <a:ext cx="1314920" cy="575803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052" name="Oval 19"/>
            <p:cNvSpPr>
              <a:spLocks noChangeArrowheads="1"/>
            </p:cNvSpPr>
            <p:nvPr/>
          </p:nvSpPr>
          <p:spPr bwMode="gray">
            <a:xfrm>
              <a:off x="3889382" y="1436080"/>
              <a:ext cx="1284731" cy="562583"/>
            </a:xfrm>
            <a:prstGeom prst="ellipse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053" name="Oval 20"/>
            <p:cNvSpPr>
              <a:spLocks noChangeArrowheads="1"/>
            </p:cNvSpPr>
            <p:nvPr/>
          </p:nvSpPr>
          <p:spPr bwMode="gray">
            <a:xfrm>
              <a:off x="3902799" y="1441956"/>
              <a:ext cx="1220998" cy="524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054" name="Oval 21"/>
            <p:cNvSpPr>
              <a:spLocks noChangeArrowheads="1"/>
            </p:cNvSpPr>
            <p:nvPr/>
          </p:nvSpPr>
          <p:spPr bwMode="gray">
            <a:xfrm>
              <a:off x="3976596" y="1456645"/>
              <a:ext cx="1083468" cy="42597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055" name="Text Box 22"/>
            <p:cNvSpPr txBox="1">
              <a:spLocks noChangeArrowheads="1"/>
            </p:cNvSpPr>
            <p:nvPr/>
          </p:nvSpPr>
          <p:spPr bwMode="gray">
            <a:xfrm>
              <a:off x="3857620" y="1500174"/>
              <a:ext cx="1289135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I-</a:t>
              </a:r>
              <a:r>
                <a:rPr lang="ru-RU" sz="2000" b="1">
                  <a:solidFill>
                    <a:srgbClr val="000000"/>
                  </a:solidFill>
                  <a:latin typeface="Calibri" pitchFamily="34" charset="0"/>
                </a:rPr>
                <a:t>вариант</a:t>
              </a:r>
              <a:endParaRPr lang="en-US" sz="20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48" name="Text Box 23"/>
            <p:cNvSpPr txBox="1">
              <a:spLocks noChangeArrowheads="1"/>
            </p:cNvSpPr>
            <p:nvPr/>
          </p:nvSpPr>
          <p:spPr bwMode="gray">
            <a:xfrm>
              <a:off x="2446406" y="2134291"/>
              <a:ext cx="4347441" cy="6114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1034" name="Группа 181"/>
          <p:cNvGrpSpPr>
            <a:grpSpLocks/>
          </p:cNvGrpSpPr>
          <p:nvPr/>
        </p:nvGrpSpPr>
        <p:grpSpPr bwMode="auto">
          <a:xfrm>
            <a:off x="4714875" y="3000375"/>
            <a:ext cx="4071938" cy="2571750"/>
            <a:chOff x="2285984" y="1428736"/>
            <a:chExt cx="4572032" cy="2928958"/>
          </a:xfrm>
        </p:grpSpPr>
        <p:sp>
          <p:nvSpPr>
            <p:cNvPr id="1037" name="AutoShape 10"/>
            <p:cNvSpPr>
              <a:spLocks noChangeArrowheads="1"/>
            </p:cNvSpPr>
            <p:nvPr/>
          </p:nvSpPr>
          <p:spPr bwMode="gray">
            <a:xfrm>
              <a:off x="2285984" y="1713700"/>
              <a:ext cx="4572032" cy="2643994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038" name="AutoShape 11"/>
            <p:cNvSpPr>
              <a:spLocks noChangeArrowheads="1"/>
            </p:cNvSpPr>
            <p:nvPr/>
          </p:nvSpPr>
          <p:spPr bwMode="gray">
            <a:xfrm>
              <a:off x="2366196" y="1754176"/>
              <a:ext cx="4411610" cy="2522158"/>
            </a:xfrm>
            <a:prstGeom prst="roundRect">
              <a:avLst>
                <a:gd name="adj" fmla="val 16667"/>
              </a:avLst>
            </a:prstGeom>
            <a:solidFill>
              <a:srgbClr val="D1D1D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800">
                  <a:solidFill>
                    <a:srgbClr val="000000"/>
                  </a:solidFill>
                  <a:latin typeface="Calibri" pitchFamily="34" charset="0"/>
                </a:rPr>
                <a:t>ГЕЙ-ЛЮССАКА?</a:t>
              </a:r>
            </a:p>
          </p:txBody>
        </p:sp>
        <p:sp>
          <p:nvSpPr>
            <p:cNvPr id="1039" name="AutoShape 13"/>
            <p:cNvSpPr>
              <a:spLocks noChangeArrowheads="1"/>
            </p:cNvSpPr>
            <p:nvPr/>
          </p:nvSpPr>
          <p:spPr bwMode="gray">
            <a:xfrm>
              <a:off x="2393325" y="1741609"/>
              <a:ext cx="4374122" cy="6551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040" name="Oval 17"/>
            <p:cNvSpPr>
              <a:spLocks noChangeArrowheads="1"/>
            </p:cNvSpPr>
            <p:nvPr/>
          </p:nvSpPr>
          <p:spPr bwMode="gray">
            <a:xfrm>
              <a:off x="3859192" y="1428736"/>
              <a:ext cx="1358527" cy="59489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041" name="Oval 18"/>
            <p:cNvSpPr>
              <a:spLocks noChangeArrowheads="1"/>
            </p:cNvSpPr>
            <p:nvPr/>
          </p:nvSpPr>
          <p:spPr bwMode="gray">
            <a:xfrm>
              <a:off x="3872610" y="1433143"/>
              <a:ext cx="1314920" cy="575803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042" name="Oval 19"/>
            <p:cNvSpPr>
              <a:spLocks noChangeArrowheads="1"/>
            </p:cNvSpPr>
            <p:nvPr/>
          </p:nvSpPr>
          <p:spPr bwMode="gray">
            <a:xfrm>
              <a:off x="3889382" y="1436080"/>
              <a:ext cx="1284731" cy="562583"/>
            </a:xfrm>
            <a:prstGeom prst="ellipse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043" name="Oval 20"/>
            <p:cNvSpPr>
              <a:spLocks noChangeArrowheads="1"/>
            </p:cNvSpPr>
            <p:nvPr/>
          </p:nvSpPr>
          <p:spPr bwMode="gray">
            <a:xfrm>
              <a:off x="3902799" y="1441956"/>
              <a:ext cx="1220998" cy="524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044" name="Oval 21"/>
            <p:cNvSpPr>
              <a:spLocks noChangeArrowheads="1"/>
            </p:cNvSpPr>
            <p:nvPr/>
          </p:nvSpPr>
          <p:spPr bwMode="gray">
            <a:xfrm>
              <a:off x="3976596" y="1456645"/>
              <a:ext cx="1083468" cy="42597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045" name="Text Box 22"/>
            <p:cNvSpPr txBox="1">
              <a:spLocks noChangeArrowheads="1"/>
            </p:cNvSpPr>
            <p:nvPr/>
          </p:nvSpPr>
          <p:spPr bwMode="gray">
            <a:xfrm>
              <a:off x="3857620" y="1500174"/>
              <a:ext cx="1358064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II-</a:t>
              </a:r>
              <a:r>
                <a:rPr lang="ru-RU" sz="2000" b="1">
                  <a:solidFill>
                    <a:srgbClr val="000000"/>
                  </a:solidFill>
                  <a:latin typeface="Calibri" pitchFamily="34" charset="0"/>
                </a:rPr>
                <a:t>вариант</a:t>
              </a:r>
              <a:endParaRPr lang="en-US" sz="20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92" name="Text Box 23"/>
            <p:cNvSpPr txBox="1">
              <a:spLocks noChangeArrowheads="1"/>
            </p:cNvSpPr>
            <p:nvPr/>
          </p:nvSpPr>
          <p:spPr bwMode="gray">
            <a:xfrm>
              <a:off x="2446406" y="2133856"/>
              <a:ext cx="4347441" cy="6129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035" name="Прямоугольник 192"/>
          <p:cNvSpPr>
            <a:spLocks noChangeArrowheads="1"/>
          </p:cNvSpPr>
          <p:nvPr/>
        </p:nvSpPr>
        <p:spPr bwMode="auto">
          <a:xfrm>
            <a:off x="357188" y="5643563"/>
            <a:ext cx="8358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4F81BD"/>
                </a:solidFill>
                <a:latin typeface="Calibri" pitchFamily="34" charset="0"/>
              </a:rPr>
              <a:t>А)</a:t>
            </a:r>
            <a:r>
              <a:rPr lang="en-US" sz="3200">
                <a:solidFill>
                  <a:srgbClr val="4F81BD"/>
                </a:solidFill>
                <a:latin typeface="Calibri" pitchFamily="34" charset="0"/>
              </a:rPr>
              <a:t>                  </a:t>
            </a:r>
            <a:r>
              <a:rPr lang="ru-RU" sz="3200">
                <a:solidFill>
                  <a:srgbClr val="000000"/>
                </a:solidFill>
                <a:latin typeface="Calibri" pitchFamily="34" charset="0"/>
              </a:rPr>
              <a:t>;</a:t>
            </a:r>
            <a:r>
              <a:rPr lang="en-US" sz="3200" baseline="300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3200">
                <a:solidFill>
                  <a:srgbClr val="4F81BD"/>
                </a:solidFill>
                <a:latin typeface="Calibri" pitchFamily="34" charset="0"/>
              </a:rPr>
              <a:t>Б)</a:t>
            </a:r>
            <a:r>
              <a:rPr lang="en-US" sz="3200">
                <a:solidFill>
                  <a:srgbClr val="4F81BD"/>
                </a:solidFill>
                <a:latin typeface="Calibri" pitchFamily="34" charset="0"/>
              </a:rPr>
              <a:t>               </a:t>
            </a:r>
            <a:r>
              <a:rPr lang="ru-RU" sz="3200">
                <a:solidFill>
                  <a:srgbClr val="000000"/>
                </a:solidFill>
                <a:latin typeface="Calibri" pitchFamily="34" charset="0"/>
              </a:rPr>
              <a:t>;</a:t>
            </a:r>
            <a:r>
              <a:rPr lang="en-US" sz="3200" baseline="300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3200">
                <a:solidFill>
                  <a:srgbClr val="4F81BD"/>
                </a:solidFill>
                <a:latin typeface="Calibri" pitchFamily="34" charset="0"/>
              </a:rPr>
              <a:t>В)</a:t>
            </a:r>
            <a:r>
              <a:rPr lang="en-US" sz="3200">
                <a:solidFill>
                  <a:srgbClr val="4F81BD"/>
                </a:solidFill>
                <a:latin typeface="Calibri" pitchFamily="34" charset="0"/>
              </a:rPr>
              <a:t>    </a:t>
            </a:r>
            <a:r>
              <a:rPr lang="ru-RU" sz="32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3200">
                <a:solidFill>
                  <a:srgbClr val="000000"/>
                </a:solidFill>
                <a:latin typeface="Calibri" pitchFamily="34" charset="0"/>
              </a:rPr>
              <a:t>             </a:t>
            </a:r>
            <a:r>
              <a:rPr lang="ru-RU" sz="3200">
                <a:solidFill>
                  <a:srgbClr val="000000"/>
                </a:solidFill>
                <a:latin typeface="Calibri" pitchFamily="34" charset="0"/>
              </a:rPr>
              <a:t>;</a:t>
            </a:r>
            <a:r>
              <a:rPr lang="en-US" sz="3200" baseline="300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3200">
                <a:solidFill>
                  <a:srgbClr val="4F81BD"/>
                </a:solidFill>
                <a:latin typeface="Calibri" pitchFamily="34" charset="0"/>
              </a:rPr>
              <a:t>Г)</a:t>
            </a:r>
            <a:endParaRPr lang="ru-RU" sz="3200" baseline="30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36" name="TextBox 193"/>
          <p:cNvSpPr txBox="1">
            <a:spLocks noChangeArrowheads="1"/>
          </p:cNvSpPr>
          <p:nvPr/>
        </p:nvSpPr>
        <p:spPr bwMode="auto">
          <a:xfrm>
            <a:off x="3571875" y="1285875"/>
            <a:ext cx="2416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000000"/>
                </a:solidFill>
                <a:latin typeface="Calibri" pitchFamily="34" charset="0"/>
              </a:rPr>
              <a:t>Задание №2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000375" y="5572125"/>
          <a:ext cx="1428750" cy="852488"/>
        </p:xfrm>
        <a:graphic>
          <a:graphicData uri="http://schemas.openxmlformats.org/presentationml/2006/ole">
            <p:oleObj spid="_x0000_s1026" name="Equation" r:id="rId4" imgW="660240" imgH="393480" progId="Equation.3">
              <p:embed/>
            </p:oleObj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785813" y="5715000"/>
          <a:ext cx="1714500" cy="473075"/>
        </p:xfrm>
        <a:graphic>
          <a:graphicData uri="http://schemas.openxmlformats.org/presentationml/2006/ole">
            <p:oleObj spid="_x0000_s1027" name="Equation" r:id="rId5" imgW="736560" imgH="203040" progId="Equation.3">
              <p:embed/>
            </p:oleObj>
          </a:graphicData>
        </a:graphic>
      </p:graphicFrame>
      <p:graphicFrame>
        <p:nvGraphicFramePr>
          <p:cNvPr id="1028" name="Object 5"/>
          <p:cNvGraphicFramePr>
            <a:graphicFrameLocks noChangeAspect="1"/>
          </p:cNvGraphicFramePr>
          <p:nvPr/>
        </p:nvGraphicFramePr>
        <p:xfrm>
          <a:off x="4857750" y="5715000"/>
          <a:ext cx="1712913" cy="428625"/>
        </p:xfrm>
        <a:graphic>
          <a:graphicData uri="http://schemas.openxmlformats.org/presentationml/2006/ole">
            <p:oleObj spid="_x0000_s1028" name="Equation" r:id="rId6" imgW="711000" imgH="177480" progId="Equation.3">
              <p:embed/>
            </p:oleObj>
          </a:graphicData>
        </a:graphic>
      </p:graphicFrame>
      <p:graphicFrame>
        <p:nvGraphicFramePr>
          <p:cNvPr id="1029" name="Object 6"/>
          <p:cNvGraphicFramePr>
            <a:graphicFrameLocks noChangeAspect="1"/>
          </p:cNvGraphicFramePr>
          <p:nvPr/>
        </p:nvGraphicFramePr>
        <p:xfrm>
          <a:off x="7000875" y="5572125"/>
          <a:ext cx="1428750" cy="868363"/>
        </p:xfrm>
        <a:graphic>
          <a:graphicData uri="http://schemas.openxmlformats.org/presentationml/2006/ole">
            <p:oleObj spid="_x0000_s1029" name="Equation" r:id="rId7" imgW="6476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813" y="142875"/>
            <a:ext cx="7000875" cy="11430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B13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Определись в своих знаниях и проверь свои умения</a:t>
            </a:r>
          </a:p>
        </p:txBody>
      </p:sp>
      <p:sp>
        <p:nvSpPr>
          <p:cNvPr id="36867" name="Text Box 15"/>
          <p:cNvSpPr>
            <a:spLocks noGrp="1" noChangeArrowheads="1"/>
          </p:cNvSpPr>
          <p:nvPr>
            <p:ph idx="1"/>
          </p:nvPr>
        </p:nvSpPr>
        <p:spPr>
          <a:xfrm>
            <a:off x="428625" y="1785938"/>
            <a:ext cx="8229600" cy="1077912"/>
          </a:xfrm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r>
              <a:rPr lang="ru-RU" smtClean="0"/>
              <a:t>Каким ученым принадлежит закон, описывающий</a:t>
            </a:r>
            <a:r>
              <a:rPr lang="en-US" smtClean="0"/>
              <a:t> </a:t>
            </a:r>
            <a:r>
              <a:rPr lang="ru-RU" smtClean="0"/>
              <a:t>…</a:t>
            </a:r>
          </a:p>
        </p:txBody>
      </p:sp>
      <p:grpSp>
        <p:nvGrpSpPr>
          <p:cNvPr id="36868" name="Группа 137"/>
          <p:cNvGrpSpPr>
            <a:grpSpLocks/>
          </p:cNvGrpSpPr>
          <p:nvPr/>
        </p:nvGrpSpPr>
        <p:grpSpPr bwMode="auto">
          <a:xfrm>
            <a:off x="428625" y="3000375"/>
            <a:ext cx="4071938" cy="2570163"/>
            <a:chOff x="2285984" y="1428736"/>
            <a:chExt cx="4572032" cy="2928958"/>
          </a:xfrm>
        </p:grpSpPr>
        <p:sp>
          <p:nvSpPr>
            <p:cNvPr id="36882" name="AutoShape 10"/>
            <p:cNvSpPr>
              <a:spLocks noChangeArrowheads="1"/>
            </p:cNvSpPr>
            <p:nvPr/>
          </p:nvSpPr>
          <p:spPr bwMode="gray">
            <a:xfrm>
              <a:off x="2285984" y="1713700"/>
              <a:ext cx="4572032" cy="2643994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6883" name="AutoShape 11"/>
            <p:cNvSpPr>
              <a:spLocks noChangeArrowheads="1"/>
            </p:cNvSpPr>
            <p:nvPr/>
          </p:nvSpPr>
          <p:spPr bwMode="gray">
            <a:xfrm>
              <a:off x="2366195" y="1754349"/>
              <a:ext cx="4409937" cy="2522842"/>
            </a:xfrm>
            <a:prstGeom prst="roundRect">
              <a:avLst>
                <a:gd name="adj" fmla="val 16667"/>
              </a:avLst>
            </a:prstGeom>
            <a:solidFill>
              <a:srgbClr val="D0E0D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800">
                  <a:solidFill>
                    <a:srgbClr val="000000"/>
                  </a:solidFill>
                  <a:latin typeface="Calibri" pitchFamily="34" charset="0"/>
                </a:rPr>
                <a:t>ИЗОБАРНЫЙ </a:t>
              </a:r>
            </a:p>
            <a:p>
              <a:pPr algn="ctr"/>
              <a:r>
                <a:rPr lang="ru-RU" sz="2800">
                  <a:solidFill>
                    <a:srgbClr val="000000"/>
                  </a:solidFill>
                  <a:latin typeface="Calibri" pitchFamily="34" charset="0"/>
                </a:rPr>
                <a:t>ПРОЦЕСС?</a:t>
              </a:r>
            </a:p>
          </p:txBody>
        </p:sp>
        <p:sp>
          <p:nvSpPr>
            <p:cNvPr id="36884" name="AutoShape 13"/>
            <p:cNvSpPr>
              <a:spLocks noChangeArrowheads="1"/>
            </p:cNvSpPr>
            <p:nvPr/>
          </p:nvSpPr>
          <p:spPr bwMode="gray">
            <a:xfrm>
              <a:off x="2393324" y="1741609"/>
              <a:ext cx="4374123" cy="6551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6885" name="Oval 17"/>
            <p:cNvSpPr>
              <a:spLocks noChangeArrowheads="1"/>
            </p:cNvSpPr>
            <p:nvPr/>
          </p:nvSpPr>
          <p:spPr bwMode="gray">
            <a:xfrm>
              <a:off x="3859192" y="1428736"/>
              <a:ext cx="1358527" cy="59489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6886" name="Oval 18"/>
            <p:cNvSpPr>
              <a:spLocks noChangeArrowheads="1"/>
            </p:cNvSpPr>
            <p:nvPr/>
          </p:nvSpPr>
          <p:spPr bwMode="gray">
            <a:xfrm>
              <a:off x="3872610" y="1433143"/>
              <a:ext cx="1314920" cy="575803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6887" name="Oval 19"/>
            <p:cNvSpPr>
              <a:spLocks noChangeArrowheads="1"/>
            </p:cNvSpPr>
            <p:nvPr/>
          </p:nvSpPr>
          <p:spPr bwMode="gray">
            <a:xfrm>
              <a:off x="3889382" y="1436080"/>
              <a:ext cx="1284731" cy="562583"/>
            </a:xfrm>
            <a:prstGeom prst="ellipse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6888" name="Oval 20"/>
            <p:cNvSpPr>
              <a:spLocks noChangeArrowheads="1"/>
            </p:cNvSpPr>
            <p:nvPr/>
          </p:nvSpPr>
          <p:spPr bwMode="gray">
            <a:xfrm>
              <a:off x="3902799" y="1441956"/>
              <a:ext cx="1220998" cy="524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6889" name="Oval 21"/>
            <p:cNvSpPr>
              <a:spLocks noChangeArrowheads="1"/>
            </p:cNvSpPr>
            <p:nvPr/>
          </p:nvSpPr>
          <p:spPr bwMode="gray">
            <a:xfrm>
              <a:off x="3976596" y="1456645"/>
              <a:ext cx="1083468" cy="42597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6890" name="Text Box 22"/>
            <p:cNvSpPr txBox="1">
              <a:spLocks noChangeArrowheads="1"/>
            </p:cNvSpPr>
            <p:nvPr/>
          </p:nvSpPr>
          <p:spPr bwMode="gray">
            <a:xfrm>
              <a:off x="3857620" y="1500174"/>
              <a:ext cx="1289135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I-</a:t>
              </a:r>
              <a:r>
                <a:rPr lang="ru-RU" sz="2000" b="1">
                  <a:solidFill>
                    <a:srgbClr val="000000"/>
                  </a:solidFill>
                  <a:latin typeface="Calibri" pitchFamily="34" charset="0"/>
                </a:rPr>
                <a:t>вариант</a:t>
              </a:r>
              <a:endParaRPr lang="en-US" sz="20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48" name="Text Box 23"/>
            <p:cNvSpPr txBox="1">
              <a:spLocks noChangeArrowheads="1"/>
            </p:cNvSpPr>
            <p:nvPr/>
          </p:nvSpPr>
          <p:spPr bwMode="gray">
            <a:xfrm>
              <a:off x="2446406" y="2134291"/>
              <a:ext cx="4347441" cy="6114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36869" name="Группа 181"/>
          <p:cNvGrpSpPr>
            <a:grpSpLocks/>
          </p:cNvGrpSpPr>
          <p:nvPr/>
        </p:nvGrpSpPr>
        <p:grpSpPr bwMode="auto">
          <a:xfrm>
            <a:off x="4714875" y="3000375"/>
            <a:ext cx="4071938" cy="2571750"/>
            <a:chOff x="2285984" y="1428736"/>
            <a:chExt cx="4572032" cy="2928958"/>
          </a:xfrm>
        </p:grpSpPr>
        <p:sp>
          <p:nvSpPr>
            <p:cNvPr id="36872" name="AutoShape 10"/>
            <p:cNvSpPr>
              <a:spLocks noChangeArrowheads="1"/>
            </p:cNvSpPr>
            <p:nvPr/>
          </p:nvSpPr>
          <p:spPr bwMode="gray">
            <a:xfrm>
              <a:off x="2285984" y="1713700"/>
              <a:ext cx="4572032" cy="2643994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6873" name="AutoShape 11"/>
            <p:cNvSpPr>
              <a:spLocks noChangeArrowheads="1"/>
            </p:cNvSpPr>
            <p:nvPr/>
          </p:nvSpPr>
          <p:spPr bwMode="gray">
            <a:xfrm>
              <a:off x="2366196" y="1754176"/>
              <a:ext cx="4411610" cy="2522158"/>
            </a:xfrm>
            <a:prstGeom prst="roundRect">
              <a:avLst>
                <a:gd name="adj" fmla="val 16667"/>
              </a:avLst>
            </a:prstGeom>
            <a:solidFill>
              <a:srgbClr val="D1D1D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800">
                  <a:solidFill>
                    <a:srgbClr val="000000"/>
                  </a:solidFill>
                  <a:latin typeface="Calibri" pitchFamily="34" charset="0"/>
                </a:rPr>
                <a:t>ИЗОТЕРМИЧЕСКИЙ</a:t>
              </a:r>
            </a:p>
            <a:p>
              <a:pPr algn="ctr"/>
              <a:r>
                <a:rPr lang="ru-RU" sz="2800">
                  <a:solidFill>
                    <a:srgbClr val="000000"/>
                  </a:solidFill>
                  <a:latin typeface="Calibri" pitchFamily="34" charset="0"/>
                </a:rPr>
                <a:t>ПРОЦЕСС?</a:t>
              </a:r>
            </a:p>
          </p:txBody>
        </p:sp>
        <p:sp>
          <p:nvSpPr>
            <p:cNvPr id="36874" name="AutoShape 13"/>
            <p:cNvSpPr>
              <a:spLocks noChangeArrowheads="1"/>
            </p:cNvSpPr>
            <p:nvPr/>
          </p:nvSpPr>
          <p:spPr bwMode="gray">
            <a:xfrm>
              <a:off x="2393325" y="1741609"/>
              <a:ext cx="4374122" cy="6551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6875" name="Oval 17"/>
            <p:cNvSpPr>
              <a:spLocks noChangeArrowheads="1"/>
            </p:cNvSpPr>
            <p:nvPr/>
          </p:nvSpPr>
          <p:spPr bwMode="gray">
            <a:xfrm>
              <a:off x="3859192" y="1428736"/>
              <a:ext cx="1358527" cy="59489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6876" name="Oval 18"/>
            <p:cNvSpPr>
              <a:spLocks noChangeArrowheads="1"/>
            </p:cNvSpPr>
            <p:nvPr/>
          </p:nvSpPr>
          <p:spPr bwMode="gray">
            <a:xfrm>
              <a:off x="3872610" y="1433143"/>
              <a:ext cx="1314920" cy="575803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6877" name="Oval 19"/>
            <p:cNvSpPr>
              <a:spLocks noChangeArrowheads="1"/>
            </p:cNvSpPr>
            <p:nvPr/>
          </p:nvSpPr>
          <p:spPr bwMode="gray">
            <a:xfrm>
              <a:off x="3889382" y="1436080"/>
              <a:ext cx="1284731" cy="562583"/>
            </a:xfrm>
            <a:prstGeom prst="ellipse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6878" name="Oval 20"/>
            <p:cNvSpPr>
              <a:spLocks noChangeArrowheads="1"/>
            </p:cNvSpPr>
            <p:nvPr/>
          </p:nvSpPr>
          <p:spPr bwMode="gray">
            <a:xfrm>
              <a:off x="3902799" y="1441956"/>
              <a:ext cx="1220998" cy="524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6879" name="Oval 21"/>
            <p:cNvSpPr>
              <a:spLocks noChangeArrowheads="1"/>
            </p:cNvSpPr>
            <p:nvPr/>
          </p:nvSpPr>
          <p:spPr bwMode="gray">
            <a:xfrm>
              <a:off x="3976596" y="1456645"/>
              <a:ext cx="1083468" cy="42597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6880" name="Text Box 22"/>
            <p:cNvSpPr txBox="1">
              <a:spLocks noChangeArrowheads="1"/>
            </p:cNvSpPr>
            <p:nvPr/>
          </p:nvSpPr>
          <p:spPr bwMode="gray">
            <a:xfrm>
              <a:off x="3857620" y="1500174"/>
              <a:ext cx="1358064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II-</a:t>
              </a:r>
              <a:r>
                <a:rPr lang="ru-RU" sz="2000" b="1">
                  <a:solidFill>
                    <a:srgbClr val="000000"/>
                  </a:solidFill>
                  <a:latin typeface="Calibri" pitchFamily="34" charset="0"/>
                </a:rPr>
                <a:t>вариант</a:t>
              </a:r>
              <a:endParaRPr lang="en-US" sz="20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92" name="Text Box 23"/>
            <p:cNvSpPr txBox="1">
              <a:spLocks noChangeArrowheads="1"/>
            </p:cNvSpPr>
            <p:nvPr/>
          </p:nvSpPr>
          <p:spPr bwMode="gray">
            <a:xfrm>
              <a:off x="2446406" y="2133856"/>
              <a:ext cx="4347441" cy="6129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36870" name="Прямоугольник 192"/>
          <p:cNvSpPr>
            <a:spLocks noChangeArrowheads="1"/>
          </p:cNvSpPr>
          <p:nvPr/>
        </p:nvSpPr>
        <p:spPr bwMode="auto">
          <a:xfrm>
            <a:off x="357188" y="5572125"/>
            <a:ext cx="835818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4F81BD"/>
                </a:solidFill>
                <a:latin typeface="Calibri" pitchFamily="34" charset="0"/>
              </a:rPr>
              <a:t>А)</a:t>
            </a:r>
            <a:r>
              <a:rPr lang="ru-RU" sz="3200">
                <a:latin typeface="Calibri" pitchFamily="34" charset="0"/>
              </a:rPr>
              <a:t> Менделеев, Клапейрон</a:t>
            </a:r>
            <a:r>
              <a:rPr lang="ru-RU" sz="3200">
                <a:solidFill>
                  <a:srgbClr val="000000"/>
                </a:solidFill>
                <a:latin typeface="Calibri" pitchFamily="34" charset="0"/>
              </a:rPr>
              <a:t>;</a:t>
            </a:r>
            <a:r>
              <a:rPr lang="en-US" sz="3200" baseline="300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3200">
                <a:solidFill>
                  <a:srgbClr val="4F81BD"/>
                </a:solidFill>
                <a:latin typeface="Calibri" pitchFamily="34" charset="0"/>
              </a:rPr>
              <a:t>Б) </a:t>
            </a:r>
            <a:r>
              <a:rPr lang="ru-RU" sz="3200">
                <a:latin typeface="Calibri" pitchFamily="34" charset="0"/>
              </a:rPr>
              <a:t>Шарль</a:t>
            </a:r>
            <a:r>
              <a:rPr lang="ru-RU" sz="3200">
                <a:solidFill>
                  <a:srgbClr val="000000"/>
                </a:solidFill>
                <a:latin typeface="Calibri" pitchFamily="34" charset="0"/>
              </a:rPr>
              <a:t>;</a:t>
            </a:r>
            <a:r>
              <a:rPr lang="en-US" sz="3200" baseline="300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3200">
                <a:solidFill>
                  <a:srgbClr val="4F81BD"/>
                </a:solidFill>
                <a:latin typeface="Calibri" pitchFamily="34" charset="0"/>
              </a:rPr>
              <a:t>В) </a:t>
            </a:r>
            <a:r>
              <a:rPr lang="ru-RU" sz="3200">
                <a:latin typeface="Calibri" pitchFamily="34" charset="0"/>
              </a:rPr>
              <a:t>Бойль, Мариотт</a:t>
            </a:r>
            <a:r>
              <a:rPr lang="ru-RU" sz="3200">
                <a:solidFill>
                  <a:srgbClr val="000000"/>
                </a:solidFill>
                <a:latin typeface="Calibri" pitchFamily="34" charset="0"/>
              </a:rPr>
              <a:t>;</a:t>
            </a:r>
            <a:r>
              <a:rPr lang="en-US" sz="3200" baseline="300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3200">
                <a:solidFill>
                  <a:srgbClr val="4F81BD"/>
                </a:solidFill>
                <a:latin typeface="Calibri" pitchFamily="34" charset="0"/>
              </a:rPr>
              <a:t>Г) </a:t>
            </a:r>
            <a:r>
              <a:rPr lang="ru-RU" sz="3200">
                <a:latin typeface="Calibri" pitchFamily="34" charset="0"/>
              </a:rPr>
              <a:t>Гей-Люссак</a:t>
            </a:r>
            <a:endParaRPr lang="ru-RU" sz="3200" baseline="30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871" name="TextBox 193"/>
          <p:cNvSpPr txBox="1">
            <a:spLocks noChangeArrowheads="1"/>
          </p:cNvSpPr>
          <p:nvPr/>
        </p:nvSpPr>
        <p:spPr bwMode="auto">
          <a:xfrm>
            <a:off x="3571875" y="1285875"/>
            <a:ext cx="2416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000000"/>
                </a:solidFill>
                <a:latin typeface="Calibri" pitchFamily="34" charset="0"/>
              </a:rPr>
              <a:t>Задание №</a:t>
            </a:r>
            <a:r>
              <a:rPr lang="en-US" sz="3200" b="1">
                <a:solidFill>
                  <a:srgbClr val="000000"/>
                </a:solidFill>
                <a:latin typeface="Calibri" pitchFamily="34" charset="0"/>
              </a:rPr>
              <a:t>3</a:t>
            </a:r>
            <a:endParaRPr lang="ru-RU" sz="3200" b="1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813" y="142875"/>
            <a:ext cx="7000875" cy="11430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B13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Определись в своих знаниях и проверь свои умения</a:t>
            </a:r>
          </a:p>
        </p:txBody>
      </p:sp>
      <p:sp>
        <p:nvSpPr>
          <p:cNvPr id="37891" name="Text Box 15"/>
          <p:cNvSpPr>
            <a:spLocks noGrp="1" noChangeArrowheads="1"/>
          </p:cNvSpPr>
          <p:nvPr>
            <p:ph idx="1"/>
          </p:nvPr>
        </p:nvSpPr>
        <p:spPr>
          <a:xfrm>
            <a:off x="428625" y="1785938"/>
            <a:ext cx="8229600" cy="584200"/>
          </a:xfrm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r>
              <a:rPr lang="ru-RU" smtClean="0"/>
              <a:t>Какой график соответствует</a:t>
            </a:r>
            <a:r>
              <a:rPr lang="en-US" smtClean="0"/>
              <a:t> </a:t>
            </a:r>
            <a:r>
              <a:rPr lang="ru-RU" smtClean="0"/>
              <a:t>…</a:t>
            </a:r>
          </a:p>
        </p:txBody>
      </p:sp>
      <p:grpSp>
        <p:nvGrpSpPr>
          <p:cNvPr id="37892" name="Группа 137"/>
          <p:cNvGrpSpPr>
            <a:grpSpLocks/>
          </p:cNvGrpSpPr>
          <p:nvPr/>
        </p:nvGrpSpPr>
        <p:grpSpPr bwMode="auto">
          <a:xfrm>
            <a:off x="428625" y="2428875"/>
            <a:ext cx="4071938" cy="2570163"/>
            <a:chOff x="2285984" y="1428736"/>
            <a:chExt cx="4572032" cy="2928958"/>
          </a:xfrm>
        </p:grpSpPr>
        <p:sp>
          <p:nvSpPr>
            <p:cNvPr id="37938" name="AutoShape 10"/>
            <p:cNvSpPr>
              <a:spLocks noChangeArrowheads="1"/>
            </p:cNvSpPr>
            <p:nvPr/>
          </p:nvSpPr>
          <p:spPr bwMode="gray">
            <a:xfrm>
              <a:off x="2285984" y="1713700"/>
              <a:ext cx="4572032" cy="2643994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7939" name="AutoShape 11"/>
            <p:cNvSpPr>
              <a:spLocks noChangeArrowheads="1"/>
            </p:cNvSpPr>
            <p:nvPr/>
          </p:nvSpPr>
          <p:spPr bwMode="gray">
            <a:xfrm>
              <a:off x="2366195" y="1754349"/>
              <a:ext cx="4409937" cy="2522842"/>
            </a:xfrm>
            <a:prstGeom prst="roundRect">
              <a:avLst>
                <a:gd name="adj" fmla="val 16667"/>
              </a:avLst>
            </a:prstGeom>
            <a:solidFill>
              <a:srgbClr val="D0E0D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800">
                  <a:solidFill>
                    <a:srgbClr val="000000"/>
                  </a:solidFill>
                  <a:latin typeface="Calibri" pitchFamily="34" charset="0"/>
                </a:rPr>
                <a:t>ИЗОХОРНОМУ </a:t>
              </a:r>
            </a:p>
            <a:p>
              <a:pPr algn="ctr"/>
              <a:r>
                <a:rPr lang="ru-RU" sz="2800">
                  <a:solidFill>
                    <a:srgbClr val="000000"/>
                  </a:solidFill>
                  <a:latin typeface="Calibri" pitchFamily="34" charset="0"/>
                </a:rPr>
                <a:t>ПРОЦЕССУ?</a:t>
              </a:r>
            </a:p>
          </p:txBody>
        </p:sp>
        <p:sp>
          <p:nvSpPr>
            <p:cNvPr id="37940" name="AutoShape 13"/>
            <p:cNvSpPr>
              <a:spLocks noChangeArrowheads="1"/>
            </p:cNvSpPr>
            <p:nvPr/>
          </p:nvSpPr>
          <p:spPr bwMode="gray">
            <a:xfrm>
              <a:off x="2393324" y="1741609"/>
              <a:ext cx="4374123" cy="6551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7941" name="Oval 17"/>
            <p:cNvSpPr>
              <a:spLocks noChangeArrowheads="1"/>
            </p:cNvSpPr>
            <p:nvPr/>
          </p:nvSpPr>
          <p:spPr bwMode="gray">
            <a:xfrm>
              <a:off x="3859192" y="1428736"/>
              <a:ext cx="1358527" cy="59489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7942" name="Oval 18"/>
            <p:cNvSpPr>
              <a:spLocks noChangeArrowheads="1"/>
            </p:cNvSpPr>
            <p:nvPr/>
          </p:nvSpPr>
          <p:spPr bwMode="gray">
            <a:xfrm>
              <a:off x="3872610" y="1433143"/>
              <a:ext cx="1314920" cy="575803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7943" name="Oval 19"/>
            <p:cNvSpPr>
              <a:spLocks noChangeArrowheads="1"/>
            </p:cNvSpPr>
            <p:nvPr/>
          </p:nvSpPr>
          <p:spPr bwMode="gray">
            <a:xfrm>
              <a:off x="3889382" y="1436080"/>
              <a:ext cx="1284731" cy="562583"/>
            </a:xfrm>
            <a:prstGeom prst="ellipse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7944" name="Oval 20"/>
            <p:cNvSpPr>
              <a:spLocks noChangeArrowheads="1"/>
            </p:cNvSpPr>
            <p:nvPr/>
          </p:nvSpPr>
          <p:spPr bwMode="gray">
            <a:xfrm>
              <a:off x="3902799" y="1441956"/>
              <a:ext cx="1220998" cy="524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7945" name="Oval 21"/>
            <p:cNvSpPr>
              <a:spLocks noChangeArrowheads="1"/>
            </p:cNvSpPr>
            <p:nvPr/>
          </p:nvSpPr>
          <p:spPr bwMode="gray">
            <a:xfrm>
              <a:off x="3976596" y="1456645"/>
              <a:ext cx="1083468" cy="42597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7946" name="Text Box 22"/>
            <p:cNvSpPr txBox="1">
              <a:spLocks noChangeArrowheads="1"/>
            </p:cNvSpPr>
            <p:nvPr/>
          </p:nvSpPr>
          <p:spPr bwMode="gray">
            <a:xfrm>
              <a:off x="3857620" y="1500174"/>
              <a:ext cx="1289135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I-</a:t>
              </a:r>
              <a:r>
                <a:rPr lang="ru-RU" sz="2000" b="1">
                  <a:solidFill>
                    <a:srgbClr val="000000"/>
                  </a:solidFill>
                  <a:latin typeface="Calibri" pitchFamily="34" charset="0"/>
                </a:rPr>
                <a:t>вариант</a:t>
              </a:r>
              <a:endParaRPr lang="en-US" sz="20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48" name="Text Box 23"/>
            <p:cNvSpPr txBox="1">
              <a:spLocks noChangeArrowheads="1"/>
            </p:cNvSpPr>
            <p:nvPr/>
          </p:nvSpPr>
          <p:spPr bwMode="gray">
            <a:xfrm>
              <a:off x="2446406" y="2134291"/>
              <a:ext cx="4347441" cy="6114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37893" name="Группа 181"/>
          <p:cNvGrpSpPr>
            <a:grpSpLocks/>
          </p:cNvGrpSpPr>
          <p:nvPr/>
        </p:nvGrpSpPr>
        <p:grpSpPr bwMode="auto">
          <a:xfrm>
            <a:off x="4714875" y="2428875"/>
            <a:ext cx="4071938" cy="2571750"/>
            <a:chOff x="2285984" y="1428736"/>
            <a:chExt cx="4572032" cy="2928958"/>
          </a:xfrm>
        </p:grpSpPr>
        <p:sp>
          <p:nvSpPr>
            <p:cNvPr id="37928" name="AutoShape 10"/>
            <p:cNvSpPr>
              <a:spLocks noChangeArrowheads="1"/>
            </p:cNvSpPr>
            <p:nvPr/>
          </p:nvSpPr>
          <p:spPr bwMode="gray">
            <a:xfrm>
              <a:off x="2285984" y="1713700"/>
              <a:ext cx="4572032" cy="2643994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7929" name="AutoShape 11"/>
            <p:cNvSpPr>
              <a:spLocks noChangeArrowheads="1"/>
            </p:cNvSpPr>
            <p:nvPr/>
          </p:nvSpPr>
          <p:spPr bwMode="gray">
            <a:xfrm>
              <a:off x="2366196" y="1754176"/>
              <a:ext cx="4411610" cy="2522158"/>
            </a:xfrm>
            <a:prstGeom prst="roundRect">
              <a:avLst>
                <a:gd name="adj" fmla="val 16667"/>
              </a:avLst>
            </a:prstGeom>
            <a:solidFill>
              <a:srgbClr val="D1D1D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800">
                  <a:solidFill>
                    <a:srgbClr val="000000"/>
                  </a:solidFill>
                  <a:latin typeface="Calibri" pitchFamily="34" charset="0"/>
                </a:rPr>
                <a:t>ИЗОТЕРМИЧЕСКОМУ</a:t>
              </a:r>
            </a:p>
            <a:p>
              <a:pPr algn="ctr"/>
              <a:r>
                <a:rPr lang="ru-RU" sz="2800">
                  <a:solidFill>
                    <a:srgbClr val="000000"/>
                  </a:solidFill>
                  <a:latin typeface="Calibri" pitchFamily="34" charset="0"/>
                </a:rPr>
                <a:t>ПРОЦЕССУ?</a:t>
              </a:r>
            </a:p>
          </p:txBody>
        </p:sp>
        <p:sp>
          <p:nvSpPr>
            <p:cNvPr id="37930" name="AutoShape 13"/>
            <p:cNvSpPr>
              <a:spLocks noChangeArrowheads="1"/>
            </p:cNvSpPr>
            <p:nvPr/>
          </p:nvSpPr>
          <p:spPr bwMode="gray">
            <a:xfrm>
              <a:off x="2393325" y="1741609"/>
              <a:ext cx="4374122" cy="6551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7931" name="Oval 17"/>
            <p:cNvSpPr>
              <a:spLocks noChangeArrowheads="1"/>
            </p:cNvSpPr>
            <p:nvPr/>
          </p:nvSpPr>
          <p:spPr bwMode="gray">
            <a:xfrm>
              <a:off x="3859192" y="1428736"/>
              <a:ext cx="1358527" cy="59489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7932" name="Oval 18"/>
            <p:cNvSpPr>
              <a:spLocks noChangeArrowheads="1"/>
            </p:cNvSpPr>
            <p:nvPr/>
          </p:nvSpPr>
          <p:spPr bwMode="gray">
            <a:xfrm>
              <a:off x="3872610" y="1433143"/>
              <a:ext cx="1314920" cy="575803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7933" name="Oval 19"/>
            <p:cNvSpPr>
              <a:spLocks noChangeArrowheads="1"/>
            </p:cNvSpPr>
            <p:nvPr/>
          </p:nvSpPr>
          <p:spPr bwMode="gray">
            <a:xfrm>
              <a:off x="3889382" y="1436080"/>
              <a:ext cx="1284731" cy="562583"/>
            </a:xfrm>
            <a:prstGeom prst="ellipse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7934" name="Oval 20"/>
            <p:cNvSpPr>
              <a:spLocks noChangeArrowheads="1"/>
            </p:cNvSpPr>
            <p:nvPr/>
          </p:nvSpPr>
          <p:spPr bwMode="gray">
            <a:xfrm>
              <a:off x="3902799" y="1441956"/>
              <a:ext cx="1220998" cy="524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7935" name="Oval 21"/>
            <p:cNvSpPr>
              <a:spLocks noChangeArrowheads="1"/>
            </p:cNvSpPr>
            <p:nvPr/>
          </p:nvSpPr>
          <p:spPr bwMode="gray">
            <a:xfrm>
              <a:off x="3976596" y="1456645"/>
              <a:ext cx="1083468" cy="42597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7936" name="Text Box 22"/>
            <p:cNvSpPr txBox="1">
              <a:spLocks noChangeArrowheads="1"/>
            </p:cNvSpPr>
            <p:nvPr/>
          </p:nvSpPr>
          <p:spPr bwMode="gray">
            <a:xfrm>
              <a:off x="3857620" y="1500174"/>
              <a:ext cx="1358064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II-</a:t>
              </a:r>
              <a:r>
                <a:rPr lang="ru-RU" sz="2000" b="1">
                  <a:solidFill>
                    <a:srgbClr val="000000"/>
                  </a:solidFill>
                  <a:latin typeface="Calibri" pitchFamily="34" charset="0"/>
                </a:rPr>
                <a:t>вариант</a:t>
              </a:r>
              <a:endParaRPr lang="en-US" sz="20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92" name="Text Box 23"/>
            <p:cNvSpPr txBox="1">
              <a:spLocks noChangeArrowheads="1"/>
            </p:cNvSpPr>
            <p:nvPr/>
          </p:nvSpPr>
          <p:spPr bwMode="gray">
            <a:xfrm>
              <a:off x="2446406" y="2133856"/>
              <a:ext cx="4347441" cy="6129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37894" name="TextBox 193"/>
          <p:cNvSpPr txBox="1">
            <a:spLocks noChangeArrowheads="1"/>
          </p:cNvSpPr>
          <p:nvPr/>
        </p:nvSpPr>
        <p:spPr bwMode="auto">
          <a:xfrm>
            <a:off x="3571875" y="1285875"/>
            <a:ext cx="2416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000000"/>
                </a:solidFill>
                <a:latin typeface="Calibri" pitchFamily="34" charset="0"/>
              </a:rPr>
              <a:t>Задание №4</a:t>
            </a:r>
          </a:p>
        </p:txBody>
      </p:sp>
      <p:sp>
        <p:nvSpPr>
          <p:cNvPr id="166" name="Rectangle 2"/>
          <p:cNvSpPr txBox="1">
            <a:spLocks noChangeArrowheads="1"/>
          </p:cNvSpPr>
          <p:nvPr/>
        </p:nvSpPr>
        <p:spPr>
          <a:xfrm>
            <a:off x="750888" y="396875"/>
            <a:ext cx="7794625" cy="412750"/>
          </a:xfrm>
          <a:prstGeom prst="rect">
            <a:avLst/>
          </a:prstGeom>
          <a:noFill/>
          <a:ln/>
        </p:spPr>
        <p:txBody>
          <a:bodyPr anchor="ctr">
            <a:normAutofit fontScale="3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>
                <a:latin typeface="+mj-lt"/>
                <a:ea typeface="+mj-ea"/>
                <a:cs typeface="+mj-cs"/>
              </a:rPr>
              <a:t/>
            </a:r>
            <a:br>
              <a:rPr lang="ru-RU" sz="4400">
                <a:latin typeface="+mj-lt"/>
                <a:ea typeface="+mj-ea"/>
                <a:cs typeface="+mj-cs"/>
              </a:rPr>
            </a:br>
            <a:endParaRPr lang="ru-RU" sz="4400">
              <a:latin typeface="+mj-lt"/>
              <a:ea typeface="+mj-ea"/>
              <a:cs typeface="+mj-cs"/>
            </a:endParaRPr>
          </a:p>
        </p:txBody>
      </p:sp>
      <p:grpSp>
        <p:nvGrpSpPr>
          <p:cNvPr id="37896" name="Group 7"/>
          <p:cNvGrpSpPr>
            <a:grpSpLocks/>
          </p:cNvGrpSpPr>
          <p:nvPr/>
        </p:nvGrpSpPr>
        <p:grpSpPr bwMode="auto">
          <a:xfrm>
            <a:off x="779463" y="4929188"/>
            <a:ext cx="7788275" cy="1465262"/>
            <a:chOff x="163" y="449"/>
            <a:chExt cx="5287" cy="1527"/>
          </a:xfrm>
        </p:grpSpPr>
        <p:grpSp>
          <p:nvGrpSpPr>
            <p:cNvPr id="37897" name="Group 8"/>
            <p:cNvGrpSpPr>
              <a:grpSpLocks/>
            </p:cNvGrpSpPr>
            <p:nvPr/>
          </p:nvGrpSpPr>
          <p:grpSpPr bwMode="auto">
            <a:xfrm>
              <a:off x="431" y="716"/>
              <a:ext cx="4850" cy="681"/>
              <a:chOff x="340" y="1207"/>
              <a:chExt cx="4673" cy="681"/>
            </a:xfrm>
          </p:grpSpPr>
          <p:sp>
            <p:nvSpPr>
              <p:cNvPr id="37910" name="Line 9"/>
              <p:cNvSpPr>
                <a:spLocks noChangeShapeType="1"/>
              </p:cNvSpPr>
              <p:nvPr/>
            </p:nvSpPr>
            <p:spPr bwMode="auto">
              <a:xfrm>
                <a:off x="340" y="1888"/>
                <a:ext cx="6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37911" name="Group 10"/>
              <p:cNvGrpSpPr>
                <a:grpSpLocks/>
              </p:cNvGrpSpPr>
              <p:nvPr/>
            </p:nvGrpSpPr>
            <p:grpSpPr bwMode="auto">
              <a:xfrm>
                <a:off x="340" y="1253"/>
                <a:ext cx="499" cy="635"/>
                <a:chOff x="793" y="799"/>
                <a:chExt cx="499" cy="635"/>
              </a:xfrm>
            </p:grpSpPr>
            <p:sp>
              <p:nvSpPr>
                <p:cNvPr id="37925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793" y="799"/>
                  <a:ext cx="0" cy="63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926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793" y="1253"/>
                  <a:ext cx="182" cy="18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927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975" y="935"/>
                  <a:ext cx="317" cy="31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7912" name="Group 14"/>
              <p:cNvGrpSpPr>
                <a:grpSpLocks/>
              </p:cNvGrpSpPr>
              <p:nvPr/>
            </p:nvGrpSpPr>
            <p:grpSpPr bwMode="auto">
              <a:xfrm>
                <a:off x="2880" y="1207"/>
                <a:ext cx="681" cy="680"/>
                <a:chOff x="1791" y="754"/>
                <a:chExt cx="681" cy="680"/>
              </a:xfrm>
            </p:grpSpPr>
            <p:sp>
              <p:nvSpPr>
                <p:cNvPr id="37921" name="Line 15"/>
                <p:cNvSpPr>
                  <a:spLocks noChangeShapeType="1"/>
                </p:cNvSpPr>
                <p:nvPr/>
              </p:nvSpPr>
              <p:spPr bwMode="auto">
                <a:xfrm>
                  <a:off x="1791" y="1434"/>
                  <a:ext cx="68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37922" name="Group 16"/>
                <p:cNvGrpSpPr>
                  <a:grpSpLocks/>
                </p:cNvGrpSpPr>
                <p:nvPr/>
              </p:nvGrpSpPr>
              <p:grpSpPr bwMode="auto">
                <a:xfrm>
                  <a:off x="1791" y="754"/>
                  <a:ext cx="454" cy="680"/>
                  <a:chOff x="1791" y="754"/>
                  <a:chExt cx="454" cy="680"/>
                </a:xfrm>
              </p:grpSpPr>
              <p:sp>
                <p:nvSpPr>
                  <p:cNvPr id="37923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91" y="754"/>
                    <a:ext cx="0" cy="68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7924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890"/>
                    <a:ext cx="454" cy="40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7913" name="Group 19"/>
              <p:cNvGrpSpPr>
                <a:grpSpLocks/>
              </p:cNvGrpSpPr>
              <p:nvPr/>
            </p:nvGrpSpPr>
            <p:grpSpPr bwMode="auto">
              <a:xfrm>
                <a:off x="4332" y="1207"/>
                <a:ext cx="681" cy="680"/>
                <a:chOff x="2789" y="754"/>
                <a:chExt cx="681" cy="680"/>
              </a:xfrm>
            </p:grpSpPr>
            <p:sp>
              <p:nvSpPr>
                <p:cNvPr id="37918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789" y="799"/>
                  <a:ext cx="0" cy="63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919" name="Line 21"/>
                <p:cNvSpPr>
                  <a:spLocks noChangeShapeType="1"/>
                </p:cNvSpPr>
                <p:nvPr/>
              </p:nvSpPr>
              <p:spPr bwMode="auto">
                <a:xfrm>
                  <a:off x="2789" y="1434"/>
                  <a:ext cx="68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920" name="Arc 22"/>
                <p:cNvSpPr>
                  <a:spLocks/>
                </p:cNvSpPr>
                <p:nvPr/>
              </p:nvSpPr>
              <p:spPr bwMode="auto">
                <a:xfrm rot="10800000">
                  <a:off x="2890" y="754"/>
                  <a:ext cx="568" cy="562"/>
                </a:xfrm>
                <a:custGeom>
                  <a:avLst/>
                  <a:gdLst>
                    <a:gd name="T0" fmla="*/ 3 w 21294"/>
                    <a:gd name="T1" fmla="*/ 0 h 21078"/>
                    <a:gd name="T2" fmla="*/ 15 w 21294"/>
                    <a:gd name="T3" fmla="*/ 12 h 21078"/>
                    <a:gd name="T4" fmla="*/ 0 w 21294"/>
                    <a:gd name="T5" fmla="*/ 15 h 21078"/>
                    <a:gd name="T6" fmla="*/ 0 60000 65536"/>
                    <a:gd name="T7" fmla="*/ 0 60000 65536"/>
                    <a:gd name="T8" fmla="*/ 0 60000 65536"/>
                    <a:gd name="T9" fmla="*/ 0 w 21294"/>
                    <a:gd name="T10" fmla="*/ 0 h 21078"/>
                    <a:gd name="T11" fmla="*/ 21294 w 21294"/>
                    <a:gd name="T12" fmla="*/ 21078 h 210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294" h="21078" fill="none" extrusionOk="0">
                      <a:moveTo>
                        <a:pt x="4719" y="0"/>
                      </a:moveTo>
                      <a:cubicBezTo>
                        <a:pt x="13275" y="1915"/>
                        <a:pt x="19824" y="8813"/>
                        <a:pt x="21294" y="17456"/>
                      </a:cubicBezTo>
                    </a:path>
                    <a:path w="21294" h="21078" stroke="0" extrusionOk="0">
                      <a:moveTo>
                        <a:pt x="4719" y="0"/>
                      </a:moveTo>
                      <a:cubicBezTo>
                        <a:pt x="13275" y="1915"/>
                        <a:pt x="19824" y="8813"/>
                        <a:pt x="21294" y="17456"/>
                      </a:cubicBezTo>
                      <a:lnTo>
                        <a:pt x="0" y="21078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pSp>
            <p:nvGrpSpPr>
              <p:cNvPr id="37914" name="Group 23"/>
              <p:cNvGrpSpPr>
                <a:grpSpLocks/>
              </p:cNvGrpSpPr>
              <p:nvPr/>
            </p:nvGrpSpPr>
            <p:grpSpPr bwMode="auto">
              <a:xfrm>
                <a:off x="1655" y="1253"/>
                <a:ext cx="726" cy="635"/>
                <a:chOff x="3742" y="799"/>
                <a:chExt cx="726" cy="635"/>
              </a:xfrm>
            </p:grpSpPr>
            <p:sp>
              <p:nvSpPr>
                <p:cNvPr id="37915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3742" y="799"/>
                  <a:ext cx="0" cy="63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916" name="Line 25"/>
                <p:cNvSpPr>
                  <a:spLocks noChangeShapeType="1"/>
                </p:cNvSpPr>
                <p:nvPr/>
              </p:nvSpPr>
              <p:spPr bwMode="auto">
                <a:xfrm>
                  <a:off x="3742" y="1434"/>
                  <a:ext cx="72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917" name="Arc 26"/>
                <p:cNvSpPr>
                  <a:spLocks/>
                </p:cNvSpPr>
                <p:nvPr/>
              </p:nvSpPr>
              <p:spPr bwMode="auto">
                <a:xfrm>
                  <a:off x="3878" y="890"/>
                  <a:ext cx="499" cy="408"/>
                </a:xfrm>
                <a:custGeom>
                  <a:avLst/>
                  <a:gdLst>
                    <a:gd name="T0" fmla="*/ 0 w 21600"/>
                    <a:gd name="T1" fmla="*/ 0 h 21600"/>
                    <a:gd name="T2" fmla="*/ 12 w 21600"/>
                    <a:gd name="T3" fmla="*/ 8 h 21600"/>
                    <a:gd name="T4" fmla="*/ 0 w 21600"/>
                    <a:gd name="T5" fmla="*/ 8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37898" name="Text Box 28"/>
            <p:cNvSpPr txBox="1">
              <a:spLocks noChangeArrowheads="1"/>
            </p:cNvSpPr>
            <p:nvPr/>
          </p:nvSpPr>
          <p:spPr bwMode="auto">
            <a:xfrm>
              <a:off x="1913" y="1565"/>
              <a:ext cx="371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>
                  <a:solidFill>
                    <a:schemeClr val="accent1"/>
                  </a:solidFill>
                </a:rPr>
                <a:t>Б)</a:t>
              </a:r>
              <a:endParaRPr lang="ru-RU">
                <a:solidFill>
                  <a:schemeClr val="accent1"/>
                </a:solidFill>
              </a:endParaRPr>
            </a:p>
          </p:txBody>
        </p:sp>
        <p:sp>
          <p:nvSpPr>
            <p:cNvPr id="37899" name="Text Box 29"/>
            <p:cNvSpPr txBox="1">
              <a:spLocks noChangeArrowheads="1"/>
            </p:cNvSpPr>
            <p:nvPr/>
          </p:nvSpPr>
          <p:spPr bwMode="auto">
            <a:xfrm>
              <a:off x="3174" y="1565"/>
              <a:ext cx="397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>
                  <a:solidFill>
                    <a:schemeClr val="accent1"/>
                  </a:solidFill>
                </a:rPr>
                <a:t>В)</a:t>
              </a:r>
            </a:p>
          </p:txBody>
        </p:sp>
        <p:sp>
          <p:nvSpPr>
            <p:cNvPr id="37900" name="Text Box 30"/>
            <p:cNvSpPr txBox="1">
              <a:spLocks noChangeArrowheads="1"/>
            </p:cNvSpPr>
            <p:nvPr/>
          </p:nvSpPr>
          <p:spPr bwMode="auto">
            <a:xfrm>
              <a:off x="4726" y="1565"/>
              <a:ext cx="318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>
                  <a:solidFill>
                    <a:schemeClr val="accent1"/>
                  </a:solidFill>
                </a:rPr>
                <a:t>Г)</a:t>
              </a:r>
            </a:p>
          </p:txBody>
        </p:sp>
        <p:sp>
          <p:nvSpPr>
            <p:cNvPr id="37901" name="Text Box 32"/>
            <p:cNvSpPr txBox="1">
              <a:spLocks noChangeArrowheads="1"/>
            </p:cNvSpPr>
            <p:nvPr/>
          </p:nvSpPr>
          <p:spPr bwMode="auto">
            <a:xfrm>
              <a:off x="4337" y="482"/>
              <a:ext cx="226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/>
                <a:t>р</a:t>
              </a:r>
            </a:p>
          </p:txBody>
        </p:sp>
        <p:sp>
          <p:nvSpPr>
            <p:cNvPr id="37902" name="Text Box 33"/>
            <p:cNvSpPr txBox="1">
              <a:spLocks noChangeArrowheads="1"/>
            </p:cNvSpPr>
            <p:nvPr/>
          </p:nvSpPr>
          <p:spPr bwMode="auto">
            <a:xfrm>
              <a:off x="1117" y="1162"/>
              <a:ext cx="181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/>
                <a:t>Т</a:t>
              </a:r>
            </a:p>
          </p:txBody>
        </p:sp>
        <p:sp>
          <p:nvSpPr>
            <p:cNvPr id="37903" name="Text Box 34"/>
            <p:cNvSpPr txBox="1">
              <a:spLocks noChangeArrowheads="1"/>
            </p:cNvSpPr>
            <p:nvPr/>
          </p:nvSpPr>
          <p:spPr bwMode="auto">
            <a:xfrm>
              <a:off x="3793" y="1162"/>
              <a:ext cx="181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V</a:t>
              </a:r>
              <a:endParaRPr lang="ru-RU" sz="2800" b="1"/>
            </a:p>
          </p:txBody>
        </p:sp>
        <p:sp>
          <p:nvSpPr>
            <p:cNvPr id="37904" name="Text Box 35"/>
            <p:cNvSpPr txBox="1">
              <a:spLocks noChangeArrowheads="1"/>
            </p:cNvSpPr>
            <p:nvPr/>
          </p:nvSpPr>
          <p:spPr bwMode="auto">
            <a:xfrm>
              <a:off x="5269" y="1153"/>
              <a:ext cx="181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V</a:t>
              </a:r>
              <a:endParaRPr lang="ru-RU" sz="2800" b="1"/>
            </a:p>
          </p:txBody>
        </p:sp>
        <p:sp>
          <p:nvSpPr>
            <p:cNvPr id="37905" name="Text Box 36"/>
            <p:cNvSpPr txBox="1">
              <a:spLocks noChangeArrowheads="1"/>
            </p:cNvSpPr>
            <p:nvPr/>
          </p:nvSpPr>
          <p:spPr bwMode="auto">
            <a:xfrm>
              <a:off x="2568" y="1162"/>
              <a:ext cx="181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V</a:t>
              </a:r>
              <a:endParaRPr lang="ru-RU" sz="2800" b="1"/>
            </a:p>
          </p:txBody>
        </p:sp>
        <p:sp>
          <p:nvSpPr>
            <p:cNvPr id="37906" name="Rectangle 37"/>
            <p:cNvSpPr>
              <a:spLocks noChangeArrowheads="1"/>
            </p:cNvSpPr>
            <p:nvPr/>
          </p:nvSpPr>
          <p:spPr bwMode="auto">
            <a:xfrm>
              <a:off x="1525" y="449"/>
              <a:ext cx="274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2800" b="1"/>
                <a:t>р</a:t>
              </a:r>
            </a:p>
          </p:txBody>
        </p:sp>
        <p:sp>
          <p:nvSpPr>
            <p:cNvPr id="37907" name="Rectangle 38"/>
            <p:cNvSpPr>
              <a:spLocks noChangeArrowheads="1"/>
            </p:cNvSpPr>
            <p:nvPr/>
          </p:nvSpPr>
          <p:spPr bwMode="auto">
            <a:xfrm>
              <a:off x="2840" y="482"/>
              <a:ext cx="189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2800" b="1"/>
                <a:t>T</a:t>
              </a:r>
              <a:endParaRPr lang="ru-RU" sz="2800" b="1"/>
            </a:p>
          </p:txBody>
        </p:sp>
        <p:sp>
          <p:nvSpPr>
            <p:cNvPr id="37908" name="Text Box 27"/>
            <p:cNvSpPr txBox="1">
              <a:spLocks noChangeArrowheads="1"/>
            </p:cNvSpPr>
            <p:nvPr/>
          </p:nvSpPr>
          <p:spPr bwMode="auto">
            <a:xfrm>
              <a:off x="458" y="1565"/>
              <a:ext cx="367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>
                  <a:solidFill>
                    <a:schemeClr val="accent1"/>
                  </a:solidFill>
                </a:rPr>
                <a:t>А)</a:t>
              </a:r>
            </a:p>
          </p:txBody>
        </p:sp>
        <p:sp>
          <p:nvSpPr>
            <p:cNvPr id="37909" name="Text Box 31"/>
            <p:cNvSpPr txBox="1">
              <a:spLocks noChangeArrowheads="1"/>
            </p:cNvSpPr>
            <p:nvPr/>
          </p:nvSpPr>
          <p:spPr bwMode="auto">
            <a:xfrm>
              <a:off x="163" y="468"/>
              <a:ext cx="272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/>
                <a:t>р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813" y="142875"/>
            <a:ext cx="7000875" cy="11430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B13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Определись в своих знаниях и проверь свои умения</a:t>
            </a:r>
          </a:p>
        </p:txBody>
      </p:sp>
      <p:sp>
        <p:nvSpPr>
          <p:cNvPr id="38915" name="Text Box 15"/>
          <p:cNvSpPr>
            <a:spLocks noGrp="1" noChangeArrowheads="1"/>
          </p:cNvSpPr>
          <p:nvPr>
            <p:ph idx="1"/>
          </p:nvPr>
        </p:nvSpPr>
        <p:spPr>
          <a:xfrm>
            <a:off x="214313" y="1785938"/>
            <a:ext cx="8643937" cy="954087"/>
          </a:xfrm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r>
              <a:rPr lang="ru-RU" sz="2800" smtClean="0"/>
              <a:t>На каком из рисунков А, Б, В, Г изображен  процесс, соответствующий данному графику?</a:t>
            </a:r>
          </a:p>
        </p:txBody>
      </p:sp>
      <p:grpSp>
        <p:nvGrpSpPr>
          <p:cNvPr id="38916" name="Группа 137"/>
          <p:cNvGrpSpPr>
            <a:grpSpLocks/>
          </p:cNvGrpSpPr>
          <p:nvPr/>
        </p:nvGrpSpPr>
        <p:grpSpPr bwMode="auto">
          <a:xfrm>
            <a:off x="428625" y="2643188"/>
            <a:ext cx="4071938" cy="2570162"/>
            <a:chOff x="2285984" y="1428736"/>
            <a:chExt cx="4572032" cy="2928958"/>
          </a:xfrm>
        </p:grpSpPr>
        <p:sp>
          <p:nvSpPr>
            <p:cNvPr id="38989" name="AutoShape 10"/>
            <p:cNvSpPr>
              <a:spLocks noChangeArrowheads="1"/>
            </p:cNvSpPr>
            <p:nvPr/>
          </p:nvSpPr>
          <p:spPr bwMode="gray">
            <a:xfrm>
              <a:off x="2285984" y="1713700"/>
              <a:ext cx="4572032" cy="2643994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8990" name="AutoShape 11"/>
            <p:cNvSpPr>
              <a:spLocks noChangeArrowheads="1"/>
            </p:cNvSpPr>
            <p:nvPr/>
          </p:nvSpPr>
          <p:spPr bwMode="gray">
            <a:xfrm>
              <a:off x="2366195" y="1754349"/>
              <a:ext cx="4409937" cy="2522842"/>
            </a:xfrm>
            <a:prstGeom prst="roundRect">
              <a:avLst>
                <a:gd name="adj" fmla="val 16667"/>
              </a:avLst>
            </a:prstGeom>
            <a:solidFill>
              <a:srgbClr val="D0E0D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8991" name="AutoShape 13"/>
            <p:cNvSpPr>
              <a:spLocks noChangeArrowheads="1"/>
            </p:cNvSpPr>
            <p:nvPr/>
          </p:nvSpPr>
          <p:spPr bwMode="gray">
            <a:xfrm>
              <a:off x="2393324" y="1741609"/>
              <a:ext cx="4374123" cy="6551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8992" name="Oval 17"/>
            <p:cNvSpPr>
              <a:spLocks noChangeArrowheads="1"/>
            </p:cNvSpPr>
            <p:nvPr/>
          </p:nvSpPr>
          <p:spPr bwMode="gray">
            <a:xfrm>
              <a:off x="3859192" y="1428736"/>
              <a:ext cx="1358527" cy="59489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8993" name="Oval 18"/>
            <p:cNvSpPr>
              <a:spLocks noChangeArrowheads="1"/>
            </p:cNvSpPr>
            <p:nvPr/>
          </p:nvSpPr>
          <p:spPr bwMode="gray">
            <a:xfrm>
              <a:off x="3872610" y="1433143"/>
              <a:ext cx="1314920" cy="575803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8994" name="Oval 19"/>
            <p:cNvSpPr>
              <a:spLocks noChangeArrowheads="1"/>
            </p:cNvSpPr>
            <p:nvPr/>
          </p:nvSpPr>
          <p:spPr bwMode="gray">
            <a:xfrm>
              <a:off x="3889382" y="1436080"/>
              <a:ext cx="1284731" cy="562583"/>
            </a:xfrm>
            <a:prstGeom prst="ellipse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8995" name="Oval 20"/>
            <p:cNvSpPr>
              <a:spLocks noChangeArrowheads="1"/>
            </p:cNvSpPr>
            <p:nvPr/>
          </p:nvSpPr>
          <p:spPr bwMode="gray">
            <a:xfrm>
              <a:off x="3902799" y="1441956"/>
              <a:ext cx="1220998" cy="524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8996" name="Oval 21"/>
            <p:cNvSpPr>
              <a:spLocks noChangeArrowheads="1"/>
            </p:cNvSpPr>
            <p:nvPr/>
          </p:nvSpPr>
          <p:spPr bwMode="gray">
            <a:xfrm>
              <a:off x="3976596" y="1456645"/>
              <a:ext cx="1083468" cy="42597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8997" name="Text Box 22"/>
            <p:cNvSpPr txBox="1">
              <a:spLocks noChangeArrowheads="1"/>
            </p:cNvSpPr>
            <p:nvPr/>
          </p:nvSpPr>
          <p:spPr bwMode="gray">
            <a:xfrm>
              <a:off x="3857620" y="1500174"/>
              <a:ext cx="1289135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I-</a:t>
              </a:r>
              <a:r>
                <a:rPr lang="ru-RU" sz="2000" b="1">
                  <a:solidFill>
                    <a:srgbClr val="000000"/>
                  </a:solidFill>
                  <a:latin typeface="Calibri" pitchFamily="34" charset="0"/>
                </a:rPr>
                <a:t>вариант</a:t>
              </a:r>
              <a:endParaRPr lang="en-US" sz="20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48" name="Text Box 23"/>
            <p:cNvSpPr txBox="1">
              <a:spLocks noChangeArrowheads="1"/>
            </p:cNvSpPr>
            <p:nvPr/>
          </p:nvSpPr>
          <p:spPr bwMode="gray">
            <a:xfrm>
              <a:off x="2446406" y="2134291"/>
              <a:ext cx="4347441" cy="6114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38917" name="Группа 181"/>
          <p:cNvGrpSpPr>
            <a:grpSpLocks/>
          </p:cNvGrpSpPr>
          <p:nvPr/>
        </p:nvGrpSpPr>
        <p:grpSpPr bwMode="auto">
          <a:xfrm>
            <a:off x="4714875" y="2643188"/>
            <a:ext cx="4071938" cy="2571750"/>
            <a:chOff x="2285984" y="1428736"/>
            <a:chExt cx="4572032" cy="2928958"/>
          </a:xfrm>
        </p:grpSpPr>
        <p:sp>
          <p:nvSpPr>
            <p:cNvPr id="38979" name="AutoShape 10"/>
            <p:cNvSpPr>
              <a:spLocks noChangeArrowheads="1"/>
            </p:cNvSpPr>
            <p:nvPr/>
          </p:nvSpPr>
          <p:spPr bwMode="gray">
            <a:xfrm>
              <a:off x="2285984" y="1713700"/>
              <a:ext cx="4572032" cy="2643994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8980" name="AutoShape 11"/>
            <p:cNvSpPr>
              <a:spLocks noChangeArrowheads="1"/>
            </p:cNvSpPr>
            <p:nvPr/>
          </p:nvSpPr>
          <p:spPr bwMode="gray">
            <a:xfrm>
              <a:off x="2366196" y="1754176"/>
              <a:ext cx="4411610" cy="2522158"/>
            </a:xfrm>
            <a:prstGeom prst="roundRect">
              <a:avLst>
                <a:gd name="adj" fmla="val 16667"/>
              </a:avLst>
            </a:prstGeom>
            <a:solidFill>
              <a:srgbClr val="D1D1D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8981" name="AutoShape 13"/>
            <p:cNvSpPr>
              <a:spLocks noChangeArrowheads="1"/>
            </p:cNvSpPr>
            <p:nvPr/>
          </p:nvSpPr>
          <p:spPr bwMode="gray">
            <a:xfrm>
              <a:off x="2393325" y="1741609"/>
              <a:ext cx="4374122" cy="6551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8982" name="Oval 17"/>
            <p:cNvSpPr>
              <a:spLocks noChangeArrowheads="1"/>
            </p:cNvSpPr>
            <p:nvPr/>
          </p:nvSpPr>
          <p:spPr bwMode="gray">
            <a:xfrm>
              <a:off x="3859192" y="1428736"/>
              <a:ext cx="1358527" cy="59489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8983" name="Oval 18"/>
            <p:cNvSpPr>
              <a:spLocks noChangeArrowheads="1"/>
            </p:cNvSpPr>
            <p:nvPr/>
          </p:nvSpPr>
          <p:spPr bwMode="gray">
            <a:xfrm>
              <a:off x="3872610" y="1433143"/>
              <a:ext cx="1314920" cy="575803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8984" name="Oval 19"/>
            <p:cNvSpPr>
              <a:spLocks noChangeArrowheads="1"/>
            </p:cNvSpPr>
            <p:nvPr/>
          </p:nvSpPr>
          <p:spPr bwMode="gray">
            <a:xfrm>
              <a:off x="3889382" y="1436080"/>
              <a:ext cx="1284731" cy="562583"/>
            </a:xfrm>
            <a:prstGeom prst="ellipse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8985" name="Oval 20"/>
            <p:cNvSpPr>
              <a:spLocks noChangeArrowheads="1"/>
            </p:cNvSpPr>
            <p:nvPr/>
          </p:nvSpPr>
          <p:spPr bwMode="gray">
            <a:xfrm>
              <a:off x="3902799" y="1441956"/>
              <a:ext cx="1220998" cy="524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8986" name="Oval 21"/>
            <p:cNvSpPr>
              <a:spLocks noChangeArrowheads="1"/>
            </p:cNvSpPr>
            <p:nvPr/>
          </p:nvSpPr>
          <p:spPr bwMode="gray">
            <a:xfrm>
              <a:off x="3976596" y="1456645"/>
              <a:ext cx="1083468" cy="42597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8987" name="Text Box 22"/>
            <p:cNvSpPr txBox="1">
              <a:spLocks noChangeArrowheads="1"/>
            </p:cNvSpPr>
            <p:nvPr/>
          </p:nvSpPr>
          <p:spPr bwMode="gray">
            <a:xfrm>
              <a:off x="3857620" y="1500174"/>
              <a:ext cx="1358064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II-</a:t>
              </a:r>
              <a:r>
                <a:rPr lang="ru-RU" sz="2000" b="1">
                  <a:solidFill>
                    <a:srgbClr val="000000"/>
                  </a:solidFill>
                  <a:latin typeface="Calibri" pitchFamily="34" charset="0"/>
                </a:rPr>
                <a:t>вариант</a:t>
              </a:r>
              <a:endParaRPr lang="en-US" sz="20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92" name="Text Box 23"/>
            <p:cNvSpPr txBox="1">
              <a:spLocks noChangeArrowheads="1"/>
            </p:cNvSpPr>
            <p:nvPr/>
          </p:nvSpPr>
          <p:spPr bwMode="gray">
            <a:xfrm>
              <a:off x="2446406" y="2133856"/>
              <a:ext cx="4347441" cy="6129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38918" name="TextBox 193"/>
          <p:cNvSpPr txBox="1">
            <a:spLocks noChangeArrowheads="1"/>
          </p:cNvSpPr>
          <p:nvPr/>
        </p:nvSpPr>
        <p:spPr bwMode="auto">
          <a:xfrm>
            <a:off x="3571875" y="1285875"/>
            <a:ext cx="2416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000000"/>
                </a:solidFill>
                <a:latin typeface="Calibri" pitchFamily="34" charset="0"/>
              </a:rPr>
              <a:t>Задание №5</a:t>
            </a:r>
          </a:p>
        </p:txBody>
      </p:sp>
      <p:sp>
        <p:nvSpPr>
          <p:cNvPr id="166" name="Rectangle 2"/>
          <p:cNvSpPr txBox="1">
            <a:spLocks noChangeArrowheads="1"/>
          </p:cNvSpPr>
          <p:nvPr/>
        </p:nvSpPr>
        <p:spPr>
          <a:xfrm>
            <a:off x="750888" y="396875"/>
            <a:ext cx="7794625" cy="412750"/>
          </a:xfrm>
          <a:prstGeom prst="rect">
            <a:avLst/>
          </a:prstGeom>
          <a:noFill/>
          <a:ln/>
        </p:spPr>
        <p:txBody>
          <a:bodyPr anchor="ctr">
            <a:normAutofit fontScale="3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>
                <a:latin typeface="+mj-lt"/>
                <a:ea typeface="+mj-ea"/>
                <a:cs typeface="+mj-cs"/>
              </a:rPr>
              <a:t/>
            </a:r>
            <a:br>
              <a:rPr lang="ru-RU" sz="4400">
                <a:latin typeface="+mj-lt"/>
                <a:ea typeface="+mj-ea"/>
                <a:cs typeface="+mj-cs"/>
              </a:rPr>
            </a:br>
            <a:endParaRPr lang="ru-RU" sz="4400">
              <a:latin typeface="+mj-lt"/>
              <a:ea typeface="+mj-ea"/>
              <a:cs typeface="+mj-cs"/>
            </a:endParaRPr>
          </a:p>
        </p:txBody>
      </p:sp>
      <p:grpSp>
        <p:nvGrpSpPr>
          <p:cNvPr id="38920" name="Group 58"/>
          <p:cNvGrpSpPr>
            <a:grpSpLocks/>
          </p:cNvGrpSpPr>
          <p:nvPr/>
        </p:nvGrpSpPr>
        <p:grpSpPr bwMode="auto">
          <a:xfrm>
            <a:off x="1214438" y="3000375"/>
            <a:ext cx="2435225" cy="2178050"/>
            <a:chOff x="476" y="2751"/>
            <a:chExt cx="1318" cy="1372"/>
          </a:xfrm>
        </p:grpSpPr>
        <p:sp>
          <p:nvSpPr>
            <p:cNvPr id="38970" name="Rectangle 59"/>
            <p:cNvSpPr>
              <a:spLocks noChangeArrowheads="1"/>
            </p:cNvSpPr>
            <p:nvPr/>
          </p:nvSpPr>
          <p:spPr bwMode="auto">
            <a:xfrm>
              <a:off x="1565" y="3793"/>
              <a:ext cx="22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8971" name="Group 60"/>
            <p:cNvGrpSpPr>
              <a:grpSpLocks/>
            </p:cNvGrpSpPr>
            <p:nvPr/>
          </p:nvGrpSpPr>
          <p:grpSpPr bwMode="auto">
            <a:xfrm>
              <a:off x="656" y="2886"/>
              <a:ext cx="954" cy="907"/>
              <a:chOff x="1881" y="2523"/>
              <a:chExt cx="954" cy="907"/>
            </a:xfrm>
          </p:grpSpPr>
          <p:grpSp>
            <p:nvGrpSpPr>
              <p:cNvPr id="38973" name="Group 61"/>
              <p:cNvGrpSpPr>
                <a:grpSpLocks/>
              </p:cNvGrpSpPr>
              <p:nvPr/>
            </p:nvGrpSpPr>
            <p:grpSpPr bwMode="auto">
              <a:xfrm>
                <a:off x="1973" y="2523"/>
                <a:ext cx="862" cy="907"/>
                <a:chOff x="521" y="391"/>
                <a:chExt cx="862" cy="907"/>
              </a:xfrm>
            </p:grpSpPr>
            <p:sp>
              <p:nvSpPr>
                <p:cNvPr id="38977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521" y="391"/>
                  <a:ext cx="0" cy="90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978" name="Line 63"/>
                <p:cNvSpPr>
                  <a:spLocks noChangeShapeType="1"/>
                </p:cNvSpPr>
                <p:nvPr/>
              </p:nvSpPr>
              <p:spPr bwMode="auto">
                <a:xfrm>
                  <a:off x="521" y="1298"/>
                  <a:ext cx="86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8974" name="Group 64"/>
              <p:cNvGrpSpPr>
                <a:grpSpLocks/>
              </p:cNvGrpSpPr>
              <p:nvPr/>
            </p:nvGrpSpPr>
            <p:grpSpPr bwMode="auto">
              <a:xfrm rot="-1194308">
                <a:off x="1881" y="2837"/>
                <a:ext cx="907" cy="407"/>
                <a:chOff x="2018" y="935"/>
                <a:chExt cx="771" cy="590"/>
              </a:xfrm>
            </p:grpSpPr>
            <p:sp>
              <p:nvSpPr>
                <p:cNvPr id="38975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2018" y="1344"/>
                  <a:ext cx="227" cy="18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976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2245" y="935"/>
                  <a:ext cx="544" cy="40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</p:grpSp>
        <p:sp>
          <p:nvSpPr>
            <p:cNvPr id="38972" name="Rectangle 67"/>
            <p:cNvSpPr>
              <a:spLocks noChangeArrowheads="1"/>
            </p:cNvSpPr>
            <p:nvPr/>
          </p:nvSpPr>
          <p:spPr bwMode="auto">
            <a:xfrm>
              <a:off x="476" y="2751"/>
              <a:ext cx="24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921" name="Group 48"/>
          <p:cNvGrpSpPr>
            <a:grpSpLocks/>
          </p:cNvGrpSpPr>
          <p:nvPr/>
        </p:nvGrpSpPr>
        <p:grpSpPr bwMode="auto">
          <a:xfrm>
            <a:off x="5643563" y="2857500"/>
            <a:ext cx="2305050" cy="2316163"/>
            <a:chOff x="3781" y="2706"/>
            <a:chExt cx="1253" cy="1459"/>
          </a:xfrm>
        </p:grpSpPr>
        <p:sp>
          <p:nvSpPr>
            <p:cNvPr id="38961" name="Text Box 49"/>
            <p:cNvSpPr txBox="1">
              <a:spLocks noChangeArrowheads="1"/>
            </p:cNvSpPr>
            <p:nvPr/>
          </p:nvSpPr>
          <p:spPr bwMode="auto">
            <a:xfrm>
              <a:off x="3781" y="2706"/>
              <a:ext cx="27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p</a:t>
              </a:r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8962" name="Group 50"/>
            <p:cNvGrpSpPr>
              <a:grpSpLocks/>
            </p:cNvGrpSpPr>
            <p:nvPr/>
          </p:nvGrpSpPr>
          <p:grpSpPr bwMode="auto">
            <a:xfrm>
              <a:off x="3922" y="2931"/>
              <a:ext cx="954" cy="907"/>
              <a:chOff x="1881" y="2523"/>
              <a:chExt cx="954" cy="907"/>
            </a:xfrm>
          </p:grpSpPr>
          <p:grpSp>
            <p:nvGrpSpPr>
              <p:cNvPr id="38964" name="Group 51"/>
              <p:cNvGrpSpPr>
                <a:grpSpLocks/>
              </p:cNvGrpSpPr>
              <p:nvPr/>
            </p:nvGrpSpPr>
            <p:grpSpPr bwMode="auto">
              <a:xfrm>
                <a:off x="1973" y="2523"/>
                <a:ext cx="862" cy="907"/>
                <a:chOff x="521" y="391"/>
                <a:chExt cx="862" cy="907"/>
              </a:xfrm>
            </p:grpSpPr>
            <p:sp>
              <p:nvSpPr>
                <p:cNvPr id="38968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521" y="391"/>
                  <a:ext cx="0" cy="90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969" name="Line 53"/>
                <p:cNvSpPr>
                  <a:spLocks noChangeShapeType="1"/>
                </p:cNvSpPr>
                <p:nvPr/>
              </p:nvSpPr>
              <p:spPr bwMode="auto">
                <a:xfrm>
                  <a:off x="521" y="1298"/>
                  <a:ext cx="86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38965" name="Group 54"/>
              <p:cNvGrpSpPr>
                <a:grpSpLocks/>
              </p:cNvGrpSpPr>
              <p:nvPr/>
            </p:nvGrpSpPr>
            <p:grpSpPr bwMode="auto">
              <a:xfrm rot="-1194308">
                <a:off x="1881" y="2837"/>
                <a:ext cx="907" cy="407"/>
                <a:chOff x="2018" y="935"/>
                <a:chExt cx="771" cy="590"/>
              </a:xfrm>
            </p:grpSpPr>
            <p:sp>
              <p:nvSpPr>
                <p:cNvPr id="3896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018" y="1344"/>
                  <a:ext cx="227" cy="18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38967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245" y="935"/>
                  <a:ext cx="544" cy="40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</p:grpSp>
        <p:sp>
          <p:nvSpPr>
            <p:cNvPr id="38963" name="Rectangle 57"/>
            <p:cNvSpPr>
              <a:spLocks noChangeArrowheads="1"/>
            </p:cNvSpPr>
            <p:nvPr/>
          </p:nvSpPr>
          <p:spPr bwMode="auto">
            <a:xfrm>
              <a:off x="4830" y="3838"/>
              <a:ext cx="20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922" name="Group 9"/>
          <p:cNvGrpSpPr>
            <a:grpSpLocks/>
          </p:cNvGrpSpPr>
          <p:nvPr/>
        </p:nvGrpSpPr>
        <p:grpSpPr bwMode="auto">
          <a:xfrm>
            <a:off x="1357313" y="5000625"/>
            <a:ext cx="6484937" cy="1747838"/>
            <a:chOff x="158" y="388"/>
            <a:chExt cx="5455" cy="1628"/>
          </a:xfrm>
        </p:grpSpPr>
        <p:grpSp>
          <p:nvGrpSpPr>
            <p:cNvPr id="38925" name="Group 10"/>
            <p:cNvGrpSpPr>
              <a:grpSpLocks/>
            </p:cNvGrpSpPr>
            <p:nvPr/>
          </p:nvGrpSpPr>
          <p:grpSpPr bwMode="auto">
            <a:xfrm>
              <a:off x="158" y="388"/>
              <a:ext cx="1774" cy="1628"/>
              <a:chOff x="158" y="388"/>
              <a:chExt cx="1774" cy="1628"/>
            </a:xfrm>
          </p:grpSpPr>
          <p:sp>
            <p:nvSpPr>
              <p:cNvPr id="38952" name="Text Box 11"/>
              <p:cNvSpPr txBox="1">
                <a:spLocks noChangeArrowheads="1"/>
              </p:cNvSpPr>
              <p:nvPr/>
            </p:nvSpPr>
            <p:spPr bwMode="auto">
              <a:xfrm>
                <a:off x="458" y="1586"/>
                <a:ext cx="481" cy="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А)</a:t>
                </a:r>
              </a:p>
            </p:txBody>
          </p:sp>
          <p:grpSp>
            <p:nvGrpSpPr>
              <p:cNvPr id="38953" name="Group 12"/>
              <p:cNvGrpSpPr>
                <a:grpSpLocks/>
              </p:cNvGrpSpPr>
              <p:nvPr/>
            </p:nvGrpSpPr>
            <p:grpSpPr bwMode="auto">
              <a:xfrm>
                <a:off x="521" y="618"/>
                <a:ext cx="862" cy="907"/>
                <a:chOff x="521" y="618"/>
                <a:chExt cx="862" cy="907"/>
              </a:xfrm>
            </p:grpSpPr>
            <p:grpSp>
              <p:nvGrpSpPr>
                <p:cNvPr id="38957" name="Group 13"/>
                <p:cNvGrpSpPr>
                  <a:grpSpLocks/>
                </p:cNvGrpSpPr>
                <p:nvPr/>
              </p:nvGrpSpPr>
              <p:grpSpPr bwMode="auto">
                <a:xfrm>
                  <a:off x="521" y="618"/>
                  <a:ext cx="862" cy="907"/>
                  <a:chOff x="521" y="391"/>
                  <a:chExt cx="862" cy="907"/>
                </a:xfrm>
              </p:grpSpPr>
              <p:sp>
                <p:nvSpPr>
                  <p:cNvPr id="38959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1" y="391"/>
                    <a:ext cx="0" cy="90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8960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521" y="1298"/>
                    <a:ext cx="86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8958" name="Arc 16"/>
                <p:cNvSpPr>
                  <a:spLocks/>
                </p:cNvSpPr>
                <p:nvPr/>
              </p:nvSpPr>
              <p:spPr bwMode="auto">
                <a:xfrm rot="-10439010">
                  <a:off x="661" y="714"/>
                  <a:ext cx="672" cy="576"/>
                </a:xfrm>
                <a:custGeom>
                  <a:avLst/>
                  <a:gdLst>
                    <a:gd name="T0" fmla="*/ 0 w 25173"/>
                    <a:gd name="T1" fmla="*/ 0 h 21600"/>
                    <a:gd name="T2" fmla="*/ 18 w 25173"/>
                    <a:gd name="T3" fmla="*/ 13 h 21600"/>
                    <a:gd name="T4" fmla="*/ 3 w 25173"/>
                    <a:gd name="T5" fmla="*/ 15 h 21600"/>
                    <a:gd name="T6" fmla="*/ 0 60000 65536"/>
                    <a:gd name="T7" fmla="*/ 0 60000 65536"/>
                    <a:gd name="T8" fmla="*/ 0 60000 65536"/>
                    <a:gd name="T9" fmla="*/ 0 w 25173"/>
                    <a:gd name="T10" fmla="*/ 0 h 21600"/>
                    <a:gd name="T11" fmla="*/ 25173 w 251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173" h="21600" fill="none" extrusionOk="0">
                      <a:moveTo>
                        <a:pt x="0" y="331"/>
                      </a:moveTo>
                      <a:cubicBezTo>
                        <a:pt x="1243" y="110"/>
                        <a:pt x="2504" y="-1"/>
                        <a:pt x="3768" y="0"/>
                      </a:cubicBezTo>
                      <a:cubicBezTo>
                        <a:pt x="14577" y="0"/>
                        <a:pt x="23721" y="7989"/>
                        <a:pt x="25172" y="18701"/>
                      </a:cubicBezTo>
                    </a:path>
                    <a:path w="25173" h="21600" stroke="0" extrusionOk="0">
                      <a:moveTo>
                        <a:pt x="0" y="331"/>
                      </a:moveTo>
                      <a:cubicBezTo>
                        <a:pt x="1243" y="110"/>
                        <a:pt x="2504" y="-1"/>
                        <a:pt x="3768" y="0"/>
                      </a:cubicBezTo>
                      <a:cubicBezTo>
                        <a:pt x="14577" y="0"/>
                        <a:pt x="23721" y="7989"/>
                        <a:pt x="25172" y="18701"/>
                      </a:cubicBezTo>
                      <a:lnTo>
                        <a:pt x="3768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sp>
            <p:nvSpPr>
              <p:cNvPr id="38954" name="Text Box 17"/>
              <p:cNvSpPr txBox="1">
                <a:spLocks noChangeArrowheads="1"/>
              </p:cNvSpPr>
              <p:nvPr/>
            </p:nvSpPr>
            <p:spPr bwMode="auto">
              <a:xfrm>
                <a:off x="158" y="388"/>
                <a:ext cx="272" cy="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p</a:t>
                </a:r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955" name="Text Box 18"/>
              <p:cNvSpPr txBox="1">
                <a:spLocks noChangeArrowheads="1"/>
              </p:cNvSpPr>
              <p:nvPr/>
            </p:nvSpPr>
            <p:spPr bwMode="auto">
              <a:xfrm>
                <a:off x="1202" y="1525"/>
                <a:ext cx="317" cy="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956" name="Text Box 17"/>
              <p:cNvSpPr txBox="1">
                <a:spLocks noChangeArrowheads="1"/>
              </p:cNvSpPr>
              <p:nvPr/>
            </p:nvSpPr>
            <p:spPr bwMode="auto">
              <a:xfrm>
                <a:off x="1660" y="388"/>
                <a:ext cx="272" cy="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p</a:t>
                </a:r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8926" name="Group 19"/>
            <p:cNvGrpSpPr>
              <a:grpSpLocks/>
            </p:cNvGrpSpPr>
            <p:nvPr/>
          </p:nvGrpSpPr>
          <p:grpSpPr bwMode="auto">
            <a:xfrm>
              <a:off x="4545" y="618"/>
              <a:ext cx="1068" cy="1394"/>
              <a:chOff x="4545" y="618"/>
              <a:chExt cx="1068" cy="1394"/>
            </a:xfrm>
          </p:grpSpPr>
          <p:sp>
            <p:nvSpPr>
              <p:cNvPr id="38945" name="Text Box 20"/>
              <p:cNvSpPr txBox="1">
                <a:spLocks noChangeArrowheads="1"/>
              </p:cNvSpPr>
              <p:nvPr/>
            </p:nvSpPr>
            <p:spPr bwMode="auto">
              <a:xfrm>
                <a:off x="4545" y="1519"/>
                <a:ext cx="409" cy="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Г)</a:t>
                </a:r>
                <a:endParaRPr lang="ru-RU" sz="2400">
                  <a:latin typeface="Tahoma" pitchFamily="34" charset="0"/>
                </a:endParaRPr>
              </a:p>
            </p:txBody>
          </p:sp>
          <p:grpSp>
            <p:nvGrpSpPr>
              <p:cNvPr id="38946" name="Group 21"/>
              <p:cNvGrpSpPr>
                <a:grpSpLocks/>
              </p:cNvGrpSpPr>
              <p:nvPr/>
            </p:nvGrpSpPr>
            <p:grpSpPr bwMode="auto">
              <a:xfrm>
                <a:off x="4604" y="618"/>
                <a:ext cx="862" cy="907"/>
                <a:chOff x="4604" y="618"/>
                <a:chExt cx="862" cy="907"/>
              </a:xfrm>
            </p:grpSpPr>
            <p:grpSp>
              <p:nvGrpSpPr>
                <p:cNvPr id="38948" name="Group 22"/>
                <p:cNvGrpSpPr>
                  <a:grpSpLocks/>
                </p:cNvGrpSpPr>
                <p:nvPr/>
              </p:nvGrpSpPr>
              <p:grpSpPr bwMode="auto">
                <a:xfrm>
                  <a:off x="4604" y="618"/>
                  <a:ext cx="862" cy="907"/>
                  <a:chOff x="521" y="391"/>
                  <a:chExt cx="862" cy="907"/>
                </a:xfrm>
              </p:grpSpPr>
              <p:sp>
                <p:nvSpPr>
                  <p:cNvPr id="38950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1" y="391"/>
                    <a:ext cx="0" cy="90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8951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521" y="1298"/>
                    <a:ext cx="86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8949" name="Line 25"/>
                <p:cNvSpPr>
                  <a:spLocks noChangeShapeType="1"/>
                </p:cNvSpPr>
                <p:nvPr/>
              </p:nvSpPr>
              <p:spPr bwMode="auto">
                <a:xfrm>
                  <a:off x="5057" y="754"/>
                  <a:ext cx="0" cy="5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sp>
            <p:nvSpPr>
              <p:cNvPr id="38947" name="Rectangle 26"/>
              <p:cNvSpPr>
                <a:spLocks noChangeArrowheads="1"/>
              </p:cNvSpPr>
              <p:nvPr/>
            </p:nvSpPr>
            <p:spPr bwMode="auto">
              <a:xfrm>
                <a:off x="5239" y="1525"/>
                <a:ext cx="374" cy="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8927" name="Group 27"/>
            <p:cNvGrpSpPr>
              <a:grpSpLocks/>
            </p:cNvGrpSpPr>
            <p:nvPr/>
          </p:nvGrpSpPr>
          <p:grpSpPr bwMode="auto">
            <a:xfrm>
              <a:off x="2982" y="388"/>
              <a:ext cx="1406" cy="1624"/>
              <a:chOff x="2982" y="388"/>
              <a:chExt cx="1406" cy="1624"/>
            </a:xfrm>
          </p:grpSpPr>
          <p:grpSp>
            <p:nvGrpSpPr>
              <p:cNvPr id="38938" name="Group 28"/>
              <p:cNvGrpSpPr>
                <a:grpSpLocks/>
              </p:cNvGrpSpPr>
              <p:nvPr/>
            </p:nvGrpSpPr>
            <p:grpSpPr bwMode="auto">
              <a:xfrm>
                <a:off x="3334" y="618"/>
                <a:ext cx="862" cy="907"/>
                <a:chOff x="3334" y="618"/>
                <a:chExt cx="862" cy="907"/>
              </a:xfrm>
            </p:grpSpPr>
            <p:grpSp>
              <p:nvGrpSpPr>
                <p:cNvPr id="38941" name="Group 29"/>
                <p:cNvGrpSpPr>
                  <a:grpSpLocks/>
                </p:cNvGrpSpPr>
                <p:nvPr/>
              </p:nvGrpSpPr>
              <p:grpSpPr bwMode="auto">
                <a:xfrm>
                  <a:off x="3334" y="618"/>
                  <a:ext cx="862" cy="907"/>
                  <a:chOff x="521" y="391"/>
                  <a:chExt cx="862" cy="907"/>
                </a:xfrm>
              </p:grpSpPr>
              <p:sp>
                <p:nvSpPr>
                  <p:cNvPr id="38943" name="Line 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1" y="391"/>
                    <a:ext cx="0" cy="90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8944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521" y="1298"/>
                    <a:ext cx="86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8942" name="Line 32"/>
                <p:cNvSpPr>
                  <a:spLocks noChangeShapeType="1"/>
                </p:cNvSpPr>
                <p:nvPr/>
              </p:nvSpPr>
              <p:spPr bwMode="auto">
                <a:xfrm>
                  <a:off x="3424" y="981"/>
                  <a:ext cx="635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sp>
            <p:nvSpPr>
              <p:cNvPr id="38939" name="Text Box 33"/>
              <p:cNvSpPr txBox="1">
                <a:spLocks noChangeArrowheads="1"/>
              </p:cNvSpPr>
              <p:nvPr/>
            </p:nvSpPr>
            <p:spPr bwMode="auto">
              <a:xfrm>
                <a:off x="2982" y="388"/>
                <a:ext cx="272" cy="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p</a:t>
                </a:r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940" name="Rectangle 34"/>
              <p:cNvSpPr>
                <a:spLocks noChangeArrowheads="1"/>
              </p:cNvSpPr>
              <p:nvPr/>
            </p:nvSpPr>
            <p:spPr bwMode="auto">
              <a:xfrm>
                <a:off x="4014" y="1525"/>
                <a:ext cx="374" cy="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8928" name="Group 35"/>
            <p:cNvGrpSpPr>
              <a:grpSpLocks/>
            </p:cNvGrpSpPr>
            <p:nvPr/>
          </p:nvGrpSpPr>
          <p:grpSpPr bwMode="auto">
            <a:xfrm>
              <a:off x="1841" y="618"/>
              <a:ext cx="1277" cy="1398"/>
              <a:chOff x="1841" y="618"/>
              <a:chExt cx="1277" cy="1398"/>
            </a:xfrm>
          </p:grpSpPr>
          <p:sp>
            <p:nvSpPr>
              <p:cNvPr id="38929" name="Text Box 36"/>
              <p:cNvSpPr txBox="1">
                <a:spLocks noChangeArrowheads="1"/>
              </p:cNvSpPr>
              <p:nvPr/>
            </p:nvSpPr>
            <p:spPr bwMode="auto">
              <a:xfrm>
                <a:off x="1841" y="1586"/>
                <a:ext cx="408" cy="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Б)</a:t>
                </a:r>
              </a:p>
            </p:txBody>
          </p:sp>
          <p:grpSp>
            <p:nvGrpSpPr>
              <p:cNvPr id="38930" name="Group 37"/>
              <p:cNvGrpSpPr>
                <a:grpSpLocks/>
              </p:cNvGrpSpPr>
              <p:nvPr/>
            </p:nvGrpSpPr>
            <p:grpSpPr bwMode="auto">
              <a:xfrm>
                <a:off x="1973" y="618"/>
                <a:ext cx="907" cy="907"/>
                <a:chOff x="1973" y="618"/>
                <a:chExt cx="907" cy="907"/>
              </a:xfrm>
            </p:grpSpPr>
            <p:grpSp>
              <p:nvGrpSpPr>
                <p:cNvPr id="38932" name="Group 38"/>
                <p:cNvGrpSpPr>
                  <a:grpSpLocks/>
                </p:cNvGrpSpPr>
                <p:nvPr/>
              </p:nvGrpSpPr>
              <p:grpSpPr bwMode="auto">
                <a:xfrm>
                  <a:off x="2018" y="618"/>
                  <a:ext cx="862" cy="907"/>
                  <a:chOff x="521" y="391"/>
                  <a:chExt cx="862" cy="907"/>
                </a:xfrm>
              </p:grpSpPr>
              <p:sp>
                <p:nvSpPr>
                  <p:cNvPr id="38936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1" y="391"/>
                    <a:ext cx="0" cy="90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8937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521" y="1298"/>
                    <a:ext cx="86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8933" name="Group 41"/>
                <p:cNvGrpSpPr>
                  <a:grpSpLocks/>
                </p:cNvGrpSpPr>
                <p:nvPr/>
              </p:nvGrpSpPr>
              <p:grpSpPr bwMode="auto">
                <a:xfrm rot="-487610">
                  <a:off x="1973" y="890"/>
                  <a:ext cx="771" cy="590"/>
                  <a:chOff x="2018" y="935"/>
                  <a:chExt cx="771" cy="590"/>
                </a:xfrm>
              </p:grpSpPr>
              <p:sp>
                <p:nvSpPr>
                  <p:cNvPr id="38934" name="Line 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8" y="1344"/>
                    <a:ext cx="227" cy="181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38935" name="Line 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45" y="935"/>
                    <a:ext cx="544" cy="409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38931" name="Rectangle 45"/>
              <p:cNvSpPr>
                <a:spLocks noChangeArrowheads="1"/>
              </p:cNvSpPr>
              <p:nvPr/>
            </p:nvSpPr>
            <p:spPr bwMode="auto">
              <a:xfrm>
                <a:off x="2744" y="1525"/>
                <a:ext cx="374" cy="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8923" name="Text Box 36"/>
          <p:cNvSpPr txBox="1">
            <a:spLocks noChangeArrowheads="1"/>
          </p:cNvSpPr>
          <p:nvPr/>
        </p:nvSpPr>
        <p:spPr bwMode="auto">
          <a:xfrm>
            <a:off x="5072063" y="6215063"/>
            <a:ext cx="571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В)</a:t>
            </a:r>
          </a:p>
        </p:txBody>
      </p:sp>
      <p:sp>
        <p:nvSpPr>
          <p:cNvPr id="38924" name="Text Box 33"/>
          <p:cNvSpPr txBox="1">
            <a:spLocks noChangeArrowheads="1"/>
          </p:cNvSpPr>
          <p:nvPr/>
        </p:nvSpPr>
        <p:spPr bwMode="auto">
          <a:xfrm>
            <a:off x="6215063" y="4929188"/>
            <a:ext cx="3238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p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ChangeArrowheads="1"/>
          </p:cNvSpPr>
          <p:nvPr/>
        </p:nvSpPr>
        <p:spPr bwMode="auto">
          <a:xfrm>
            <a:off x="0" y="2185988"/>
            <a:ext cx="3200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72739" name="Rectangle 3"/>
          <p:cNvSpPr>
            <a:spLocks noChangeArrowheads="1"/>
          </p:cNvSpPr>
          <p:nvPr/>
        </p:nvSpPr>
        <p:spPr bwMode="auto">
          <a:xfrm>
            <a:off x="0" y="2185988"/>
            <a:ext cx="28352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72740" name="Rectangle 4"/>
          <p:cNvSpPr>
            <a:spLocks noChangeArrowheads="1"/>
          </p:cNvSpPr>
          <p:nvPr/>
        </p:nvSpPr>
        <p:spPr bwMode="auto">
          <a:xfrm>
            <a:off x="0" y="2205038"/>
            <a:ext cx="31083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372741" name="Group 5"/>
          <p:cNvGraphicFramePr>
            <a:graphicFrameLocks noGrp="1"/>
          </p:cNvGraphicFramePr>
          <p:nvPr/>
        </p:nvGraphicFramePr>
        <p:xfrm>
          <a:off x="0" y="2276475"/>
          <a:ext cx="9144000" cy="427038"/>
        </p:xfrm>
        <a:graphic>
          <a:graphicData uri="http://schemas.openxmlformats.org/drawingml/2006/table">
            <a:tbl>
              <a:tblPr/>
              <a:tblGrid>
                <a:gridCol w="3200400"/>
                <a:gridCol w="2835275"/>
                <a:gridCol w="3108325"/>
              </a:tblGrid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2749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13573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B13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Структура урока</a:t>
            </a:r>
          </a:p>
        </p:txBody>
      </p:sp>
      <p:sp>
        <p:nvSpPr>
          <p:cNvPr id="37275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714375" y="2643188"/>
            <a:ext cx="7543800" cy="326866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Arial" charset="0"/>
              </a:rPr>
              <a:t>Актуализация знаний.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>
              <a:latin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Arial" charset="0"/>
              </a:rPr>
              <a:t>Объяснение нового материала.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>
              <a:latin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Arial" charset="0"/>
              </a:rPr>
              <a:t>Закрепление.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latin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Arial" charset="0"/>
              </a:rPr>
              <a:t>Домашнее задание.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2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72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72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727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5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785938" y="428625"/>
            <a:ext cx="77866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660033"/>
            </a:outerShdw>
          </a:effectLst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Проверь правильность своих ответов</a:t>
            </a:r>
          </a:p>
        </p:txBody>
      </p:sp>
      <p:graphicFrame>
        <p:nvGraphicFramePr>
          <p:cNvPr id="74757" name="Group 5"/>
          <p:cNvGraphicFramePr>
            <a:graphicFrameLocks noGrp="1"/>
          </p:cNvGraphicFramePr>
          <p:nvPr/>
        </p:nvGraphicFramePr>
        <p:xfrm>
          <a:off x="1785918" y="1785926"/>
          <a:ext cx="6096000" cy="4119564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rgbClr val="33CCCC"/>
                  </a:outerShdw>
                </a:effectLst>
                <a:tableStyleId>{BC89EF96-8CEA-46FF-86C4-4CE0E7609802}</a:tableStyleId>
              </a:tblPr>
              <a:tblGrid>
                <a:gridCol w="2032000"/>
                <a:gridCol w="2032000"/>
                <a:gridCol w="2032000"/>
              </a:tblGrid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задания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вариант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вариант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813" y="274638"/>
            <a:ext cx="7000875" cy="939800"/>
          </a:xfrm>
          <a:effectLst>
            <a:outerShdw blurRad="50800" dist="50800" dir="5400000" algn="ctr" rotWithShape="0">
              <a:srgbClr val="660033"/>
            </a:outerShdw>
          </a:effectLst>
        </p:spPr>
        <p:txBody>
          <a:bodyPr rtlCol="0" anchor="t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Оцени свои результаты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Group 5"/>
          <p:cNvGraphicFramePr>
            <a:graphicFrameLocks noGrp="1"/>
          </p:cNvGraphicFramePr>
          <p:nvPr/>
        </p:nvGraphicFramePr>
        <p:xfrm>
          <a:off x="1928794" y="1500174"/>
          <a:ext cx="6096000" cy="4331019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rgbClr val="33CCCC"/>
                  </a:outerShdw>
                </a:effectLst>
                <a:tableStyleId>{BC89EF96-8CEA-46FF-86C4-4CE0E7609802}</a:tableStyleId>
              </a:tblPr>
              <a:tblGrid>
                <a:gridCol w="3048000"/>
                <a:gridCol w="304800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правильных ответов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horzOverflow="overflow"/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F:\Users\Wolverine\Desktop\большие смайлики\ec1e2b53967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2928938"/>
            <a:ext cx="247808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Содержимое 8" descr="4ffe2b034752.pn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357188" y="4286250"/>
            <a:ext cx="2108200" cy="2000250"/>
          </a:xfrm>
        </p:spPr>
      </p:pic>
      <p:sp>
        <p:nvSpPr>
          <p:cNvPr id="41988" name="TextBox 11"/>
          <p:cNvSpPr txBox="1">
            <a:spLocks noChangeArrowheads="1"/>
          </p:cNvSpPr>
          <p:nvPr/>
        </p:nvSpPr>
        <p:spPr bwMode="auto">
          <a:xfrm>
            <a:off x="2143125" y="285750"/>
            <a:ext cx="51689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C00000"/>
                </a:solidFill>
                <a:latin typeface="Calibri" pitchFamily="34" charset="0"/>
              </a:rPr>
              <a:t>Домашнее задание:</a:t>
            </a:r>
          </a:p>
        </p:txBody>
      </p:sp>
      <p:pic>
        <p:nvPicPr>
          <p:cNvPr id="41989" name="Содержимое 8" descr="4ffe2b034752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00188" y="3643313"/>
            <a:ext cx="21082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Box 13"/>
          <p:cNvSpPr txBox="1">
            <a:spLocks noChangeArrowheads="1"/>
          </p:cNvSpPr>
          <p:nvPr/>
        </p:nvSpPr>
        <p:spPr bwMode="auto">
          <a:xfrm>
            <a:off x="2500313" y="1285875"/>
            <a:ext cx="44434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latin typeface="Calibri" pitchFamily="34" charset="0"/>
              </a:rPr>
              <a:t>§69, №522, №524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рямоугольник 1"/>
          <p:cNvSpPr>
            <a:spLocks noChangeArrowheads="1"/>
          </p:cNvSpPr>
          <p:nvPr/>
        </p:nvSpPr>
        <p:spPr bwMode="auto">
          <a:xfrm>
            <a:off x="357188" y="0"/>
            <a:ext cx="8358187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1600" b="1">
                <a:latin typeface="Calibri" pitchFamily="34" charset="0"/>
              </a:rPr>
              <a:t>Оформление фона презентации:</a:t>
            </a:r>
          </a:p>
          <a:p>
            <a:pPr marL="342900" indent="-342900" algn="just">
              <a:buFontTx/>
              <a:buAutoNum type="arabicPeriod"/>
            </a:pPr>
            <a:r>
              <a:rPr lang="ru-RU" sz="1600">
                <a:latin typeface="Calibri" pitchFamily="34" charset="0"/>
              </a:rPr>
              <a:t>Рисунок 1 : </a:t>
            </a:r>
            <a:r>
              <a:rPr lang="en-US" sz="1600">
                <a:latin typeface="Calibri" pitchFamily="34" charset="0"/>
                <a:hlinkClick r:id="rId3"/>
              </a:rPr>
              <a:t>http://labbox.ru/webasyst_setup/index.php?productID=1561</a:t>
            </a:r>
            <a:endParaRPr lang="ru-RU" sz="1600">
              <a:latin typeface="Calibri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1600">
                <a:latin typeface="Calibri" pitchFamily="34" charset="0"/>
              </a:rPr>
              <a:t>Рисунок 2: </a:t>
            </a:r>
            <a:r>
              <a:rPr lang="en-US" sz="1600">
                <a:latin typeface="Calibri" pitchFamily="34" charset="0"/>
                <a:hlinkClick r:id="rId4"/>
              </a:rPr>
              <a:t>http://900igr.net/datai/fizika/Zakony-gazov/0007-002-Gazovye-zakony.png</a:t>
            </a:r>
            <a:endParaRPr lang="ru-RU" sz="1600">
              <a:latin typeface="Calibri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1600">
                <a:latin typeface="Calibri" pitchFamily="34" charset="0"/>
              </a:rPr>
              <a:t>Рисунок 3: </a:t>
            </a:r>
            <a:r>
              <a:rPr lang="en-US" sz="1600">
                <a:latin typeface="Calibri" pitchFamily="34" charset="0"/>
                <a:hlinkClick r:id="rId5"/>
              </a:rPr>
              <a:t>http://900igr.net/datai/fizika/Zakony-gazov/0008-003-Gazovye-zakony.png</a:t>
            </a:r>
            <a:endParaRPr lang="ru-RU" sz="1600">
              <a:latin typeface="Calibri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1600">
                <a:latin typeface="Calibri" pitchFamily="34" charset="0"/>
              </a:rPr>
              <a:t>Рисунок 4: </a:t>
            </a:r>
            <a:r>
              <a:rPr lang="en-US" sz="1600">
                <a:latin typeface="Calibri" pitchFamily="34" charset="0"/>
                <a:hlinkClick r:id="rId6"/>
              </a:rPr>
              <a:t>http://900igr.net/fotografii/fizika/Zakony-gazov/004-Gazovye-zakony.html</a:t>
            </a:r>
            <a:endParaRPr lang="ru-RU" sz="1600">
              <a:latin typeface="Calibri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1600">
                <a:latin typeface="Calibri" pitchFamily="34" charset="0"/>
              </a:rPr>
              <a:t>Рисунок «Проверь себя»: </a:t>
            </a:r>
            <a:r>
              <a:rPr lang="en-US" sz="1600">
                <a:latin typeface="Calibri" pitchFamily="34" charset="0"/>
                <a:hlinkClick r:id="rId7"/>
              </a:rPr>
              <a:t>http://schoolsector.files.wordpress.com/2011/01/klass_2.gif</a:t>
            </a:r>
            <a:endParaRPr lang="ru-RU" sz="1600">
              <a:latin typeface="Calibri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1600">
                <a:latin typeface="Calibri" pitchFamily="34" charset="0"/>
              </a:rPr>
              <a:t>Рисунок «Ответы»: </a:t>
            </a:r>
            <a:r>
              <a:rPr lang="en-US" sz="1600">
                <a:latin typeface="Calibri" pitchFamily="34" charset="0"/>
                <a:hlinkClick r:id="rId8"/>
              </a:rPr>
              <a:t>http://uchim-vmeste.ru/novosti/nachalo/prover-svoi-znaniya.html</a:t>
            </a:r>
            <a:endParaRPr lang="ru-RU" sz="1600">
              <a:latin typeface="Calibri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1600">
                <a:latin typeface="Calibri" pitchFamily="34" charset="0"/>
              </a:rPr>
              <a:t>Рисунок «Оценка»:</a:t>
            </a:r>
            <a:r>
              <a:rPr lang="en-US" sz="1600">
                <a:latin typeface="Calibri" pitchFamily="34" charset="0"/>
              </a:rPr>
              <a:t> </a:t>
            </a:r>
            <a:r>
              <a:rPr lang="en-US" sz="1600">
                <a:latin typeface="Calibri" pitchFamily="34" charset="0"/>
                <a:hlinkClick r:id="rId9"/>
              </a:rPr>
              <a:t>http://sch9.org/-roditelyam/neuspevaemost.html</a:t>
            </a:r>
            <a:endParaRPr lang="ru-RU" sz="1600">
              <a:latin typeface="Calibri" pitchFamily="34" charset="0"/>
            </a:endParaRPr>
          </a:p>
          <a:p>
            <a:pPr marL="342900" indent="-342900" algn="ctr"/>
            <a:r>
              <a:rPr lang="ru-RU" sz="1600" b="1">
                <a:latin typeface="Calibri" pitchFamily="34" charset="0"/>
              </a:rPr>
              <a:t>Иллюстрации в презентации:</a:t>
            </a:r>
          </a:p>
          <a:p>
            <a:pPr marL="342900" indent="-342900">
              <a:buFontTx/>
              <a:buAutoNum type="arabicPeriod"/>
            </a:pPr>
            <a:r>
              <a:rPr lang="ru-RU" sz="1600">
                <a:latin typeface="Calibri" pitchFamily="34" charset="0"/>
              </a:rPr>
              <a:t>Графики изопроцессов: </a:t>
            </a:r>
            <a:r>
              <a:rPr lang="en-US" sz="1600">
                <a:latin typeface="Calibri" pitchFamily="34" charset="0"/>
                <a:hlinkClick r:id="rId10"/>
              </a:rPr>
              <a:t>http://fizika.ayp.ru/3/3_3.html</a:t>
            </a:r>
            <a:endParaRPr lang="ru-RU" sz="1600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1600">
                <a:latin typeface="Calibri" pitchFamily="34" charset="0"/>
              </a:rPr>
              <a:t>Р. Бойль:</a:t>
            </a:r>
            <a:r>
              <a:rPr lang="en-US" sz="1600">
                <a:latin typeface="Calibri" pitchFamily="34" charset="0"/>
              </a:rPr>
              <a:t> </a:t>
            </a:r>
            <a:r>
              <a:rPr lang="en-US" sz="1600">
                <a:latin typeface="Calibri" pitchFamily="34" charset="0"/>
                <a:hlinkClick r:id="rId11"/>
              </a:rPr>
              <a:t>http://www.physchem.chimfak.rsu.ru/Source/History/Persones/Boyle.html</a:t>
            </a:r>
            <a:endParaRPr lang="ru-RU" sz="1600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1600">
                <a:latin typeface="Calibri" pitchFamily="34" charset="0"/>
              </a:rPr>
              <a:t>Э. Мариотт: </a:t>
            </a:r>
            <a:r>
              <a:rPr lang="en-US" sz="1600">
                <a:latin typeface="Calibri" pitchFamily="34" charset="0"/>
                <a:hlinkClick r:id="rId12"/>
              </a:rPr>
              <a:t>http://mysopromat.ru/uchebnye_kursy/istoriya_soprotivleniya_materialov/biografii/mariott_edme/</a:t>
            </a:r>
            <a:endParaRPr lang="ru-RU" sz="1600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1600">
                <a:latin typeface="Calibri" pitchFamily="34" charset="0"/>
              </a:rPr>
              <a:t>Изобара, изотерма, изохора: 1С:Школа. Физика, 7-11 кл. Библиотека наглядных пособий.</a:t>
            </a:r>
          </a:p>
          <a:p>
            <a:pPr marL="342900" indent="-342900">
              <a:buFontTx/>
              <a:buAutoNum type="arabicPeriod"/>
            </a:pPr>
            <a:r>
              <a:rPr lang="ru-RU" sz="1600">
                <a:latin typeface="Calibri" pitchFamily="34" charset="0"/>
              </a:rPr>
              <a:t>Гей-Люссак: </a:t>
            </a:r>
            <a:r>
              <a:rPr lang="en-US" sz="1600">
                <a:latin typeface="Calibri" pitchFamily="34" charset="0"/>
                <a:hlinkClick r:id="rId13"/>
              </a:rPr>
              <a:t>http://ru.wikipedia.org/wiki/</a:t>
            </a:r>
            <a:r>
              <a:rPr lang="ru-RU" sz="1600">
                <a:latin typeface="Calibri" pitchFamily="34" charset="0"/>
                <a:hlinkClick r:id="rId13"/>
              </a:rPr>
              <a:t>Файл:</a:t>
            </a:r>
            <a:r>
              <a:rPr lang="en-US" sz="1600">
                <a:latin typeface="Calibri" pitchFamily="34" charset="0"/>
                <a:hlinkClick r:id="rId13"/>
              </a:rPr>
              <a:t>Gay-Lussac_Joseph_Louis.jpg</a:t>
            </a:r>
            <a:endParaRPr lang="ru-RU" sz="1600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1600">
                <a:latin typeface="Calibri" pitchFamily="34" charset="0"/>
              </a:rPr>
              <a:t>Ж. Шарль: </a:t>
            </a:r>
            <a:r>
              <a:rPr lang="en-US" sz="1600">
                <a:latin typeface="Calibri" pitchFamily="34" charset="0"/>
                <a:hlinkClick r:id="rId14"/>
              </a:rPr>
              <a:t>http://ru.wikipedia.org/wiki/</a:t>
            </a:r>
            <a:r>
              <a:rPr lang="ru-RU" sz="1600">
                <a:latin typeface="Calibri" pitchFamily="34" charset="0"/>
                <a:hlinkClick r:id="rId14"/>
              </a:rPr>
              <a:t>Файл:</a:t>
            </a:r>
            <a:r>
              <a:rPr lang="en-US" sz="1600">
                <a:latin typeface="Calibri" pitchFamily="34" charset="0"/>
                <a:hlinkClick r:id="rId14"/>
              </a:rPr>
              <a:t>Jacques_Charles_-_Julien_Léopold_Boilly.jpg</a:t>
            </a:r>
            <a:endParaRPr lang="ru-RU" sz="1600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1600">
                <a:latin typeface="Calibri" pitchFamily="34" charset="0"/>
              </a:rPr>
              <a:t>Смайлики: Подумай  </a:t>
            </a:r>
            <a:r>
              <a:rPr lang="en-US" sz="1600">
                <a:latin typeface="Calibri" pitchFamily="34" charset="0"/>
                <a:hlinkClick r:id="rId15"/>
              </a:rPr>
              <a:t>http://forumsmile.ru/pic20677.html</a:t>
            </a:r>
            <a:endParaRPr lang="ru-RU" sz="1600">
              <a:latin typeface="Calibri" pitchFamily="34" charset="0"/>
            </a:endParaRPr>
          </a:p>
          <a:p>
            <a:pPr marL="342900" indent="-342900"/>
            <a:r>
              <a:rPr lang="ru-RU" sz="1600">
                <a:latin typeface="Calibri" pitchFamily="34" charset="0"/>
              </a:rPr>
              <a:t>                            Молодец </a:t>
            </a:r>
            <a:r>
              <a:rPr lang="en-US" sz="1600">
                <a:latin typeface="Calibri" pitchFamily="34" charset="0"/>
                <a:hlinkClick r:id="rId16"/>
              </a:rPr>
              <a:t>http://forumsmile.ru/pic20672.html</a:t>
            </a:r>
            <a:endParaRPr lang="ru-RU" sz="1600">
              <a:latin typeface="Calibri" pitchFamily="34" charset="0"/>
            </a:endParaRPr>
          </a:p>
          <a:p>
            <a:pPr marL="342900" indent="-342900"/>
            <a:r>
              <a:rPr lang="ru-RU" sz="1600">
                <a:latin typeface="Calibri" pitchFamily="34" charset="0"/>
              </a:rPr>
              <a:t>                            Не торопись </a:t>
            </a:r>
            <a:r>
              <a:rPr lang="en-US" sz="1600">
                <a:latin typeface="Calibri" pitchFamily="34" charset="0"/>
                <a:hlinkClick r:id="rId17"/>
              </a:rPr>
              <a:t>http://forumsmile.ru/pic20695.html</a:t>
            </a:r>
            <a:endParaRPr lang="ru-RU" sz="1600">
              <a:latin typeface="Calibri" pitchFamily="34" charset="0"/>
            </a:endParaRPr>
          </a:p>
          <a:p>
            <a:pPr marL="342900" indent="-342900"/>
            <a:r>
              <a:rPr lang="ru-RU" sz="1600">
                <a:latin typeface="Calibri" pitchFamily="34" charset="0"/>
              </a:rPr>
              <a:t>                            Домашнее задание </a:t>
            </a:r>
            <a:r>
              <a:rPr lang="en-US" sz="1600">
                <a:latin typeface="Calibri" pitchFamily="34" charset="0"/>
                <a:hlinkClick r:id="rId18"/>
              </a:rPr>
              <a:t>http://www.liveinternet.ru/users/arduvan/post129184144/</a:t>
            </a:r>
            <a:endParaRPr lang="ru-RU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785938"/>
            <a:ext cx="4899025" cy="7778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 err="1">
                <a:solidFill>
                  <a:srgbClr val="B13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Изопроцесс</a:t>
            </a:r>
            <a:r>
              <a:rPr lang="ru-RU" dirty="0">
                <a:solidFill>
                  <a:srgbClr val="B13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-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8813" y="2500313"/>
            <a:ext cx="6643687" cy="335756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dirty="0">
                <a:solidFill>
                  <a:schemeClr val="bg1"/>
                </a:solidFill>
              </a:rPr>
              <a:t>  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процесс</a:t>
            </a:r>
            <a:r>
              <a:rPr lang="ru-RU" b="1" dirty="0">
                <a:solidFill>
                  <a:schemeClr val="tx2"/>
                </a:solidFill>
              </a:rPr>
              <a:t>, при котором один из макроскопических параметров состояния данной массы газа остается постоянным.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10600" b="1" dirty="0">
                <a:solidFill>
                  <a:schemeClr val="tx2"/>
                </a:solidFill>
              </a:rPr>
              <a:t>    </a:t>
            </a:r>
            <a:r>
              <a:rPr lang="en-US" sz="10600" b="1" dirty="0">
                <a:solidFill>
                  <a:schemeClr val="tx2"/>
                </a:solidFill>
              </a:rPr>
              <a:t>V, p, </a:t>
            </a:r>
            <a:r>
              <a:rPr lang="ru-RU" sz="10600" b="1" dirty="0">
                <a:solidFill>
                  <a:schemeClr val="tx2"/>
                </a:solidFill>
              </a:rPr>
              <a:t>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1714500"/>
            <a:ext cx="5041900" cy="7778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rgbClr val="B13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Изос</a:t>
            </a:r>
            <a:r>
              <a:rPr lang="ru-RU" dirty="0" smtClean="0">
                <a:solidFill>
                  <a:srgbClr val="B13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B13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– </a:t>
            </a:r>
            <a:r>
              <a:rPr lang="ru-RU" dirty="0" smtClean="0">
                <a:solidFill>
                  <a:srgbClr val="B13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(равный)</a:t>
            </a:r>
            <a:endParaRPr lang="ru-RU" dirty="0">
              <a:solidFill>
                <a:srgbClr val="B13F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grpSp>
        <p:nvGrpSpPr>
          <p:cNvPr id="15363" name="Группа 35"/>
          <p:cNvGrpSpPr>
            <a:grpSpLocks/>
          </p:cNvGrpSpPr>
          <p:nvPr/>
        </p:nvGrpSpPr>
        <p:grpSpPr bwMode="auto">
          <a:xfrm>
            <a:off x="500063" y="1214438"/>
            <a:ext cx="8199437" cy="5357812"/>
            <a:chOff x="500151" y="1214422"/>
            <a:chExt cx="8200053" cy="5357814"/>
          </a:xfrm>
        </p:grpSpPr>
        <p:sp>
          <p:nvSpPr>
            <p:cNvPr id="15366" name="Rectangle 5"/>
            <p:cNvSpPr>
              <a:spLocks noChangeArrowheads="1"/>
            </p:cNvSpPr>
            <p:nvPr/>
          </p:nvSpPr>
          <p:spPr bwMode="gray">
            <a:xfrm rot="-7829975">
              <a:off x="5044783" y="5079941"/>
              <a:ext cx="1490663" cy="227101"/>
            </a:xfrm>
            <a:prstGeom prst="rect">
              <a:avLst/>
            </a:prstGeom>
            <a:gradFill rotWithShape="1">
              <a:gsLst>
                <a:gs pos="0">
                  <a:srgbClr val="454545"/>
                </a:gs>
                <a:gs pos="5000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50" name="Rectangle 6"/>
            <p:cNvSpPr>
              <a:spLocks noChangeArrowheads="1"/>
            </p:cNvSpPr>
            <p:nvPr/>
          </p:nvSpPr>
          <p:spPr bwMode="gray">
            <a:xfrm rot="20856083">
              <a:off x="2389418" y="4284648"/>
              <a:ext cx="1335187" cy="217487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5000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368" name="Rectangle 8"/>
            <p:cNvSpPr>
              <a:spLocks noChangeArrowheads="1"/>
            </p:cNvSpPr>
            <p:nvPr/>
          </p:nvSpPr>
          <p:spPr bwMode="gray">
            <a:xfrm rot="-3205350">
              <a:off x="4892796" y="3198468"/>
              <a:ext cx="955675" cy="210210"/>
            </a:xfrm>
            <a:prstGeom prst="rect">
              <a:avLst/>
            </a:prstGeom>
            <a:gradFill rotWithShape="1">
              <a:gsLst>
                <a:gs pos="0">
                  <a:srgbClr val="454545"/>
                </a:gs>
                <a:gs pos="5000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grpSp>
          <p:nvGrpSpPr>
            <p:cNvPr id="15369" name="Group 9"/>
            <p:cNvGrpSpPr>
              <a:grpSpLocks/>
            </p:cNvGrpSpPr>
            <p:nvPr/>
          </p:nvGrpSpPr>
          <p:grpSpPr bwMode="auto">
            <a:xfrm>
              <a:off x="3285429" y="2714610"/>
              <a:ext cx="2571314" cy="2000250"/>
              <a:chOff x="1344" y="1791"/>
              <a:chExt cx="2006" cy="1859"/>
            </a:xfrm>
          </p:grpSpPr>
          <p:sp>
            <p:nvSpPr>
              <p:cNvPr id="6154" name="Oval 10"/>
              <p:cNvSpPr>
                <a:spLocks noChangeArrowheads="1"/>
              </p:cNvSpPr>
              <p:nvPr/>
            </p:nvSpPr>
            <p:spPr bwMode="gray">
              <a:xfrm>
                <a:off x="1344" y="1791"/>
                <a:ext cx="2006" cy="1859"/>
              </a:xfrm>
              <a:prstGeom prst="triangl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24314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5381" name="Freeform 11"/>
              <p:cNvSpPr>
                <a:spLocks/>
              </p:cNvSpPr>
              <p:nvPr/>
            </p:nvSpPr>
            <p:spPr bwMode="gray">
              <a:xfrm>
                <a:off x="1623" y="1924"/>
                <a:ext cx="1444" cy="1394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>
                  <a:latin typeface="Calibri" pitchFamily="34" charset="0"/>
                </a:endParaRPr>
              </a:p>
            </p:txBody>
          </p:sp>
        </p:grpSp>
        <p:sp>
          <p:nvSpPr>
            <p:cNvPr id="6156" name="Text Box 12"/>
            <p:cNvSpPr txBox="1">
              <a:spLocks noChangeArrowheads="1"/>
            </p:cNvSpPr>
            <p:nvPr/>
          </p:nvSpPr>
          <p:spPr bwMode="gray">
            <a:xfrm>
              <a:off x="3572194" y="4357673"/>
              <a:ext cx="188291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rPr>
                <a:t>ИЗОПРОЦЕССЫ</a:t>
              </a:r>
              <a:endPara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6159" name="Oval 15"/>
            <p:cNvSpPr>
              <a:spLocks noChangeArrowheads="1"/>
            </p:cNvSpPr>
            <p:nvPr/>
          </p:nvSpPr>
          <p:spPr bwMode="gray">
            <a:xfrm>
              <a:off x="5072494" y="1214422"/>
              <a:ext cx="2195677" cy="1785938"/>
            </a:xfrm>
            <a:prstGeom prst="triangle">
              <a:avLst/>
            </a:prstGeom>
            <a:solidFill>
              <a:schemeClr val="accent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>
                <a:solidFill>
                  <a:schemeClr val="bg1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grpSp>
          <p:nvGrpSpPr>
            <p:cNvPr id="15372" name="Group 19"/>
            <p:cNvGrpSpPr>
              <a:grpSpLocks/>
            </p:cNvGrpSpPr>
            <p:nvPr/>
          </p:nvGrpSpPr>
          <p:grpSpPr bwMode="auto">
            <a:xfrm>
              <a:off x="500151" y="3359135"/>
              <a:ext cx="2698942" cy="2347913"/>
              <a:chOff x="1972" y="2127"/>
              <a:chExt cx="1680" cy="1680"/>
            </a:xfrm>
          </p:grpSpPr>
          <p:sp>
            <p:nvSpPr>
              <p:cNvPr id="6164" name="Oval 20"/>
              <p:cNvSpPr>
                <a:spLocks noChangeArrowheads="1"/>
              </p:cNvSpPr>
              <p:nvPr/>
            </p:nvSpPr>
            <p:spPr bwMode="gray">
              <a:xfrm>
                <a:off x="1972" y="2127"/>
                <a:ext cx="1680" cy="1680"/>
              </a:xfrm>
              <a:prstGeom prst="triangl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2549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5379" name="Freeform 21"/>
              <p:cNvSpPr>
                <a:spLocks/>
              </p:cNvSpPr>
              <p:nvPr/>
            </p:nvSpPr>
            <p:spPr bwMode="gray">
              <a:xfrm>
                <a:off x="2194" y="2330"/>
                <a:ext cx="1245" cy="1176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sp>
          <p:nvSpPr>
            <p:cNvPr id="6166" name="Text Box 22"/>
            <p:cNvSpPr txBox="1">
              <a:spLocks noChangeArrowheads="1"/>
            </p:cNvSpPr>
            <p:nvPr/>
          </p:nvSpPr>
          <p:spPr bwMode="gray">
            <a:xfrm>
              <a:off x="998663" y="5214923"/>
              <a:ext cx="166065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rPr>
                <a:t>Изохорный</a:t>
              </a:r>
              <a:endPara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endParaRPr>
            </a:p>
          </p:txBody>
        </p:sp>
        <p:grpSp>
          <p:nvGrpSpPr>
            <p:cNvPr id="15374" name="Group 24"/>
            <p:cNvGrpSpPr>
              <a:grpSpLocks/>
            </p:cNvGrpSpPr>
            <p:nvPr/>
          </p:nvGrpSpPr>
          <p:grpSpPr bwMode="auto">
            <a:xfrm>
              <a:off x="5714101" y="4357673"/>
              <a:ext cx="2886629" cy="2214563"/>
              <a:chOff x="1925" y="1812"/>
              <a:chExt cx="1735" cy="1661"/>
            </a:xfrm>
          </p:grpSpPr>
          <p:sp>
            <p:nvSpPr>
              <p:cNvPr id="6169" name="Oval 25"/>
              <p:cNvSpPr>
                <a:spLocks noChangeArrowheads="1"/>
              </p:cNvSpPr>
              <p:nvPr/>
            </p:nvSpPr>
            <p:spPr bwMode="gray">
              <a:xfrm>
                <a:off x="1925" y="1812"/>
                <a:ext cx="1735" cy="1661"/>
              </a:xfrm>
              <a:prstGeom prst="triangl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5451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170" name="Freeform 26"/>
              <p:cNvSpPr>
                <a:spLocks/>
              </p:cNvSpPr>
              <p:nvPr/>
            </p:nvSpPr>
            <p:spPr bwMode="gray">
              <a:xfrm>
                <a:off x="2183" y="1973"/>
                <a:ext cx="1245" cy="1179"/>
              </a:xfrm>
              <a:prstGeom prst="triangl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  <a:cs typeface="+mn-cs"/>
                </a:endParaRPr>
              </a:p>
            </p:txBody>
          </p:sp>
        </p:grpSp>
        <p:sp>
          <p:nvSpPr>
            <p:cNvPr id="6171" name="Text Box 27"/>
            <p:cNvSpPr txBox="1">
              <a:spLocks noChangeArrowheads="1"/>
            </p:cNvSpPr>
            <p:nvPr/>
          </p:nvSpPr>
          <p:spPr bwMode="gray">
            <a:xfrm>
              <a:off x="5713893" y="6072174"/>
              <a:ext cx="2986311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rPr>
                <a:t>Изотермический</a:t>
              </a:r>
              <a:endPara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357813" y="2571750"/>
            <a:ext cx="16827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Изобарный</a:t>
            </a:r>
          </a:p>
        </p:txBody>
      </p:sp>
      <p:sp>
        <p:nvSpPr>
          <p:cNvPr id="24" name="Freeform 11"/>
          <p:cNvSpPr>
            <a:spLocks/>
          </p:cNvSpPr>
          <p:nvPr/>
        </p:nvSpPr>
        <p:spPr bwMode="gray">
          <a:xfrm>
            <a:off x="5429250" y="1428750"/>
            <a:ext cx="1497013" cy="1214438"/>
          </a:xfrm>
          <a:prstGeom prst="triangle">
            <a:avLst/>
          </a:prstGeom>
          <a:gradFill flip="none" rotWithShape="1">
            <a:gsLst>
              <a:gs pos="0">
                <a:srgbClr val="009999"/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6200000" scaled="0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ChangeArrowheads="1"/>
          </p:cNvSpPr>
          <p:nvPr/>
        </p:nvSpPr>
        <p:spPr bwMode="auto">
          <a:xfrm>
            <a:off x="0" y="2533650"/>
            <a:ext cx="30178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73763" name="Rectangle 3"/>
          <p:cNvSpPr>
            <a:spLocks noChangeArrowheads="1"/>
          </p:cNvSpPr>
          <p:nvPr/>
        </p:nvSpPr>
        <p:spPr bwMode="auto">
          <a:xfrm>
            <a:off x="0" y="2533650"/>
            <a:ext cx="34750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73764" name="Rectangle 4"/>
          <p:cNvSpPr>
            <a:spLocks noChangeArrowheads="1"/>
          </p:cNvSpPr>
          <p:nvPr/>
        </p:nvSpPr>
        <p:spPr bwMode="auto">
          <a:xfrm>
            <a:off x="0" y="2533650"/>
            <a:ext cx="26511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73765" name="Rectangle 5"/>
          <p:cNvSpPr>
            <a:spLocks noGrp="1" noChangeArrowheads="1"/>
          </p:cNvSpPr>
          <p:nvPr>
            <p:ph type="title"/>
          </p:nvPr>
        </p:nvSpPr>
        <p:spPr>
          <a:xfrm>
            <a:off x="642938" y="142875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B13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П</a:t>
            </a:r>
            <a:r>
              <a:rPr lang="ru-RU" dirty="0" smtClean="0">
                <a:solidFill>
                  <a:srgbClr val="B13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лан изучения газовых законов</a:t>
            </a:r>
          </a:p>
        </p:txBody>
      </p:sp>
      <p:sp>
        <p:nvSpPr>
          <p:cNvPr id="3737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57188" y="2714625"/>
            <a:ext cx="8501062" cy="3786188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ru-RU" dirty="0" smtClean="0">
                <a:latin typeface="Arial" charset="0"/>
              </a:rPr>
              <a:t> Определение и условия осуществления процесса.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ru-RU" dirty="0" smtClean="0">
                <a:latin typeface="Arial" charset="0"/>
              </a:rPr>
              <a:t> Уравнение и формулировка закона.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ru-RU" dirty="0" smtClean="0">
                <a:latin typeface="Arial" charset="0"/>
              </a:rPr>
              <a:t> Историческая справка.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ru-RU" dirty="0" smtClean="0">
                <a:latin typeface="Arial" charset="0"/>
              </a:rPr>
              <a:t> Экспериментальное исследование справедливости закона.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ru-RU" dirty="0" smtClean="0">
                <a:latin typeface="Arial" charset="0"/>
              </a:rPr>
              <a:t> Графическое изображение процесса.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ru-RU" dirty="0" smtClean="0">
                <a:latin typeface="Arial" charset="0"/>
              </a:rPr>
              <a:t> Границы применимости закона</a:t>
            </a:r>
            <a:r>
              <a:rPr lang="ru-RU" i="1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3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73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73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73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737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737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813" y="285750"/>
            <a:ext cx="7000875" cy="792163"/>
          </a:xfrm>
          <a:effectLst>
            <a:outerShdw blurRad="50800" dist="50800" dir="5400000" algn="ctr" rotWithShape="0">
              <a:srgbClr val="660033"/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Изотермический процесс -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2000250"/>
            <a:ext cx="8715375" cy="16430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>
                <a:solidFill>
                  <a:schemeClr val="bg1"/>
                </a:solidFill>
              </a:rPr>
              <a:t>     </a:t>
            </a:r>
            <a:r>
              <a:rPr lang="ru-RU" sz="2400" b="1" smtClean="0">
                <a:solidFill>
                  <a:schemeClr val="tx2"/>
                </a:solidFill>
              </a:rPr>
              <a:t>ПРОЦЕСС ИЗМЕНЕНИЯ СОСТОЯНИЯ СИСТЕМЫ МАКРОСКОПИЧЕСКИХ ТЕЛ (ТЕРМОДИНАМИЧЕСКОЙ СИСТЕМЫ) ПРИ ПОСТОЯННОЙ ТЕМПЕРАТУРЕ (ОТ ГРЕЧЕСКОГО СЛОВА «ТЕРМОС» – ТЕПЛЫЙ, ГОРЯЧИЙ).</a:t>
            </a:r>
          </a:p>
        </p:txBody>
      </p:sp>
      <p:grpSp>
        <p:nvGrpSpPr>
          <p:cNvPr id="17412" name="Group 7"/>
          <p:cNvGrpSpPr>
            <a:grpSpLocks noChangeAspect="1"/>
          </p:cNvGrpSpPr>
          <p:nvPr/>
        </p:nvGrpSpPr>
        <p:grpSpPr bwMode="auto">
          <a:xfrm>
            <a:off x="2071688" y="3429000"/>
            <a:ext cx="4878387" cy="1582738"/>
            <a:chOff x="1111" y="2275"/>
            <a:chExt cx="3073" cy="997"/>
          </a:xfrm>
        </p:grpSpPr>
        <p:sp>
          <p:nvSpPr>
            <p:cNvPr id="17413" name="AutoShape 6"/>
            <p:cNvSpPr>
              <a:spLocks noChangeAspect="1" noChangeArrowheads="1" noTextEdit="1"/>
            </p:cNvSpPr>
            <p:nvPr/>
          </p:nvSpPr>
          <p:spPr bwMode="auto">
            <a:xfrm>
              <a:off x="1111" y="2341"/>
              <a:ext cx="3073" cy="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4" name="Rectangle 8"/>
            <p:cNvSpPr>
              <a:spLocks noChangeArrowheads="1"/>
            </p:cNvSpPr>
            <p:nvPr/>
          </p:nvSpPr>
          <p:spPr bwMode="auto">
            <a:xfrm>
              <a:off x="2436" y="2361"/>
              <a:ext cx="1604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400" i="1">
                  <a:solidFill>
                    <a:srgbClr val="B13F9A"/>
                  </a:solidFill>
                  <a:latin typeface="Times New Roman" pitchFamily="18" charset="0"/>
                </a:rPr>
                <a:t>const</a:t>
              </a:r>
            </a:p>
          </p:txBody>
        </p:sp>
        <p:sp>
          <p:nvSpPr>
            <p:cNvPr id="17415" name="Rectangle 9"/>
            <p:cNvSpPr>
              <a:spLocks noChangeArrowheads="1"/>
            </p:cNvSpPr>
            <p:nvPr/>
          </p:nvSpPr>
          <p:spPr bwMode="auto">
            <a:xfrm>
              <a:off x="1178" y="2361"/>
              <a:ext cx="422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400" i="1">
                  <a:solidFill>
                    <a:srgbClr val="B13F9A"/>
                  </a:solidFill>
                  <a:latin typeface="Times New Roman" pitchFamily="18" charset="0"/>
                </a:rPr>
                <a:t>Т</a:t>
              </a:r>
              <a:endParaRPr lang="ru-RU">
                <a:solidFill>
                  <a:srgbClr val="B13F9A"/>
                </a:solidFill>
                <a:latin typeface="Calibri" pitchFamily="34" charset="0"/>
              </a:endParaRPr>
            </a:p>
          </p:txBody>
        </p:sp>
        <p:sp>
          <p:nvSpPr>
            <p:cNvPr id="17416" name="Rectangle 10"/>
            <p:cNvSpPr>
              <a:spLocks noChangeArrowheads="1"/>
            </p:cNvSpPr>
            <p:nvPr/>
          </p:nvSpPr>
          <p:spPr bwMode="auto">
            <a:xfrm>
              <a:off x="1860" y="2275"/>
              <a:ext cx="417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400">
                  <a:solidFill>
                    <a:srgbClr val="B13F9A"/>
                  </a:solidFill>
                  <a:latin typeface="Symbol" pitchFamily="18" charset="2"/>
                </a:rPr>
                <a:t>=</a:t>
              </a:r>
            </a:p>
          </p:txBody>
        </p:sp>
        <p:sp>
          <p:nvSpPr>
            <p:cNvPr id="17417" name="AutoShape 6"/>
            <p:cNvSpPr>
              <a:spLocks noChangeAspect="1" noChangeArrowheads="1" noTextEdit="1"/>
            </p:cNvSpPr>
            <p:nvPr/>
          </p:nvSpPr>
          <p:spPr bwMode="auto">
            <a:xfrm>
              <a:off x="1111" y="2320"/>
              <a:ext cx="3073" cy="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Группа 32"/>
          <p:cNvGrpSpPr>
            <a:grpSpLocks/>
          </p:cNvGrpSpPr>
          <p:nvPr/>
        </p:nvGrpSpPr>
        <p:grpSpPr bwMode="auto">
          <a:xfrm>
            <a:off x="2214563" y="1357313"/>
            <a:ext cx="4572000" cy="2928937"/>
            <a:chOff x="2285984" y="1428736"/>
            <a:chExt cx="4572032" cy="2928958"/>
          </a:xfrm>
        </p:grpSpPr>
        <p:sp>
          <p:nvSpPr>
            <p:cNvPr id="18441" name="AutoShape 10"/>
            <p:cNvSpPr>
              <a:spLocks noChangeArrowheads="1"/>
            </p:cNvSpPr>
            <p:nvPr/>
          </p:nvSpPr>
          <p:spPr bwMode="gray">
            <a:xfrm>
              <a:off x="2285984" y="1713700"/>
              <a:ext cx="4572032" cy="2643994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8442" name="AutoShape 11"/>
            <p:cNvSpPr>
              <a:spLocks noChangeArrowheads="1"/>
            </p:cNvSpPr>
            <p:nvPr/>
          </p:nvSpPr>
          <p:spPr bwMode="gray">
            <a:xfrm>
              <a:off x="2356426" y="1721044"/>
              <a:ext cx="4434502" cy="2594052"/>
            </a:xfrm>
            <a:prstGeom prst="roundRect">
              <a:avLst>
                <a:gd name="adj" fmla="val 16667"/>
              </a:avLst>
            </a:prstGeom>
            <a:solidFill>
              <a:srgbClr val="CDA3D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8443" name="AutoShape 13"/>
            <p:cNvSpPr>
              <a:spLocks noChangeArrowheads="1"/>
            </p:cNvSpPr>
            <p:nvPr/>
          </p:nvSpPr>
          <p:spPr bwMode="gray">
            <a:xfrm>
              <a:off x="2393324" y="1741609"/>
              <a:ext cx="4374123" cy="6551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8444" name="Oval 17"/>
            <p:cNvSpPr>
              <a:spLocks noChangeArrowheads="1"/>
            </p:cNvSpPr>
            <p:nvPr/>
          </p:nvSpPr>
          <p:spPr bwMode="gray">
            <a:xfrm>
              <a:off x="3859192" y="1428736"/>
              <a:ext cx="1358527" cy="59489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8445" name="Oval 18"/>
            <p:cNvSpPr>
              <a:spLocks noChangeArrowheads="1"/>
            </p:cNvSpPr>
            <p:nvPr/>
          </p:nvSpPr>
          <p:spPr bwMode="gray">
            <a:xfrm>
              <a:off x="3872610" y="1433143"/>
              <a:ext cx="1314920" cy="575803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8446" name="Oval 19"/>
            <p:cNvSpPr>
              <a:spLocks noChangeArrowheads="1"/>
            </p:cNvSpPr>
            <p:nvPr/>
          </p:nvSpPr>
          <p:spPr bwMode="gray">
            <a:xfrm>
              <a:off x="3889382" y="1436080"/>
              <a:ext cx="1284731" cy="562583"/>
            </a:xfrm>
            <a:prstGeom prst="ellipse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8447" name="Oval 20"/>
            <p:cNvSpPr>
              <a:spLocks noChangeArrowheads="1"/>
            </p:cNvSpPr>
            <p:nvPr/>
          </p:nvSpPr>
          <p:spPr bwMode="gray">
            <a:xfrm>
              <a:off x="3902799" y="1441956"/>
              <a:ext cx="1220998" cy="524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8448" name="Oval 21"/>
            <p:cNvSpPr>
              <a:spLocks noChangeArrowheads="1"/>
            </p:cNvSpPr>
            <p:nvPr/>
          </p:nvSpPr>
          <p:spPr bwMode="gray">
            <a:xfrm>
              <a:off x="3976596" y="1456645"/>
              <a:ext cx="1083468" cy="42597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8449" name="Text Box 22"/>
            <p:cNvSpPr txBox="1">
              <a:spLocks noChangeArrowheads="1"/>
            </p:cNvSpPr>
            <p:nvPr/>
          </p:nvSpPr>
          <p:spPr bwMode="gray">
            <a:xfrm>
              <a:off x="4053747" y="1513931"/>
              <a:ext cx="949292" cy="3951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>
                  <a:solidFill>
                    <a:srgbClr val="000000"/>
                  </a:solidFill>
                  <a:latin typeface="Calibri" pitchFamily="34" charset="0"/>
                </a:rPr>
                <a:t>T - const</a:t>
              </a:r>
              <a:endParaRPr lang="en-US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3" name="Text Box 23"/>
            <p:cNvSpPr txBox="1">
              <a:spLocks noChangeArrowheads="1"/>
            </p:cNvSpPr>
            <p:nvPr/>
          </p:nvSpPr>
          <p:spPr bwMode="gray">
            <a:xfrm>
              <a:off x="2446322" y="2133591"/>
              <a:ext cx="4348193" cy="6127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813" y="285750"/>
            <a:ext cx="7000875" cy="849313"/>
          </a:xfrm>
          <a:effectLst>
            <a:outerShdw blurRad="50800" dist="50800" dir="5400000" algn="ctr" rotWithShape="0">
              <a:srgbClr val="660033"/>
            </a:outerShdw>
          </a:effectLst>
        </p:spPr>
        <p:txBody>
          <a:bodyPr rtlCol="0" anchor="t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Бойля-Мариотта</a:t>
            </a:r>
          </a:p>
        </p:txBody>
      </p:sp>
      <p:pic>
        <p:nvPicPr>
          <p:cNvPr id="18436" name="Picture 5" descr="st000_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8338" y="1739900"/>
            <a:ext cx="18224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9"/>
          <p:cNvSpPr txBox="1">
            <a:spLocks noChangeArrowheads="1"/>
          </p:cNvSpPr>
          <p:nvPr/>
        </p:nvSpPr>
        <p:spPr bwMode="auto">
          <a:xfrm>
            <a:off x="6215063" y="4500563"/>
            <a:ext cx="2798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onstantia" pitchFamily="18" charset="0"/>
              </a:rPr>
              <a:t>Роберт Бойль</a:t>
            </a:r>
          </a:p>
        </p:txBody>
      </p:sp>
      <p:sp>
        <p:nvSpPr>
          <p:cNvPr id="18438" name="Прямоугольник 17"/>
          <p:cNvSpPr>
            <a:spLocks noChangeArrowheads="1"/>
          </p:cNvSpPr>
          <p:nvPr/>
        </p:nvSpPr>
        <p:spPr bwMode="auto">
          <a:xfrm>
            <a:off x="2428875" y="2071688"/>
            <a:ext cx="42862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Закон экспериментально получен в:</a:t>
            </a:r>
          </a:p>
          <a:p>
            <a:r>
              <a:rPr lang="ru-RU" sz="2800">
                <a:latin typeface="Calibri" pitchFamily="34" charset="0"/>
              </a:rPr>
              <a:t>1662 г. Р. Бойлем;</a:t>
            </a:r>
          </a:p>
          <a:p>
            <a:r>
              <a:rPr lang="ru-RU" sz="2800">
                <a:latin typeface="Calibri" pitchFamily="34" charset="0"/>
              </a:rPr>
              <a:t>1676 г. Э. Мариоттом.</a:t>
            </a:r>
          </a:p>
        </p:txBody>
      </p:sp>
      <p:pic>
        <p:nvPicPr>
          <p:cNvPr id="18439" name="Picture 5" descr="st000_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1785938"/>
            <a:ext cx="1616075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285750" y="4500563"/>
            <a:ext cx="2797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onstantia" pitchFamily="18" charset="0"/>
              </a:rPr>
              <a:t>Эдма Мариотт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352675" y="2857500"/>
            <a:ext cx="4524375" cy="3679825"/>
          </a:xfrm>
        </p:spPr>
      </p:pic>
      <p:sp>
        <p:nvSpPr>
          <p:cNvPr id="375811" name="Rectangle 3"/>
          <p:cNvSpPr>
            <a:spLocks noGrp="1" noChangeArrowheads="1"/>
          </p:cNvSpPr>
          <p:nvPr>
            <p:ph type="title"/>
          </p:nvPr>
        </p:nvSpPr>
        <p:spPr>
          <a:xfrm>
            <a:off x="1928813" y="304800"/>
            <a:ext cx="7000875" cy="838200"/>
          </a:xfrm>
          <a:effectLst>
            <a:outerShdw blurRad="50800" dist="50800" dir="5400000" algn="ctr" rotWithShape="0">
              <a:srgbClr val="660033"/>
            </a:outerShdw>
          </a:effectLst>
        </p:spPr>
        <p:txBody>
          <a:bodyPr rtlCol="0" anchor="t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Бойля-Мариотта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2000" dirty="0" smtClean="0"/>
          </a:p>
        </p:txBody>
      </p:sp>
      <p:sp>
        <p:nvSpPr>
          <p:cNvPr id="375812" name="Rectangle 4"/>
          <p:cNvSpPr>
            <a:spLocks noChangeArrowheads="1"/>
          </p:cNvSpPr>
          <p:nvPr/>
        </p:nvSpPr>
        <p:spPr bwMode="auto">
          <a:xfrm>
            <a:off x="2357438" y="1428750"/>
            <a:ext cx="4514850" cy="449263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75813" name="Rectangle 5"/>
          <p:cNvSpPr>
            <a:spLocks noChangeArrowheads="1"/>
          </p:cNvSpPr>
          <p:nvPr/>
        </p:nvSpPr>
        <p:spPr bwMode="auto">
          <a:xfrm>
            <a:off x="757238" y="1962150"/>
            <a:ext cx="8110537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Для газа данной массы при постоянной температуре произведение давления газа на его объем постоянно.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/>
            </a:r>
            <a:b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438" y="1285875"/>
            <a:ext cx="450056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B13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pV</a:t>
            </a:r>
            <a:r>
              <a:rPr lang="en-US" sz="3600" dirty="0">
                <a:solidFill>
                  <a:srgbClr val="B13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=const  </a:t>
            </a:r>
            <a:r>
              <a:rPr lang="ru-RU" sz="3600" dirty="0">
                <a:solidFill>
                  <a:srgbClr val="B13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при </a:t>
            </a:r>
            <a:r>
              <a:rPr lang="en-US" sz="3600" dirty="0">
                <a:solidFill>
                  <a:srgbClr val="B13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T=const</a:t>
            </a:r>
            <a:endParaRPr lang="ru-RU" sz="3600" dirty="0">
              <a:solidFill>
                <a:srgbClr val="B13F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/>
              <a:cs typeface="Times New Roman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5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5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959</Words>
  <Application>Microsoft Office PowerPoint</Application>
  <PresentationFormat>Экран (4:3)</PresentationFormat>
  <Paragraphs>240</Paragraphs>
  <Slides>33</Slides>
  <Notes>0</Notes>
  <HiddenSlides>3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6" baseType="lpstr">
      <vt:lpstr>Arial</vt:lpstr>
      <vt:lpstr>Calibri</vt:lpstr>
      <vt:lpstr>Times New Roman</vt:lpstr>
      <vt:lpstr>Wingdings</vt:lpstr>
      <vt:lpstr>Symbol</vt:lpstr>
      <vt:lpstr>Constantia</vt:lpstr>
      <vt:lpstr>Tahoma</vt:lpstr>
      <vt:lpstr>Тема Office</vt:lpstr>
      <vt:lpstr>1_Тема Office</vt:lpstr>
      <vt:lpstr>2_Тема Office</vt:lpstr>
      <vt:lpstr>3_Тема Office</vt:lpstr>
      <vt:lpstr>4_Тема Office</vt:lpstr>
      <vt:lpstr>Equation</vt:lpstr>
      <vt:lpstr>Слайд 1</vt:lpstr>
      <vt:lpstr>Цель: </vt:lpstr>
      <vt:lpstr>Структура урока</vt:lpstr>
      <vt:lpstr>Изопроцесс - </vt:lpstr>
      <vt:lpstr>Изос – (равный)</vt:lpstr>
      <vt:lpstr>План изучения газовых законов</vt:lpstr>
      <vt:lpstr>Изотермический процесс - </vt:lpstr>
      <vt:lpstr>Закон Бойля-Мариотта</vt:lpstr>
      <vt:lpstr>Закон Бойля-Мариотта     </vt:lpstr>
      <vt:lpstr>Закон Бойля-Мариотта     </vt:lpstr>
      <vt:lpstr>Реши задачу </vt:lpstr>
      <vt:lpstr>Слайд 12</vt:lpstr>
      <vt:lpstr>Слайд 13</vt:lpstr>
      <vt:lpstr>Слайд 14</vt:lpstr>
      <vt:lpstr>Изобарный процесс -  </vt:lpstr>
      <vt:lpstr>Закон Гей-Люссака</vt:lpstr>
      <vt:lpstr>Слайд 17</vt:lpstr>
      <vt:lpstr>Закон Гей-Люссака     </vt:lpstr>
      <vt:lpstr>Реши задачу </vt:lpstr>
      <vt:lpstr>Изохорный процесс - </vt:lpstr>
      <vt:lpstr>Закон Шарля</vt:lpstr>
      <vt:lpstr>Слайд 22</vt:lpstr>
      <vt:lpstr>Закон Шарля     </vt:lpstr>
      <vt:lpstr>Реши задачу </vt:lpstr>
      <vt:lpstr>Определись в своих знаниях и проверь свои умения</vt:lpstr>
      <vt:lpstr>Определись в своих знаниях и проверь свои умения</vt:lpstr>
      <vt:lpstr>Определись в своих знаниях и проверь свои умения</vt:lpstr>
      <vt:lpstr>Определись в своих знаниях и проверь свои умения</vt:lpstr>
      <vt:lpstr>Определись в своих знаниях и проверь свои умения</vt:lpstr>
      <vt:lpstr>Слайд 30</vt:lpstr>
      <vt:lpstr>Оцени свои результаты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Wolverine</dc:creator>
  <cp:lastModifiedBy>Tata</cp:lastModifiedBy>
  <cp:revision>134</cp:revision>
  <dcterms:created xsi:type="dcterms:W3CDTF">2012-07-05T06:29:13Z</dcterms:created>
  <dcterms:modified xsi:type="dcterms:W3CDTF">2014-01-16T21:36:30Z</dcterms:modified>
</cp:coreProperties>
</file>