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1" r:id="rId13"/>
    <p:sldId id="25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A4789-D718-435E-8B02-5615C7FD6F4E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7BCBE-E9D9-4259-B2AE-E349C9C568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1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7BCBE-E9D9-4259-B2AE-E349C9C568B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27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58E7E23-4A8A-4F9D-BE18-3AF859E1167C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Урок алгебры в 9 классе.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«Решение более сложных рациональных неравенств»</a:t>
            </a:r>
            <a:endParaRPr lang="ru-RU" sz="4000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136904" cy="1345704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учитель математики 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ГБОУ ЦО «Самбо-70»</a:t>
            </a:r>
          </a:p>
          <a:p>
            <a:pPr algn="r"/>
            <a:r>
              <a:rPr lang="ru-RU" sz="2400" b="1" dirty="0" err="1" smtClean="0">
                <a:solidFill>
                  <a:schemeClr val="bg1"/>
                </a:solidFill>
              </a:rPr>
              <a:t>Линькова</a:t>
            </a:r>
            <a:r>
              <a:rPr lang="ru-RU" sz="2400" b="1" dirty="0" smtClean="0">
                <a:solidFill>
                  <a:schemeClr val="bg1"/>
                </a:solidFill>
              </a:rPr>
              <a:t> Н.В.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Задачи с параметрами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2" name="Заголовок 44"/>
          <p:cNvSpPr txBox="1">
            <a:spLocks/>
          </p:cNvSpPr>
          <p:nvPr/>
        </p:nvSpPr>
        <p:spPr>
          <a:xfrm>
            <a:off x="697170" y="4293096"/>
            <a:ext cx="4359549" cy="108012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-100" normalizeH="0" baseline="0" noProof="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Constant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02997" y="943349"/>
                <a:ext cx="7421199" cy="7210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𝒑𝒙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𝟔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ru-RU" sz="2400" b="1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𝑫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=(−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∙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d>
                        <m:d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e>
                      </m:d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;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i="1" dirty="0" smtClean="0">
                    <a:solidFill>
                      <a:schemeClr val="bg1"/>
                    </a:solidFill>
                    <a:effectLst/>
                    <a:ea typeface="Calibri"/>
                    <a:cs typeface="Times New Roman"/>
                  </a:rPr>
                  <a:t>Два различных корня, если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FFFFFF"/>
                        </a:solidFill>
                        <a:latin typeface="Cambria Math"/>
                        <a:ea typeface="Calibri"/>
                        <a:cs typeface="Times New Roman"/>
                      </a:rPr>
                      <m:t>𝑫</m:t>
                    </m:r>
                    <m:r>
                      <a:rPr lang="ru-RU" sz="2400" b="1" i="1">
                        <a:solidFill>
                          <a:srgbClr val="FFFFFF"/>
                        </a:solidFill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b="1" i="1" dirty="0" smtClean="0">
                    <a:solidFill>
                      <a:schemeClr val="bg1"/>
                    </a:solidFill>
                    <a:effectLst/>
                    <a:ea typeface="Calibri"/>
                    <a:cs typeface="Times New Roman"/>
                  </a:rPr>
                  <a:t>&gt; 0</a:t>
                </a:r>
                <a:r>
                  <a:rPr lang="en-US" sz="2400" b="1" dirty="0" smtClean="0">
                    <a:solidFill>
                      <a:schemeClr val="bg1"/>
                    </a:solidFill>
                    <a:effectLst/>
                    <a:ea typeface="Calibri"/>
                    <a:cs typeface="Times New Roman"/>
                  </a:rPr>
                  <a:t>: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&gt;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𝟏𝟖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𝑫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𝟖𝟏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2400" b="1" i="1" dirty="0" smtClean="0">
                  <a:solidFill>
                    <a:schemeClr val="bg1"/>
                  </a:solidFill>
                  <a:effectLst/>
                  <a:latin typeface="Cambria Math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effectLst/>
                    <a:ea typeface="Times New Roman"/>
                    <a:cs typeface="Times New Roman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ru-RU" sz="2400" b="1" i="1" smtClean="0">
                            <a:solidFill>
                              <a:schemeClr val="bg1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𝒑</m:t>
                        </m:r>
                      </m:e>
                      <m:sub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sub>
                    </m:sSub>
                    <m:r>
                      <a:rPr lang="ru-RU" sz="2400" b="1" i="1">
                        <a:solidFill>
                          <a:schemeClr val="bg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𝟑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;</m:t>
                    </m:r>
                  </m:oMath>
                </a14:m>
                <a:r>
                  <a:rPr lang="ru-RU" sz="2400" b="1" i="1" dirty="0">
                    <a:solidFill>
                      <a:schemeClr val="bg1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𝒑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sub>
                    </m:sSub>
                    <m:r>
                      <a:rPr lang="en-US" sz="2400" b="1" i="1">
                        <a:solidFill>
                          <a:schemeClr val="bg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=−</m:t>
                    </m:r>
                    <m:r>
                      <a:rPr lang="en-US" sz="2400" b="1" i="1">
                        <a:solidFill>
                          <a:schemeClr val="bg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𝟔</m:t>
                    </m:r>
                  </m:oMath>
                </a14:m>
                <a:endParaRPr lang="en-US" sz="2400" b="1" dirty="0" smtClean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𝟕𝟐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d>
                        <m:dPr>
                          <m:ctrlP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d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(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𝟔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ru-RU" sz="20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400" b="1" dirty="0">
                  <a:solidFill>
                    <a:schemeClr val="bg1"/>
                  </a:solidFill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sz="24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sz="24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ru-RU" sz="2400" b="1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7" y="943349"/>
                <a:ext cx="7421199" cy="7210435"/>
              </a:xfrm>
              <a:prstGeom prst="rect">
                <a:avLst/>
              </a:prstGeom>
              <a:blipFill rotWithShape="1">
                <a:blip r:embed="rId2"/>
                <a:stretch>
                  <a:fillRect l="-12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22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259632" y="476672"/>
                <a:ext cx="6264696" cy="5432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sSup>
                        <m:sSupPr>
                          <m:ctrlP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𝟏𝟐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𝟕𝟐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d>
                        <m:dPr>
                          <m:ctrlP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d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(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𝟔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ru-RU" sz="2000" b="1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d>
                        <m:dPr>
                          <m:ctrlP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d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(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𝒑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𝟔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)&gt;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ru-RU" sz="2000" b="1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𝒑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r>
                            <a:rPr lang="ru-RU" sz="2400" b="1" i="1">
                              <a:solidFill>
                                <a:srgbClr val="FFFFFF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e>
                      </m:d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&gt;</m:t>
                      </m:r>
                      <m:r>
                        <a:rPr lang="ru-RU" sz="2400" b="1" i="1">
                          <a:solidFill>
                            <a:srgbClr val="FFFFFF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b="1" dirty="0" smtClean="0">
                  <a:solidFill>
                    <a:srgbClr val="FFFFFF"/>
                  </a:solidFill>
                  <a:latin typeface="Calibri"/>
                  <a:ea typeface="Times New Roman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en-US" sz="2400" b="1" dirty="0">
                  <a:solidFill>
                    <a:srgbClr val="FFFFFF"/>
                  </a:solidFill>
                  <a:latin typeface="Calibri"/>
                  <a:ea typeface="Times New Roman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en-US" sz="2400" b="1" dirty="0" smtClean="0">
                  <a:solidFill>
                    <a:srgbClr val="FFFFFF"/>
                  </a:solidFill>
                  <a:latin typeface="Calibri"/>
                  <a:ea typeface="Times New Roman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en-US" sz="2400" b="1" dirty="0">
                  <a:solidFill>
                    <a:srgbClr val="FFFFFF"/>
                  </a:solidFill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ru-RU" sz="2400" dirty="0" smtClean="0">
                  <a:solidFill>
                    <a:schemeClr val="bg1"/>
                  </a:solidFill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dirty="0" smtClean="0">
                    <a:solidFill>
                      <a:schemeClr val="bg1"/>
                    </a:solidFill>
                    <a:latin typeface="Calibri"/>
                    <a:ea typeface="Times New Roman"/>
                    <a:cs typeface="Times New Roman"/>
                  </a:rPr>
                  <a:t>Ответ</a:t>
                </a:r>
                <a:r>
                  <a:rPr lang="ru-RU" sz="2400" dirty="0">
                    <a:solidFill>
                      <a:schemeClr val="bg1"/>
                    </a:solidFill>
                    <a:latin typeface="Calibri"/>
                    <a:ea typeface="Times New Roman"/>
                    <a:cs typeface="Times New Roman"/>
                  </a:rPr>
                  <a:t>: </a:t>
                </a:r>
                <a:r>
                  <a:rPr lang="en-US" sz="2400" dirty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</a:rPr>
                  <a:t>(-∞; -</a:t>
                </a:r>
                <a:r>
                  <a:rPr lang="ru-RU" sz="2400" dirty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</a:rPr>
                  <a:t>6)</a:t>
                </a:r>
                <a:r>
                  <a:rPr lang="en-US" sz="2400" dirty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  <a:sym typeface="Symbol"/>
                  </a:rPr>
                  <a:t></a:t>
                </a:r>
                <a:r>
                  <a:rPr lang="ru-RU" sz="2400" dirty="0" smtClean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</a:rPr>
                  <a:t>(</a:t>
                </a:r>
                <a:r>
                  <a:rPr lang="en-US" sz="2400" dirty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</a:rPr>
                  <a:t>3; +∞)</a:t>
                </a:r>
                <a:r>
                  <a:rPr lang="ru-RU" sz="2400" dirty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</a:rPr>
                  <a:t>.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en-US" sz="2400" b="1" dirty="0" smtClean="0">
                  <a:solidFill>
                    <a:srgbClr val="FFFFFF"/>
                  </a:solidFill>
                  <a:latin typeface="Calibri"/>
                  <a:ea typeface="Times New Roman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ru-RU" sz="2000" b="1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6672"/>
                <a:ext cx="6264696" cy="5432641"/>
              </a:xfrm>
              <a:prstGeom prst="rect">
                <a:avLst/>
              </a:prstGeom>
              <a:blipFill rotWithShape="1">
                <a:blip r:embed="rId2"/>
                <a:stretch>
                  <a:fillRect l="-1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11299"/>
            <a:ext cx="4630049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75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Итог урока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4040188" cy="71438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      </a:t>
            </a:r>
            <a:r>
              <a:rPr lang="en-US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</a:t>
            </a:r>
            <a:r>
              <a:rPr lang="ru-RU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&lt;0, </a:t>
            </a:r>
            <a:r>
              <a:rPr lang="en-US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</a:t>
            </a:r>
            <a:r>
              <a:rPr lang="ru-RU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&gt;0 </a:t>
            </a:r>
            <a:endParaRPr lang="ru-RU" sz="2800" dirty="0"/>
          </a:p>
        </p:txBody>
      </p:sp>
      <p:sp>
        <p:nvSpPr>
          <p:cNvPr id="25" name="Содержимое 2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en-US" sz="28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x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)&gt;0 при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x </a:t>
            </a:r>
            <a:r>
              <a:rPr lang="ru-RU" sz="2800" dirty="0" err="1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є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R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"/>
          </p:nvPr>
        </p:nvSpPr>
        <p:spPr>
          <a:xfrm>
            <a:off x="4645025" y="857233"/>
            <a:ext cx="4041775" cy="857256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       </a:t>
            </a:r>
            <a:r>
              <a:rPr lang="en-US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</a:t>
            </a:r>
            <a:r>
              <a:rPr lang="ru-RU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&lt;0, </a:t>
            </a:r>
            <a:r>
              <a:rPr lang="en-US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</a:t>
            </a:r>
            <a:r>
              <a:rPr lang="ru-RU" sz="280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&lt;0</a:t>
            </a:r>
            <a:endParaRPr lang="ru-RU" sz="2800" dirty="0"/>
          </a:p>
        </p:txBody>
      </p:sp>
      <p:sp>
        <p:nvSpPr>
          <p:cNvPr id="27" name="Содержимое 2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x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)&lt;0 при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x </a:t>
            </a:r>
            <a:r>
              <a:rPr lang="ru-RU" sz="2800" dirty="0" err="1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є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R</a:t>
            </a:r>
            <a:endParaRPr lang="ru-RU" sz="2800" dirty="0" smtClean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71472" y="1857364"/>
            <a:ext cx="3200400" cy="2781304"/>
            <a:chOff x="7101" y="270"/>
            <a:chExt cx="3960" cy="3024"/>
          </a:xfrm>
        </p:grpSpPr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8181" y="414"/>
              <a:ext cx="0" cy="288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triangle" w="med" len="med"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7101" y="2214"/>
              <a:ext cx="3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ru-RU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8001" y="594"/>
              <a:ext cx="1772" cy="144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84" y="1404"/>
                </a:cxn>
                <a:cxn ang="0">
                  <a:pos x="1258" y="0"/>
                </a:cxn>
              </a:cxnLst>
              <a:rect l="0" t="0" r="r" b="b"/>
              <a:pathLst>
                <a:path w="1258" h="1404">
                  <a:moveTo>
                    <a:pt x="0" y="19"/>
                  </a:moveTo>
                  <a:cubicBezTo>
                    <a:pt x="0" y="19"/>
                    <a:pt x="183" y="1404"/>
                    <a:pt x="584" y="1404"/>
                  </a:cubicBezTo>
                  <a:cubicBezTo>
                    <a:pt x="985" y="1404"/>
                    <a:pt x="1240" y="0"/>
                    <a:pt x="1258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8901" y="95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f(x)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8109" y="21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ru-RU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10341" y="216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x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8163" y="27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</a:rPr>
                <a:t>y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5072066" y="2071678"/>
            <a:ext cx="2857805" cy="2945170"/>
            <a:chOff x="6561" y="882"/>
            <a:chExt cx="3795" cy="3263"/>
          </a:xfrm>
        </p:grpSpPr>
        <p:sp>
          <p:nvSpPr>
            <p:cNvPr id="14" name="Line 32"/>
            <p:cNvSpPr>
              <a:spLocks noChangeShapeType="1"/>
            </p:cNvSpPr>
            <p:nvPr/>
          </p:nvSpPr>
          <p:spPr bwMode="auto">
            <a:xfrm>
              <a:off x="8181" y="954"/>
              <a:ext cx="0" cy="306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triangle" w="med" len="med"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6561" y="2401"/>
              <a:ext cx="34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34"/>
            <p:cNvSpPr>
              <a:spLocks/>
            </p:cNvSpPr>
            <p:nvPr/>
          </p:nvSpPr>
          <p:spPr bwMode="auto">
            <a:xfrm flipV="1">
              <a:off x="6940" y="2705"/>
              <a:ext cx="1800" cy="144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84" y="1404"/>
                </a:cxn>
                <a:cxn ang="0">
                  <a:pos x="1258" y="0"/>
                </a:cxn>
              </a:cxnLst>
              <a:rect l="0" t="0" r="r" b="b"/>
              <a:pathLst>
                <a:path w="1258" h="1404">
                  <a:moveTo>
                    <a:pt x="0" y="19"/>
                  </a:moveTo>
                  <a:cubicBezTo>
                    <a:pt x="0" y="19"/>
                    <a:pt x="183" y="1404"/>
                    <a:pt x="584" y="1404"/>
                  </a:cubicBezTo>
                  <a:cubicBezTo>
                    <a:pt x="985" y="1404"/>
                    <a:pt x="1240" y="0"/>
                    <a:pt x="1258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 Box 35"/>
            <p:cNvSpPr txBox="1">
              <a:spLocks noChangeArrowheads="1"/>
            </p:cNvSpPr>
            <p:nvPr/>
          </p:nvSpPr>
          <p:spPr bwMode="auto">
            <a:xfrm>
              <a:off x="8469" y="2718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400" i="1" dirty="0">
                  <a:solidFill>
                    <a:schemeClr val="bg1"/>
                  </a:solidFill>
                </a:rPr>
                <a:t>f(x)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8174" y="240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ru-RU" sz="1200" dirty="0">
                  <a:solidFill>
                    <a:schemeClr val="bg1"/>
                  </a:solidFill>
                </a:rPr>
                <a:t>0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9585" y="2401"/>
              <a:ext cx="771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400" b="1" i="1" dirty="0">
                  <a:solidFill>
                    <a:schemeClr val="bg1"/>
                  </a:solidFill>
                </a:rPr>
                <a:t>x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7785" y="882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400" b="1" i="1" dirty="0">
                  <a:solidFill>
                    <a:schemeClr val="bg1"/>
                  </a:solidFill>
                </a:rPr>
                <a:t>y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Формула" r:id="rId3" imgW="126725" imgH="126725" progId="Equation.3">
                  <p:embed/>
                </p:oleObj>
              </mc:Choice>
              <mc:Fallback>
                <p:oleObj name="Формула" r:id="rId3" imgW="126725" imgH="12672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Формула" r:id="rId5" imgW="126725" imgH="126725" progId="Equation.3">
                  <p:embed/>
                </p:oleObj>
              </mc:Choice>
              <mc:Fallback>
                <p:oleObj name="Формула" r:id="rId5" imgW="126725" imgH="12672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Выгнутая вправо стрелка 1">
            <a:hlinkClick r:id="" action="ppaction://hlinkshowjump?jump=lastslideviewed"/>
          </p:cNvPr>
          <p:cNvSpPr/>
          <p:nvPr/>
        </p:nvSpPr>
        <p:spPr>
          <a:xfrm>
            <a:off x="7838109" y="5612572"/>
            <a:ext cx="576064" cy="6080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8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8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Устно.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Решить неравенства: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(х-3)(х+1)(х-8)&lt;0;</a:t>
            </a:r>
            <a:endParaRPr lang="ru-RU" sz="2800" b="1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/>
                <a:ea typeface="Calibri"/>
              </a:rPr>
              <a:t>б) </a:t>
            </a:r>
            <a:r>
              <a:rPr lang="en-US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x</a:t>
            </a:r>
            <a:r>
              <a:rPr lang="en-US" b="1" i="1" baseline="30000" dirty="0" smtClean="0">
                <a:solidFill>
                  <a:schemeClr val="bg1"/>
                </a:solidFill>
                <a:latin typeface="Times New Roman"/>
                <a:ea typeface="Calibri"/>
              </a:rPr>
              <a:t>2</a:t>
            </a:r>
            <a:r>
              <a:rPr lang="en-US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– 81 </a:t>
            </a:r>
            <a:r>
              <a:rPr lang="en-US" b="1" dirty="0" smtClean="0">
                <a:solidFill>
                  <a:schemeClr val="bg1"/>
                </a:solidFill>
                <a:latin typeface="Times New Roman"/>
                <a:ea typeface="Calibri"/>
                <a:sym typeface="Symbol"/>
              </a:rPr>
              <a:t> 0</a:t>
            </a:r>
            <a:r>
              <a:rPr lang="en-US" b="1" dirty="0" smtClean="0">
                <a:solidFill>
                  <a:schemeClr val="bg1"/>
                </a:solidFill>
                <a:latin typeface="Times New Roman"/>
                <a:ea typeface="Calibri"/>
              </a:rPr>
              <a:t>                         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/>
                <a:ea typeface="Calibri"/>
              </a:rPr>
              <a:t>в) </a:t>
            </a:r>
            <a:endParaRPr lang="ru-RU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1764" y="3141548"/>
                <a:ext cx="2160240" cy="917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sz="3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3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𝟔</m:t>
                            </m:r>
                          </m:e>
                        </m:d>
                      </m:num>
                      <m:den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  <a:sym typeface="Symbol"/>
                  </a:rPr>
                  <a:t> </a:t>
                </a:r>
                <a:r>
                  <a:rPr lang="ru-RU" sz="3600" b="1" dirty="0" smtClean="0">
                    <a:solidFill>
                      <a:schemeClr val="bg1"/>
                    </a:solidFill>
                    <a:sym typeface="Symbol"/>
                  </a:rPr>
                  <a:t></a:t>
                </a:r>
                <a:r>
                  <a:rPr lang="en-US" sz="3600" b="1" dirty="0" smtClean="0">
                    <a:solidFill>
                      <a:schemeClr val="bg1"/>
                    </a:solidFill>
                    <a:sym typeface="Symbol"/>
                  </a:rPr>
                  <a:t> </a:t>
                </a:r>
                <a:r>
                  <a:rPr lang="en-US" sz="2400" b="1" dirty="0" smtClean="0">
                    <a:solidFill>
                      <a:schemeClr val="bg1"/>
                    </a:solidFill>
                    <a:sym typeface="Symbol"/>
                  </a:rPr>
                  <a:t>0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764" y="3141548"/>
                <a:ext cx="2160240" cy="917880"/>
              </a:xfrm>
              <a:prstGeom prst="rect">
                <a:avLst/>
              </a:prstGeom>
              <a:blipFill rotWithShape="1">
                <a:blip r:embed="rId2"/>
                <a:stretch>
                  <a:fillRect b="-92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29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№ </a:t>
            </a:r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</a:rPr>
              <a:t>15</a:t>
            </a:r>
            <a:r>
              <a:rPr lang="ru-RU" sz="2400" b="1" dirty="0" smtClean="0">
                <a:solidFill>
                  <a:schemeClr val="bg1"/>
                </a:solidFill>
              </a:rPr>
              <a:t>в</a:t>
            </a:r>
            <a:endParaRPr lang="ru-RU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9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8424936" cy="514543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5−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 Math"/>
                    <a:sym typeface="Symbol"/>
                  </a:rPr>
                  <a:t>  0</a:t>
                </a:r>
                <a:endParaRPr lang="en-US" sz="2400" dirty="0" smtClean="0">
                  <a:solidFill>
                    <a:schemeClr val="bg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US" sz="2400" dirty="0">
                  <a:solidFill>
                    <a:srgbClr val="FFFFFF"/>
                  </a:solidFill>
                </a:endParaRP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Рассмотрим функцию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FFFFFF"/>
                  </a:solidFill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Нули функции: -1;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bg1"/>
                    </a:solidFill>
                  </a:rPr>
                  <a:t>; 2; 5.</a:t>
                </a:r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Ответ: </a:t>
                </a: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 </a:t>
                </a:r>
                <a:r>
                  <a:rPr lang="ru-RU" sz="2400" dirty="0" smtClean="0">
                    <a:solidFill>
                      <a:srgbClr val="FFFFFF"/>
                    </a:solidFill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  .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Объект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8424936" cy="5145435"/>
              </a:xfrm>
              <a:blipFill rotWithShape="1">
                <a:blip r:embed="rId2"/>
                <a:stretch>
                  <a:fillRect l="-1158" t="-948" b="-4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93096"/>
            <a:ext cx="5616624" cy="119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6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№ 2.16в</a:t>
            </a:r>
            <a:endParaRPr lang="ru-RU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−169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−1</m:t>
                          </m:r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00</m:t>
                          </m:r>
                        </m:den>
                      </m:f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−13</m:t>
                            </m:r>
                          </m:e>
                        </m:d>
                        <m:d>
                          <m:dPr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+13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−10</m:t>
                            </m:r>
                          </m:e>
                        </m:d>
                        <m:d>
                          <m:dPr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+10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>
                    <a:solidFill>
                      <a:schemeClr val="bg1"/>
                    </a:solidFill>
                    <a:sym typeface="Symbol"/>
                  </a:rPr>
                  <a:t> </a:t>
                </a:r>
                <a:r>
                  <a:rPr lang="ru-RU" dirty="0" smtClean="0">
                    <a:solidFill>
                      <a:schemeClr val="bg1"/>
                    </a:solidFill>
                    <a:sym typeface="Symbol"/>
                  </a:rPr>
                  <a:t></a:t>
                </a:r>
                <a:r>
                  <a:rPr lang="en-US" dirty="0" smtClean="0">
                    <a:solidFill>
                      <a:schemeClr val="bg1"/>
                    </a:solidFill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0</a:t>
                </a:r>
                <a:endParaRPr lang="en-US" sz="2400" dirty="0">
                  <a:solidFill>
                    <a:schemeClr val="bg1"/>
                  </a:solidFill>
                  <a:sym typeface="Symbol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Нули числителя: 13		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Нули знаменателя: 10</a:t>
                </a:r>
              </a:p>
              <a:p>
                <a:pPr marL="0" indent="0">
                  <a:buNone/>
                </a:pPr>
                <a:endParaRPr lang="ru-RU" sz="2400" dirty="0">
                  <a:solidFill>
                    <a:schemeClr val="bg1"/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ru-RU" sz="2400" dirty="0" smtClean="0">
                  <a:solidFill>
                    <a:schemeClr val="bg1"/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ru-RU" sz="2400" dirty="0">
                  <a:solidFill>
                    <a:schemeClr val="bg1"/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ru-RU" sz="2400" dirty="0" smtClean="0">
                  <a:solidFill>
                    <a:schemeClr val="bg1"/>
                  </a:solidFill>
                  <a:sym typeface="Symbol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Ответ:  						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>
          <a:xfrm>
            <a:off x="4774319" y="3021181"/>
            <a:ext cx="18002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66916" y="3560441"/>
            <a:ext cx="180020" cy="144016"/>
          </a:xfrm>
          <a:prstGeom prst="ellipse">
            <a:avLst/>
          </a:prstGeom>
          <a:solidFill>
            <a:srgbClr val="194D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42" y="4221088"/>
            <a:ext cx="60229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7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№ 2.17в</a:t>
            </a:r>
            <a:endParaRPr lang="ru-RU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2400" dirty="0">
                  <a:solidFill>
                    <a:srgbClr val="FFFFFF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1)</m:t>
                      </m:r>
                      <m:r>
                        <a:rPr lang="en-US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US" sz="2400" dirty="0" smtClean="0">
                  <a:solidFill>
                    <a:srgbClr val="FFFFFF"/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−1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+1)≥0</m:t>
                      </m:r>
                    </m:oMath>
                  </m:oMathPara>
                </a14:m>
                <a:endParaRPr lang="en-US" sz="2400" dirty="0" smtClean="0">
                  <a:solidFill>
                    <a:srgbClr val="FFFFFF"/>
                  </a:solidFill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rgbClr val="FFFFFF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</a:rPr>
                  <a:t>Рассмотрим функцию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)=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−1)(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+1)</m:t>
                    </m:r>
                  </m:oMath>
                </a14:m>
                <a:endParaRPr lang="en-US" sz="2400" dirty="0" smtClean="0">
                  <a:solidFill>
                    <a:srgbClr val="FFFFFF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</a:rPr>
                  <a:t>Нули функции: 0; </a:t>
                </a: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  <a:sym typeface="Symbol"/>
                  </a:rPr>
                  <a:t>1.</a:t>
                </a:r>
                <a:endParaRPr lang="en-US" sz="2400" dirty="0" smtClean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  <a:sym typeface="Symbol"/>
                  </a:rPr>
                  <a:t>Ответ:  .</a:t>
                </a:r>
                <a:endParaRPr lang="en-US" sz="2400" dirty="0" smtClean="0">
                  <a:solidFill>
                    <a:srgbClr val="FFFFFF"/>
                  </a:solidFill>
                  <a:ea typeface="Cambria Math"/>
                  <a:sym typeface="Symbol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52" name="Группа 2051"/>
          <p:cNvGrpSpPr/>
          <p:nvPr/>
        </p:nvGrpSpPr>
        <p:grpSpPr>
          <a:xfrm>
            <a:off x="1809593" y="4247289"/>
            <a:ext cx="5287866" cy="992977"/>
            <a:chOff x="1331640" y="4628240"/>
            <a:chExt cx="5287866" cy="992977"/>
          </a:xfrm>
        </p:grpSpPr>
        <p:cxnSp>
          <p:nvCxnSpPr>
            <p:cNvPr id="22" name="Соединительная линия уступом 21"/>
            <p:cNvCxnSpPr/>
            <p:nvPr/>
          </p:nvCxnSpPr>
          <p:spPr>
            <a:xfrm rot="10800000" flipH="1">
              <a:off x="2483768" y="5077859"/>
              <a:ext cx="1225153" cy="106507"/>
            </a:xfrm>
            <a:prstGeom prst="bentConnector4">
              <a:avLst>
                <a:gd name="adj1" fmla="val 3958"/>
                <a:gd name="adj2" fmla="val 47073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1331640" y="5157192"/>
              <a:ext cx="51845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4862589" y="5085184"/>
              <a:ext cx="12231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5064402"/>
              <a:ext cx="146050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5085184"/>
              <a:ext cx="146050" cy="171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308202" y="515719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sym typeface="Symbol"/>
                </a:rPr>
                <a:t>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Соединительная линия уступом 12"/>
            <p:cNvCxnSpPr/>
            <p:nvPr/>
          </p:nvCxnSpPr>
          <p:spPr>
            <a:xfrm flipV="1">
              <a:off x="4942982" y="4642898"/>
              <a:ext cx="1365222" cy="421504"/>
            </a:xfrm>
            <a:prstGeom prst="bentConnector3">
              <a:avLst>
                <a:gd name="adj1" fmla="val -74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508104" y="4646696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2286" y="4659019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400" b="1" dirty="0">
                  <a:solidFill>
                    <a:srgbClr val="FFFFFF"/>
                  </a:solidFill>
                </a:rPr>
                <a:t>+</a:t>
              </a:r>
              <a:endParaRPr lang="ru-RU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51493" y="4628240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sym typeface="Symbol"/>
                </a:rPr>
                <a:t>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31213" y="4673804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sym typeface="Symbol"/>
                </a:rPr>
                <a:t>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70408" y="5221107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sym typeface="Symbol"/>
                </a:rPr>
                <a:t>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45253" y="522110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0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048" name="TextBox 2047"/>
            <p:cNvSpPr txBox="1"/>
            <p:nvPr/>
          </p:nvSpPr>
          <p:spPr>
            <a:xfrm>
              <a:off x="4786529" y="5229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sym typeface="Symbol"/>
                </a:rPr>
                <a:t>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01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№ 2.20а</a:t>
            </a:r>
            <a:endParaRPr lang="ru-RU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ru-RU" sz="2400" b="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−1)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ru-RU" sz="2400" b="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+8</m:t>
                      </m:r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разложим квадратный трехчлен на множители: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+8</m:t>
                    </m:r>
                  </m:oMath>
                </a14:m>
                <a:r>
                  <a:rPr lang="ru-RU" sz="2400" dirty="0" smtClean="0">
                    <a:solidFill>
                      <a:schemeClr val="bg1"/>
                    </a:solidFill>
                  </a:rPr>
                  <a:t>=0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D=</a:t>
                </a:r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</a:t>
                </a: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Рассмотрим функцию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−3</m:t>
                    </m:r>
                    <m:r>
                      <a:rPr lang="en-US" sz="240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+8</m:t>
                    </m:r>
                    <m:r>
                      <a:rPr lang="en-US" sz="2400" b="0" i="0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FFFFFF"/>
                    </a:solidFill>
                    <a:ea typeface="Cambria Math"/>
                  </a:rPr>
                  <a:t> </a:t>
                </a: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</a:rPr>
                  <a:t>и её график.</a:t>
                </a:r>
                <a:endParaRPr lang="en-US" sz="2400" dirty="0">
                  <a:solidFill>
                    <a:srgbClr val="FFFFFF"/>
                  </a:solidFill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2)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т.к.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−3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+8 &gt;0</m:t>
                    </m:r>
                    <m:r>
                      <a:rPr lang="en-US" sz="240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2400" dirty="0" smtClean="0">
                    <a:solidFill>
                      <a:schemeClr val="bg1"/>
                    </a:solidFill>
                  </a:rPr>
                  <a:t>при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</a:t>
                </a:r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R</a:t>
                </a: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, то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−1)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+8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)&lt;0</m:t>
                    </m:r>
                  </m:oMath>
                </a14:m>
                <a:r>
                  <a:rPr lang="ru-RU" sz="2400" dirty="0" smtClean="0">
                    <a:solidFill>
                      <a:srgbClr val="000000"/>
                    </a:solidFill>
                  </a:rPr>
                  <a:t> </a:t>
                </a:r>
                <a:r>
                  <a:rPr lang="ru-RU" sz="2400" b="1" dirty="0" smtClean="0">
                    <a:solidFill>
                      <a:schemeClr val="bg1"/>
                    </a:solidFill>
                    <a:sym typeface="Symbol"/>
                  </a:rPr>
                  <a:t>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+8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ru-RU" sz="2400" b="1" dirty="0" smtClean="0">
                  <a:solidFill>
                    <a:schemeClr val="bg1"/>
                  </a:solidFill>
                </a:endParaRPr>
              </a:p>
              <a:p>
                <a:pPr marL="0" lvl="0" indent="0">
                  <a:buNone/>
                </a:pPr>
                <a:endParaRPr lang="ru-RU" sz="2400" b="1" dirty="0">
                  <a:solidFill>
                    <a:schemeClr val="bg1"/>
                  </a:solidFill>
                </a:endParaRPr>
              </a:p>
              <a:p>
                <a:pPr marL="0" lvl="0" indent="0">
                  <a:buNone/>
                </a:pPr>
                <a:r>
                  <a:rPr lang="ru-RU" sz="2400" b="1" dirty="0">
                    <a:solidFill>
                      <a:schemeClr val="bg1"/>
                    </a:solidFill>
                  </a:rPr>
                  <a:t>	</a:t>
                </a:r>
                <a:r>
                  <a:rPr lang="en-US" sz="2400" dirty="0">
                    <a:solidFill>
                      <a:srgbClr val="FFFFFF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−1</m:t>
                    </m:r>
                  </m:oMath>
                </a14:m>
                <a:r>
                  <a:rPr lang="ru-RU" sz="2400" b="1" dirty="0" smtClean="0">
                    <a:solidFill>
                      <a:schemeClr val="bg1"/>
                    </a:solidFill>
                    <a:sym typeface="Symbol"/>
                  </a:rPr>
                  <a:t> </a:t>
                </a: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0</a:t>
                </a:r>
              </a:p>
              <a:p>
                <a:pPr marL="0" lvl="0" indent="0">
                  <a:buNone/>
                </a:pPr>
                <a:r>
                  <a:rPr lang="ru-RU" sz="2400" dirty="0">
                    <a:solidFill>
                      <a:schemeClr val="bg1"/>
                    </a:solidFill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       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ru-RU" sz="240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ru-RU" sz="2400" dirty="0" smtClean="0">
                  <a:solidFill>
                    <a:srgbClr val="FFFFFF"/>
                  </a:solidFill>
                  <a:sym typeface="Symbol"/>
                </a:endParaRPr>
              </a:p>
              <a:p>
                <a:pPr marL="0" lvl="0" indent="0">
                  <a:buNone/>
                </a:pPr>
                <a:endParaRPr lang="ru-RU" sz="2400" dirty="0">
                  <a:solidFill>
                    <a:srgbClr val="FFFFFF"/>
                  </a:solidFill>
                  <a:sym typeface="Symbol"/>
                </a:endParaRP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Ответ: </a:t>
                </a:r>
              </a:p>
              <a:p>
                <a:pPr marL="0" lvl="0" indent="0">
                  <a:buNone/>
                </a:pPr>
                <a:r>
                  <a:rPr lang="ru-RU" sz="2400" dirty="0">
                    <a:solidFill>
                      <a:schemeClr val="bg1"/>
                    </a:solidFill>
                    <a:sym typeface="Symbol"/>
                  </a:rPr>
                  <a:t>	</a:t>
                </a:r>
                <a:r>
                  <a:rPr lang="ru-RU" sz="2400" dirty="0" smtClean="0">
                    <a:solidFill>
                      <a:schemeClr val="bg1"/>
                    </a:solidFill>
                    <a:sym typeface="Symbol"/>
                  </a:rPr>
                  <a:t>	</a:t>
                </a:r>
                <a:endParaRPr lang="ru-RU" sz="2400" dirty="0" smtClean="0">
                  <a:solidFill>
                    <a:schemeClr val="bg1"/>
                  </a:solidFill>
                </a:endParaRPr>
              </a:p>
              <a:p>
                <a:pPr marL="0" lvl="0" indent="0">
                  <a:buNone/>
                </a:pP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1">
                <a:blip r:embed="rId3"/>
                <a:stretch>
                  <a:fillRect l="-1111" b="-40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Выгнутая вправо стрелка 3">
            <a:hlinkClick r:id="rId4" action="ppaction://hlinksldjump"/>
          </p:cNvPr>
          <p:cNvSpPr/>
          <p:nvPr/>
        </p:nvSpPr>
        <p:spPr>
          <a:xfrm>
            <a:off x="7884368" y="3356992"/>
            <a:ext cx="365760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войная стрелка вверх/вниз 4"/>
          <p:cNvSpPr/>
          <p:nvPr/>
        </p:nvSpPr>
        <p:spPr>
          <a:xfrm>
            <a:off x="2006214" y="4015983"/>
            <a:ext cx="242316" cy="432048"/>
          </a:xfrm>
          <a:prstGeom prst="upDownArrow">
            <a:avLst/>
          </a:prstGeom>
          <a:solidFill>
            <a:srgbClr val="194D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4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778098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№ 2.28а</a:t>
            </a:r>
            <a:endParaRPr lang="ru-RU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400600"/>
              </a:xfrm>
            </p:spPr>
            <p:txBody>
              <a:bodyPr/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+12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9−</m:t>
                          </m:r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>
                  <a:solidFill>
                    <a:srgbClr val="000000"/>
                  </a:solidFill>
                </a:endParaRP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Разложим числитель и знаменатель на множители:</a:t>
                </a: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chemeClr val="bg1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</a:rPr>
                      <m:t>9−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400" dirty="0" smtClean="0">
                    <a:solidFill>
                      <a:schemeClr val="bg1"/>
                    </a:solidFill>
                  </a:rPr>
                  <a:t>=</a:t>
                </a:r>
                <a:r>
                  <a:rPr lang="en-US" sz="2400" dirty="0">
                    <a:solidFill>
                      <a:schemeClr val="bg1"/>
                    </a:solidFill>
                    <a:sym typeface="Symbol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3−</m:t>
                        </m:r>
                        <m: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3+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</a:rPr>
                      <m:t>−4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</a:rPr>
                      <m:t>+12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=0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D=</a:t>
                </a:r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, D  .</a:t>
                </a:r>
              </a:p>
              <a:p>
                <a:pPr marL="0" lvl="0" indent="0">
                  <a:buNone/>
                </a:pPr>
                <a:r>
                  <a:rPr lang="ru-RU" sz="2400" dirty="0">
                    <a:solidFill>
                      <a:srgbClr val="FFFFFF"/>
                    </a:solidFill>
                    <a:sym typeface="Symbol"/>
                  </a:rPr>
                  <a:t>Рассмотрим функцию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+12</m:t>
                    </m:r>
                    <m:r>
                      <a:rPr lang="en-US" sz="240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FFFFFF"/>
                    </a:solidFill>
                    <a:ea typeface="Cambria Math"/>
                  </a:rPr>
                  <a:t> </a:t>
                </a:r>
                <a:r>
                  <a:rPr lang="ru-RU" sz="2400" dirty="0">
                    <a:solidFill>
                      <a:srgbClr val="FFFFFF"/>
                    </a:solidFill>
                    <a:ea typeface="Cambria Math"/>
                  </a:rPr>
                  <a:t>и её график.</a:t>
                </a:r>
                <a:endParaRPr lang="en-US" sz="2400" dirty="0">
                  <a:solidFill>
                    <a:srgbClr val="FFFFFF"/>
                  </a:solidFill>
                  <a:ea typeface="Cambria Math"/>
                </a:endParaRPr>
              </a:p>
              <a:p>
                <a:pPr marL="0" lvl="0" indent="0">
                  <a:buNone/>
                </a:pPr>
                <a:r>
                  <a:rPr lang="en-US" sz="2400" dirty="0" smtClean="0">
                    <a:solidFill>
                      <a:srgbClr val="FFFFFF"/>
                    </a:solidFill>
                  </a:rPr>
                  <a:t>3) </a:t>
                </a:r>
                <a:r>
                  <a:rPr lang="ru-RU" sz="2400" dirty="0">
                    <a:solidFill>
                      <a:srgbClr val="FFFFFF"/>
                    </a:solidFill>
                  </a:rPr>
                  <a:t>т.к.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+12&gt;</m:t>
                    </m:r>
                    <m:r>
                      <a:rPr lang="en-US" sz="2400" b="0" i="0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0 </m:t>
                    </m:r>
                    <m:r>
                      <a:rPr lang="en-US" sz="240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rgbClr val="FFFFFF"/>
                    </a:solidFill>
                  </a:rPr>
                  <a:t>при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ru-RU" sz="2400" dirty="0">
                    <a:solidFill>
                      <a:srgbClr val="FFFFFF"/>
                    </a:solidFill>
                    <a:sym typeface="Symbol"/>
                  </a:rPr>
                  <a:t></a:t>
                </a:r>
                <a:r>
                  <a:rPr lang="en-US" sz="2400" dirty="0">
                    <a:solidFill>
                      <a:srgbClr val="FFFFFF"/>
                    </a:solidFill>
                    <a:sym typeface="Symbol"/>
                  </a:rPr>
                  <a:t>R</a:t>
                </a:r>
                <a:r>
                  <a:rPr lang="ru-RU" sz="2400" dirty="0">
                    <a:solidFill>
                      <a:srgbClr val="FFFFFF"/>
                    </a:solidFill>
                    <a:sym typeface="Symbol"/>
                  </a:rPr>
                  <a:t>, то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−4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+12</m:t>
                        </m:r>
                      </m:num>
                      <m:den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9−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&lt;0</m:t>
                    </m:r>
                    <m:r>
                      <a:rPr lang="en-US" b="0" i="0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ru-RU" sz="2400" b="1" dirty="0">
                    <a:solidFill>
                      <a:srgbClr val="FFFFFF"/>
                    </a:solidFill>
                    <a:sym typeface="Symbol"/>
                  </a:rPr>
                  <a:t>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−4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+12</m:t>
                        </m:r>
                      </m:e>
                    </m:d>
                    <m:r>
                      <a:rPr lang="en-US" sz="240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ru-RU" sz="2400" b="1" dirty="0">
                  <a:solidFill>
                    <a:srgbClr val="FFFFFF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		</a:t>
                </a:r>
                <a:r>
                  <a:rPr lang="en-US" sz="2800" dirty="0" smtClean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3−</m:t>
                            </m:r>
                            <m:r>
                              <a:rPr lang="en-US" sz="28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sz="2800" i="1" smtClean="0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3+</m:t>
                            </m:r>
                            <m:r>
                              <a:rPr lang="en-US" sz="2800" b="0" i="1" smtClean="0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en-US" sz="28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400600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Выгнутая вправо стрелка 3">
            <a:hlinkClick r:id="rId3" action="ppaction://hlinksldjump"/>
          </p:cNvPr>
          <p:cNvSpPr/>
          <p:nvPr/>
        </p:nvSpPr>
        <p:spPr>
          <a:xfrm>
            <a:off x="8100392" y="4149080"/>
            <a:ext cx="504056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5204066" y="4968125"/>
            <a:ext cx="608076" cy="242316"/>
          </a:xfrm>
          <a:prstGeom prst="leftRightArrow">
            <a:avLst/>
          </a:prstGeom>
          <a:solidFill>
            <a:srgbClr val="194D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548680"/>
                <a:ext cx="8229600" cy="5577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FFFF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e>
                        </m:d>
                        <m:d>
                          <m:dPr>
                            <m:ctrlPr>
                              <a:rPr lang="en-US" sz="28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solidFill>
                                  <a:srgbClr val="FFFFFF"/>
                                </a:solidFill>
                                <a:latin typeface="Cambria Math"/>
                                <a:ea typeface="Cambria Math"/>
                              </a:rPr>
                              <m:t>+3</m:t>
                            </m:r>
                          </m:e>
                        </m:d>
                      </m:den>
                    </m:f>
                    <m:r>
                      <a:rPr lang="en-US" sz="28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r>
                  <a:rPr lang="en-US" sz="2800" i="1" dirty="0" smtClean="0">
                    <a:solidFill>
                      <a:srgbClr val="FFFFFF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srgbClr val="FFFFFF"/>
                    </a:solidFill>
                    <a:ea typeface="Cambria Math"/>
                    <a:sym typeface="Symbol"/>
                  </a:rPr>
                  <a:t></a:t>
                </a:r>
                <a:endParaRPr lang="ru-RU" sz="2400" dirty="0" smtClean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indent="0">
                  <a:buNone/>
                </a:pPr>
                <a:endParaRPr lang="ru-RU" sz="2400" i="1" dirty="0" smtClean="0">
                  <a:solidFill>
                    <a:srgbClr val="FFFFFF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FFFFFF"/>
                                  </a:solidFill>
                                  <a:latin typeface="Cambria Math"/>
                                  <a:ea typeface="Cambria Math"/>
                                </a:rPr>
                                <m:t>+3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sz="2400" i="1" dirty="0" smtClean="0">
                  <a:solidFill>
                    <a:srgbClr val="FFFFFF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ea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sym typeface="Symbol"/>
                  </a:rPr>
                  <a:t> </a:t>
                </a:r>
              </a:p>
              <a:p>
                <a:pPr marL="0" lvl="0" indent="0">
                  <a:buNone/>
                </a:pPr>
                <a:r>
                  <a:rPr lang="ru-RU" sz="2400" dirty="0">
                    <a:solidFill>
                      <a:srgbClr val="FFFFFF"/>
                    </a:solidFill>
                    <a:ea typeface="Cambria Math"/>
                  </a:rPr>
                  <a:t>Рассмотрим функцию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)=(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−3)(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FFFFFF"/>
                        </a:solidFill>
                        <a:latin typeface="Cambria Math"/>
                        <a:ea typeface="Cambria Math"/>
                      </a:rPr>
                      <m:t>+3)</m:t>
                    </m:r>
                  </m:oMath>
                </a14:m>
                <a:endParaRPr lang="en-US" sz="2400" dirty="0">
                  <a:solidFill>
                    <a:srgbClr val="FFFFFF"/>
                  </a:solidFill>
                  <a:ea typeface="Cambria Math"/>
                </a:endParaRP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</a:rPr>
                  <a:t>Нули </a:t>
                </a:r>
                <a:r>
                  <a:rPr lang="ru-RU" sz="2400" dirty="0">
                    <a:solidFill>
                      <a:srgbClr val="FFFFFF"/>
                    </a:solidFill>
                    <a:ea typeface="Cambria Math"/>
                  </a:rPr>
                  <a:t>функции: </a:t>
                </a: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</a:rPr>
                  <a:t> </a:t>
                </a: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  <a:sym typeface="Symbol"/>
                  </a:rPr>
                  <a:t></a:t>
                </a:r>
                <a:r>
                  <a:rPr lang="en-US" sz="2400" dirty="0" smtClean="0">
                    <a:solidFill>
                      <a:srgbClr val="FFFFFF"/>
                    </a:solidFill>
                    <a:ea typeface="Cambria Math"/>
                    <a:sym typeface="Symbol"/>
                  </a:rPr>
                  <a:t>3</a:t>
                </a: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  <a:sym typeface="Symbol"/>
                  </a:rPr>
                  <a:t>.</a:t>
                </a:r>
                <a:endParaRPr lang="en-US" sz="2400" dirty="0" smtClean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lvl="0" indent="0">
                  <a:buNone/>
                </a:pPr>
                <a:endParaRPr lang="en-US" sz="2400" dirty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lvl="0" indent="0">
                  <a:buNone/>
                </a:pPr>
                <a:endParaRPr lang="en-US" sz="2400" dirty="0" smtClean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lvl="0" indent="0">
                  <a:buNone/>
                </a:pPr>
                <a:endParaRPr lang="en-US" sz="2400" dirty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rgbClr val="FFFFFF"/>
                    </a:solidFill>
                    <a:ea typeface="Cambria Math"/>
                    <a:sym typeface="Symbol"/>
                  </a:rPr>
                  <a:t>Ответ: .</a:t>
                </a:r>
                <a:endParaRPr lang="en-US" sz="2400" dirty="0" smtClean="0">
                  <a:solidFill>
                    <a:srgbClr val="FFFFFF"/>
                  </a:solidFill>
                  <a:ea typeface="Cambria Math"/>
                  <a:sym typeface="Symbol"/>
                </a:endParaRPr>
              </a:p>
              <a:p>
                <a:pPr marL="0" lvl="0" indent="0">
                  <a:buNone/>
                </a:pPr>
                <a:endParaRPr lang="en-US" sz="2400" dirty="0">
                  <a:solidFill>
                    <a:srgbClr val="FFFFFF"/>
                  </a:solidFill>
                  <a:ea typeface="Cambria Math"/>
                  <a:sym typeface="Symbol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548680"/>
                <a:ext cx="8229600" cy="5577483"/>
              </a:xfrm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Группа 34"/>
          <p:cNvGrpSpPr/>
          <p:nvPr/>
        </p:nvGrpSpPr>
        <p:grpSpPr>
          <a:xfrm>
            <a:off x="1449186" y="4123847"/>
            <a:ext cx="4563857" cy="1144521"/>
            <a:chOff x="899592" y="4149080"/>
            <a:chExt cx="4563857" cy="1144521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899592" y="4770149"/>
              <a:ext cx="4563857" cy="369332"/>
              <a:chOff x="899592" y="4770149"/>
              <a:chExt cx="4563857" cy="369332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 flipV="1">
                <a:off x="899592" y="4833156"/>
                <a:ext cx="4464496" cy="360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Овал 6"/>
              <p:cNvSpPr/>
              <p:nvPr/>
            </p:nvSpPr>
            <p:spPr>
              <a:xfrm>
                <a:off x="2267744" y="4779150"/>
                <a:ext cx="122312" cy="144016"/>
              </a:xfrm>
              <a:prstGeom prst="ellipse">
                <a:avLst/>
              </a:prstGeom>
              <a:solidFill>
                <a:srgbClr val="194D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3812468" y="4770149"/>
                <a:ext cx="122312" cy="126014"/>
              </a:xfrm>
              <a:prstGeom prst="ellipse">
                <a:avLst/>
              </a:prstGeom>
              <a:solidFill>
                <a:srgbClr val="194D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152145" y="477014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133975" y="492426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-3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1115" y="48990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3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35907" y="4317485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63280" y="41490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_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91218" y="4308484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+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Соединительная линия уступом 30"/>
            <p:cNvCxnSpPr>
              <a:stCxn id="8" idx="0"/>
            </p:cNvCxnSpPr>
            <p:nvPr/>
          </p:nvCxnSpPr>
          <p:spPr>
            <a:xfrm rot="5400000" flipH="1" flipV="1">
              <a:off x="4395592" y="3857945"/>
              <a:ext cx="390236" cy="143417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Соединительная линия уступом 33"/>
            <p:cNvCxnSpPr>
              <a:stCxn id="7" idx="0"/>
            </p:cNvCxnSpPr>
            <p:nvPr/>
          </p:nvCxnSpPr>
          <p:spPr>
            <a:xfrm rot="16200000" flipV="1">
              <a:off x="1414628" y="3864878"/>
              <a:ext cx="399237" cy="1429308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460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chemeClr val="bg1"/>
                    </a:solidFill>
                  </a:rPr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endParaRPr lang="ru-RU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FFFF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9</m:t>
                          </m:r>
                        </m:e>
                      </m:d>
                      <m:r>
                        <a:rPr lang="en-US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i="1" dirty="0" smtClean="0">
                  <a:solidFill>
                    <a:srgbClr val="FFFFFF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FFFF"/>
                          </a:solidFill>
                          <a:latin typeface="Cambria Math"/>
                        </a:rPr>
                        <m:t> (</m:t>
                      </m:r>
                      <m:r>
                        <a:rPr lang="en-US" b="0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3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+3)≥0</m:t>
                      </m:r>
                    </m:oMath>
                  </m:oMathPara>
                </a14:m>
                <a:endParaRPr lang="en-US" dirty="0" smtClean="0">
                  <a:solidFill>
                    <a:srgbClr val="FFFFFF"/>
                  </a:solidFill>
                </a:endParaRPr>
              </a:p>
              <a:p>
                <a:pPr marL="0" lvl="0" indent="0">
                  <a:buNone/>
                </a:pPr>
                <a:r>
                  <a:rPr lang="ru-RU" dirty="0" smtClean="0">
                    <a:solidFill>
                      <a:srgbClr val="FFFFFF"/>
                    </a:solidFill>
                  </a:rPr>
                  <a:t>		</a:t>
                </a:r>
                <a:r>
                  <a:rPr lang="en-US" dirty="0" smtClean="0">
                    <a:solidFill>
                      <a:srgbClr val="FFFFFF"/>
                    </a:solidFill>
                  </a:rPr>
                  <a:t>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FFFF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US" dirty="0" smtClean="0">
                  <a:solidFill>
                    <a:srgbClr val="FFFFFF"/>
                  </a:solidFill>
                </a:endParaRPr>
              </a:p>
              <a:p>
                <a:pPr marL="0" lvl="0" indent="0">
                  <a:buNone/>
                </a:pPr>
                <a:r>
                  <a:rPr lang="ru-RU" dirty="0" smtClean="0">
                    <a:solidFill>
                      <a:srgbClr val="FFFFFF"/>
                    </a:solidFill>
                  </a:rPr>
                  <a:t>		</a:t>
                </a:r>
                <a:r>
                  <a:rPr lang="ru-RU" sz="2400" dirty="0" smtClean="0">
                    <a:solidFill>
                      <a:srgbClr val="FFFFFF"/>
                    </a:solidFill>
                  </a:rPr>
                  <a:t>Нули функции: </a:t>
                </a:r>
                <a:r>
                  <a:rPr lang="ru-RU" sz="2400" dirty="0" smtClean="0">
                    <a:solidFill>
                      <a:srgbClr val="FFFFFF"/>
                    </a:solidFill>
                    <a:sym typeface="Symbol"/>
                  </a:rPr>
                  <a:t>3; 0.</a:t>
                </a:r>
              </a:p>
              <a:p>
                <a:pPr marL="0" lvl="0" indent="0">
                  <a:buNone/>
                </a:pPr>
                <a:endParaRPr lang="ru-RU" dirty="0">
                  <a:solidFill>
                    <a:srgbClr val="FFFFFF"/>
                  </a:solidFill>
                  <a:sym typeface="Symbol"/>
                </a:endParaRPr>
              </a:p>
              <a:p>
                <a:pPr marL="0" lvl="0" indent="0">
                  <a:buNone/>
                </a:pPr>
                <a:endParaRPr lang="ru-RU" dirty="0" smtClean="0">
                  <a:solidFill>
                    <a:srgbClr val="FFFFFF"/>
                  </a:solidFill>
                  <a:sym typeface="Symbol"/>
                </a:endParaRPr>
              </a:p>
              <a:p>
                <a:pPr marL="0" lvl="0" indent="0">
                  <a:buNone/>
                </a:pPr>
                <a:endParaRPr lang="ru-RU" dirty="0">
                  <a:solidFill>
                    <a:srgbClr val="FFFFFF"/>
                  </a:solidFill>
                  <a:sym typeface="Symbol"/>
                </a:endParaRPr>
              </a:p>
              <a:p>
                <a:pPr marL="0" lvl="0" indent="0" fontAlgn="auto"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r>
                  <a:rPr lang="ru-RU" sz="2400" b="1" kern="1200" dirty="0">
                    <a:ln w="3200">
                      <a:solidFill>
                        <a:srgbClr val="444D26">
                          <a:shade val="75000"/>
                          <a:alpha val="25000"/>
                        </a:srgbClr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latin typeface="Constantia"/>
                  </a:rPr>
                  <a:t>Ответ:</a:t>
                </a:r>
              </a:p>
              <a:p>
                <a:pPr marL="0" lvl="0" indent="0" fontAlgn="auto"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r>
                  <a:rPr lang="pl-PL" sz="2400" b="1" kern="1200" spc="-100" dirty="0">
                    <a:ln w="3200">
                      <a:solidFill>
                        <a:srgbClr val="444D26">
                          <a:shade val="75000"/>
                          <a:alpha val="25000"/>
                        </a:srgbClr>
                      </a:solidFill>
                      <a:prstDash val="solid"/>
                      <a:round/>
                    </a:ln>
                    <a:solidFill>
                      <a:srgbClr val="F9F9F9"/>
                    </a:solidFill>
                    <a:effectLst>
                      <a:innerShdw blurRad="50800" dist="25400" dir="13500000">
                        <a:prstClr val="black">
                          <a:alpha val="70000"/>
                        </a:prstClr>
                      </a:innerShdw>
                    </a:effectLst>
                    <a:latin typeface="Constantia"/>
                  </a:rPr>
                  <a:t>x є </a:t>
                </a:r>
                <a:r>
                  <a:rPr lang="pl-PL" sz="2000" b="1" kern="1200" spc="-100" dirty="0">
                    <a:ln w="3200">
                      <a:solidFill>
                        <a:srgbClr val="444D26">
                          <a:shade val="75000"/>
                          <a:alpha val="25000"/>
                        </a:srgbClr>
                      </a:solidFill>
                      <a:prstDash val="solid"/>
                      <a:round/>
                    </a:ln>
                    <a:solidFill>
                      <a:srgbClr val="F9F9F9"/>
                    </a:solidFill>
                    <a:effectLst>
                      <a:innerShdw blurRad="50800" dist="25400" dir="13500000">
                        <a:prstClr val="black">
                          <a:alpha val="70000"/>
                        </a:prstClr>
                      </a:innerShdw>
                    </a:effectLst>
                    <a:latin typeface="Constantia"/>
                  </a:rPr>
                  <a:t>( </a:t>
                </a:r>
                <a:r>
                  <a:rPr lang="pl-PL" sz="2400" b="1" kern="1200" spc="-100" dirty="0">
                    <a:ln w="3200">
                      <a:solidFill>
                        <a:srgbClr val="444D26">
                          <a:shade val="75000"/>
                          <a:alpha val="25000"/>
                        </a:srgbClr>
                      </a:solidFill>
                      <a:prstDash val="solid"/>
                      <a:round/>
                    </a:ln>
                    <a:solidFill>
                      <a:srgbClr val="F9F9F9"/>
                    </a:solidFill>
                    <a:effectLst>
                      <a:innerShdw blurRad="50800" dist="25400" dir="13500000">
                        <a:prstClr val="black">
                          <a:alpha val="70000"/>
                        </a:prstClr>
                      </a:innerShdw>
                    </a:effectLst>
                    <a:latin typeface="Constantia"/>
                  </a:rPr>
                  <a:t>- ∞; -3] U [3; + ∞) U {0}</a:t>
                </a:r>
              </a:p>
              <a:p>
                <a:pPr lvl="0"/>
                <a:endParaRPr lang="ru-RU" dirty="0">
                  <a:solidFill>
                    <a:srgbClr val="FFFFFF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2" y="3645024"/>
            <a:ext cx="724217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4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кольная доск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Школьная доска</Template>
  <TotalTime>1005</TotalTime>
  <Words>805</Words>
  <Application>Microsoft Office PowerPoint</Application>
  <PresentationFormat>Экран (4:3)</PresentationFormat>
  <Paragraphs>154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Школьная доска</vt:lpstr>
      <vt:lpstr>Формула</vt:lpstr>
      <vt:lpstr>Урок алгебры в 9 классе.  «Решение более сложных рациональных неравенств»</vt:lpstr>
      <vt:lpstr>Устно. Решить неравенства:</vt:lpstr>
      <vt:lpstr>№ 2.15в</vt:lpstr>
      <vt:lpstr>№ 2.16в</vt:lpstr>
      <vt:lpstr>№ 2.17в</vt:lpstr>
      <vt:lpstr>№ 2.20а</vt:lpstr>
      <vt:lpstr>№ 2.28а</vt:lpstr>
      <vt:lpstr>Презентация PowerPoint</vt:lpstr>
      <vt:lpstr>Презентация PowerPoint</vt:lpstr>
      <vt:lpstr>Задачи с параметрами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ЛНВ</dc:creator>
  <cp:lastModifiedBy>NV</cp:lastModifiedBy>
  <cp:revision>78</cp:revision>
  <dcterms:created xsi:type="dcterms:W3CDTF">2010-09-26T12:40:14Z</dcterms:created>
  <dcterms:modified xsi:type="dcterms:W3CDTF">2013-11-05T15:19:51Z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TC300061411049</vt:lpwstr>
  </property>
</Properties>
</file>