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9" r:id="rId3"/>
    <p:sldId id="270" r:id="rId4"/>
    <p:sldId id="271" r:id="rId5"/>
    <p:sldId id="273" r:id="rId6"/>
    <p:sldId id="272" r:id="rId7"/>
    <p:sldId id="279" r:id="rId8"/>
    <p:sldId id="274" r:id="rId9"/>
    <p:sldId id="260" r:id="rId10"/>
    <p:sldId id="275" r:id="rId11"/>
    <p:sldId id="276" r:id="rId12"/>
    <p:sldId id="278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000066"/>
    <a:srgbClr val="666699"/>
    <a:srgbClr val="FFFFFF"/>
    <a:srgbClr val="3E00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5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06B90-C808-4FAE-8070-9E80029DE63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11.11.2013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4BAAF-BA10-4269-A6B9-E2DE84D36B1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hyperlink" Target="&#1057;&#1083;&#1086;&#1074;&#1072;&#1088;&#1100;_&#1075;&#1077;&#1086;&#1075;&#1088;&#1072;&#1092;&#1080;&#1095;&#1077;&#1089;&#1082;&#1080;&#1093;_&#1090;&#1077;&#1088;&#1084;&#1080;&#1085;&#1086;&#1074;/&#1051;&#1072;&#1075;&#1091;&#1085;&#1072;.doc" TargetMode="External"/><Relationship Id="rId7" Type="http://schemas.openxmlformats.org/officeDocument/2006/relationships/image" Target="../media/image6.jpeg"/><Relationship Id="rId2" Type="http://schemas.openxmlformats.org/officeDocument/2006/relationships/hyperlink" Target="&#1057;&#1083;&#1086;&#1074;&#1072;&#1088;&#1100;_&#1075;&#1077;&#1086;&#1075;&#1088;&#1072;&#1092;&#1080;&#1095;&#1077;&#1089;&#1082;&#1080;&#1093;_&#1090;&#1077;&#1088;&#1084;&#1080;&#1085;&#1086;&#1074;/&#1052;&#1086;&#1088;&#1077;.doc" TargetMode="Externa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hyperlink" Target="&#1057;&#1083;&#1086;&#1074;&#1072;&#1088;&#1100;_&#1075;&#1077;&#1086;&#1075;&#1088;&#1072;&#1092;&#1080;&#1095;&#1077;&#1089;&#1082;&#1080;&#1093;_&#1090;&#1077;&#1088;&#1084;&#1080;&#1085;&#1086;&#1074;/&#1069;&#1089;&#1090;&#1091;&#1072;&#1088;&#1080;&#1081;.doc" TargetMode="External"/><Relationship Id="rId4" Type="http://schemas.openxmlformats.org/officeDocument/2006/relationships/hyperlink" Target="&#1057;&#1083;&#1086;&#1074;&#1072;&#1088;&#1100;_&#1075;&#1077;&#1086;&#1075;&#1088;&#1072;&#1092;&#1080;&#1095;&#1077;&#1089;&#1082;&#1080;&#1093;_&#1090;&#1077;&#1088;&#1084;&#1080;&#1085;&#1086;&#1074;/&#1051;&#1080;&#1084;&#1072;&#1085;.do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7;&#1083;&#1086;&#1074;&#1072;&#1088;&#1100;_&#1075;&#1077;&#1086;&#1075;&#1088;&#1072;&#1092;&#1080;&#1095;&#1077;&#1089;&#1082;&#1080;&#1093;_&#1090;&#1077;&#1088;&#1084;&#1080;&#1085;&#1086;&#1074;/&#1040;&#1082;&#1074;&#1072;&#1090;&#1086;&#1088;&#1080;&#1103;.doc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9.xml"/><Relationship Id="rId6" Type="http://schemas.openxmlformats.org/officeDocument/2006/relationships/slide" Target="slide9.xml"/><Relationship Id="rId5" Type="http://schemas.openxmlformats.org/officeDocument/2006/relationships/image" Target="../media/image8.gif"/><Relationship Id="rId4" Type="http://schemas.openxmlformats.org/officeDocument/2006/relationships/hyperlink" Target="&#1057;&#1083;&#1086;&#1074;&#1072;&#1088;&#1100;_&#1075;&#1077;&#1086;&#1075;&#1088;&#1072;&#1092;&#1080;&#1095;&#1077;&#1089;&#1082;&#1080;&#1093;_&#1090;&#1077;&#1088;&#1084;&#1080;&#1085;&#1086;&#1074;/&#1052;&#1086;&#1088;&#1089;&#1082;&#1072;&#1103;_&#1092;&#1077;&#1088;&#1084;&#1072;.do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www.youtube.com/watch?v=gF39iHwrnAE" TargetMode="External"/><Relationship Id="rId4" Type="http://schemas.openxmlformats.org/officeDocument/2006/relationships/slide" Target="slide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hyperlink" Target="&#1042;&#1099;&#1088;&#1072;&#1097;&#1080;&#1074;&#1072;&#1085;&#1080;&#1077;_&#1090;&#1088;&#1077;&#1087;&#1072;&#1085;&#1075;&#1072;.doc" TargetMode="External"/><Relationship Id="rId4" Type="http://schemas.openxmlformats.org/officeDocument/2006/relationships/hyperlink" Target="file:///C:\Documents%20and%20Settings\Karlson\&#1056;&#1072;&#1073;&#1086;&#1095;&#1080;&#1081;%20&#1089;&#1090;&#1086;&#1083;\&#1055;&#1088;&#1077;&#1079;&#1077;&#1085;&#1090;&#1072;&#1094;&#1080;&#1103;_&#1076;&#1083;&#1103;_&#1082;&#1086;&#1085;&#1082;&#1091;&#1088;&#1089;&#1072;\&#1042;&#1099;&#1088;&#1072;&#1097;&#1080;&#1074;&#1072;&#1085;&#1080;&#1077;_&#1090;&#1088;&#1077;&#1087;&#1072;&#1085;&#1075;&#1072;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325880" y="5638798"/>
            <a:ext cx="45719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16632"/>
            <a:ext cx="9144000" cy="110799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 </a:t>
            </a:r>
            <a:r>
              <a:rPr lang="ru-RU" sz="6600" b="1" dirty="0" err="1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Марикультура</a:t>
            </a:r>
            <a:endParaRPr lang="ru-RU" sz="6600" b="1" dirty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5805264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Чалганская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Любовь Ивановна, учитель географии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Картинка 3 из 4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5332" y="2132856"/>
            <a:ext cx="477116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Картинка 91 из 4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053" y="3429000"/>
            <a:ext cx="4145915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67544" y="1340768"/>
            <a:ext cx="8424936" cy="504056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0066"/>
                </a:solidFill>
                <a:latin typeface="Book Antiqua" pitchFamily="18" charset="0"/>
              </a:rPr>
              <a:t>презентация к уроку географии по теме </a:t>
            </a:r>
          </a:p>
          <a:p>
            <a:pPr algn="ctr"/>
            <a:r>
              <a:rPr lang="ru-RU" sz="2000" b="1" dirty="0" smtClean="0">
                <a:solidFill>
                  <a:srgbClr val="000066"/>
                </a:solidFill>
                <a:latin typeface="Book Antiqua" pitchFamily="18" charset="0"/>
              </a:rPr>
              <a:t>«</a:t>
            </a:r>
            <a:r>
              <a:rPr lang="ru-RU" sz="2400" b="1" dirty="0" smtClean="0">
                <a:solidFill>
                  <a:srgbClr val="000066"/>
                </a:solidFill>
                <a:latin typeface="Book Antiqua" pitchFamily="18" charset="0"/>
              </a:rPr>
              <a:t>Значение морей в жизни человека</a:t>
            </a:r>
            <a:r>
              <a:rPr lang="ru-RU" sz="2000" b="1" dirty="0" smtClean="0">
                <a:solidFill>
                  <a:srgbClr val="000066"/>
                </a:solidFill>
                <a:latin typeface="Book Antiqua" pitchFamily="18" charset="0"/>
              </a:rPr>
              <a:t>» </a:t>
            </a:r>
            <a:endParaRPr lang="ru-RU" sz="2000" b="1" dirty="0">
              <a:solidFill>
                <a:srgbClr val="000066"/>
              </a:solidFill>
              <a:latin typeface="Book Antiqua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16" y="404664"/>
            <a:ext cx="8892480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sz="2800" b="1" i="1" dirty="0" smtClean="0">
                <a:solidFill>
                  <a:srgbClr val="660033"/>
                </a:solidFill>
                <a:latin typeface="Book Antiqua" pitchFamily="18" charset="0"/>
              </a:rPr>
              <a:t>Биологическое разнообразие</a:t>
            </a:r>
            <a:r>
              <a:rPr lang="ru-RU" sz="2800" b="1" i="1" dirty="0" smtClean="0">
                <a:solidFill>
                  <a:srgbClr val="000066"/>
                </a:solidFill>
                <a:latin typeface="Book Antiqua" pitchFamily="18" charset="0"/>
              </a:rPr>
              <a:t> </a:t>
            </a:r>
            <a:r>
              <a:rPr lang="ru-RU" sz="3200" b="1" i="1" dirty="0" smtClean="0">
                <a:solidFill>
                  <a:srgbClr val="000066"/>
                </a:solidFill>
                <a:latin typeface="Book Antiqua" pitchFamily="18" charset="0"/>
              </a:rPr>
              <a:t>- </a:t>
            </a:r>
            <a:r>
              <a:rPr lang="ru-RU" sz="2400" b="1" i="1" dirty="0" smtClean="0">
                <a:solidFill>
                  <a:srgbClr val="000066"/>
                </a:solidFill>
                <a:latin typeface="Book Antiqua" pitchFamily="18" charset="0"/>
              </a:rPr>
              <a:t>разнообразие видов в конкретной экосистеме, на определенной территории или на всей планете. </a:t>
            </a:r>
            <a:endParaRPr lang="ru-RU" sz="2400" b="1" i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sp>
        <p:nvSpPr>
          <p:cNvPr id="3" name="Нашивка 2">
            <a:hlinkClick r:id="rId2" action="ppaction://hlinksldjump"/>
          </p:cNvPr>
          <p:cNvSpPr/>
          <p:nvPr/>
        </p:nvSpPr>
        <p:spPr>
          <a:xfrm>
            <a:off x="8712968" y="6525344"/>
            <a:ext cx="395536" cy="216024"/>
          </a:xfrm>
          <a:prstGeom prst="chevron">
            <a:avLst/>
          </a:prstGeom>
          <a:solidFill>
            <a:srgbClr val="000066"/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4818" name="Picture 2" descr="Картинка 50 из 111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4293096"/>
            <a:ext cx="371348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Картинка 9 из 17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654872"/>
            <a:ext cx="3960440" cy="2638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2" name="Picture 6" descr="Картинка 5 из 7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492896"/>
            <a:ext cx="470452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49 из 443"/>
          <p:cNvPicPr>
            <a:picLocks noChangeAspect="1" noChangeArrowheads="1"/>
          </p:cNvPicPr>
          <p:nvPr/>
        </p:nvPicPr>
        <p:blipFill>
          <a:blip r:embed="rId2" cstate="print"/>
          <a:srcRect l="30113" t="19430" r="9644"/>
          <a:stretch>
            <a:fillRect/>
          </a:stretch>
        </p:blipFill>
        <p:spPr bwMode="auto">
          <a:xfrm>
            <a:off x="5292080" y="260648"/>
            <a:ext cx="3672408" cy="3284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16024" y="260648"/>
            <a:ext cx="4716016" cy="17281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/>
            <a:r>
              <a:rPr lang="ru-RU" sz="2800" b="1" i="1" dirty="0" smtClean="0">
                <a:solidFill>
                  <a:srgbClr val="660033"/>
                </a:solidFill>
                <a:latin typeface="Book Antiqua" pitchFamily="18" charset="0"/>
              </a:rPr>
              <a:t>Культивирование</a:t>
            </a:r>
            <a:r>
              <a:rPr lang="ru-RU" sz="2800" b="1" i="1" dirty="0" smtClean="0">
                <a:solidFill>
                  <a:srgbClr val="000066"/>
                </a:solidFill>
                <a:latin typeface="Book Antiqua" pitchFamily="18" charset="0"/>
              </a:rPr>
              <a:t> - </a:t>
            </a:r>
            <a:r>
              <a:rPr lang="ru-RU" sz="2400" b="1" i="1" dirty="0" smtClean="0">
                <a:solidFill>
                  <a:srgbClr val="000066"/>
                </a:solidFill>
                <a:latin typeface="Book Antiqua" pitchFamily="18" charset="0"/>
              </a:rPr>
              <a:t>выращивание животных и растений в искусственных условиях.</a:t>
            </a:r>
            <a:endParaRPr lang="ru-RU" sz="2800" b="1" i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pic>
        <p:nvPicPr>
          <p:cNvPr id="32770" name="Picture 2" descr="Картинка 62 из 726"/>
          <p:cNvPicPr>
            <a:picLocks noChangeAspect="1" noChangeArrowheads="1"/>
          </p:cNvPicPr>
          <p:nvPr/>
        </p:nvPicPr>
        <p:blipFill>
          <a:blip r:embed="rId3" cstate="print"/>
          <a:srcRect l="7979" r="17021"/>
          <a:stretch>
            <a:fillRect/>
          </a:stretch>
        </p:blipFill>
        <p:spPr bwMode="auto">
          <a:xfrm>
            <a:off x="5724128" y="3645024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ашивка 4">
            <a:hlinkClick r:id="rId4" action="ppaction://hlinksldjump"/>
          </p:cNvPr>
          <p:cNvSpPr/>
          <p:nvPr/>
        </p:nvSpPr>
        <p:spPr>
          <a:xfrm>
            <a:off x="8712968" y="6525344"/>
            <a:ext cx="395536" cy="216024"/>
          </a:xfrm>
          <a:prstGeom prst="chevron">
            <a:avLst/>
          </a:prstGeom>
          <a:solidFill>
            <a:srgbClr val="000066"/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2772" name="Picture 4" descr="Картинка 1 из 815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1916832"/>
            <a:ext cx="4000500" cy="2686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4" name="Picture 6" descr="Картинка 27 из 815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077072"/>
            <a:ext cx="3528392" cy="2531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56895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sz="2800" b="1" i="1" dirty="0" smtClean="0">
                <a:solidFill>
                  <a:srgbClr val="660033"/>
                </a:solidFill>
                <a:latin typeface="Book Antiqua" pitchFamily="18" charset="0"/>
              </a:rPr>
              <a:t>Загрязнение</a:t>
            </a:r>
            <a:r>
              <a:rPr lang="ru-RU" sz="2800" b="1" i="1" dirty="0" smtClean="0">
                <a:solidFill>
                  <a:srgbClr val="000066"/>
                </a:solidFill>
                <a:latin typeface="Book Antiqua" pitchFamily="18" charset="0"/>
              </a:rPr>
              <a:t> — </a:t>
            </a:r>
            <a:r>
              <a:rPr lang="ru-RU" sz="2400" b="1" i="1" dirty="0" smtClean="0">
                <a:solidFill>
                  <a:srgbClr val="000066"/>
                </a:solidFill>
                <a:latin typeface="Book Antiqua" pitchFamily="18" charset="0"/>
              </a:rPr>
              <a:t>это процесс отрицательного видоизменения окружающей среды — воздуха, воды, почвы — путём её интоксикации веществами, которые угрожают жизни живых организмов.</a:t>
            </a:r>
            <a:endParaRPr lang="ru-RU" sz="2800" b="1" i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sp>
        <p:nvSpPr>
          <p:cNvPr id="3" name="Нашивка 2">
            <a:hlinkClick r:id="rId2" action="ppaction://hlinksldjump"/>
          </p:cNvPr>
          <p:cNvSpPr/>
          <p:nvPr/>
        </p:nvSpPr>
        <p:spPr>
          <a:xfrm>
            <a:off x="8712968" y="6525344"/>
            <a:ext cx="395536" cy="216024"/>
          </a:xfrm>
          <a:prstGeom prst="chevron">
            <a:avLst/>
          </a:prstGeom>
          <a:solidFill>
            <a:srgbClr val="000066"/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3794" name="Picture 2" descr="Картинка 20 из 152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04864"/>
            <a:ext cx="428847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6" name="Picture 4" descr="Картинка 38 из 152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284984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9560"/>
            <a:ext cx="9144000" cy="769441"/>
          </a:xfr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ru-RU" b="1" dirty="0" err="1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Марикультура</a:t>
            </a:r>
            <a:endParaRPr lang="ru-RU" b="1" dirty="0" smtClean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251520" y="1124744"/>
            <a:ext cx="5184576" cy="21602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Book Antiqua" pitchFamily="18" charset="0"/>
              </a:rPr>
              <a:t>- это выращивание 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</a:rPr>
              <a:t>полезных водорослей, моллюсков, рыб и других организмов в 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  <a:hlinkClick r:id="rId2" action="ppaction://hlinkfile"/>
              </a:rPr>
              <a:t>морях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  <a:hlinkClick r:id="rId3" action="ppaction://hlinkfile"/>
              </a:rPr>
              <a:t>лагунах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  <a:hlinkClick r:id="rId4" action="ppaction://hlinkfile"/>
              </a:rPr>
              <a:t>лиманах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</a:rPr>
              <a:t>, 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  <a:hlinkClick r:id="rId5" action="ppaction://hlinkfile"/>
              </a:rPr>
              <a:t>эстуариях</a:t>
            </a:r>
            <a:r>
              <a:rPr lang="ru-RU" sz="2800" b="1" i="1" dirty="0">
                <a:solidFill>
                  <a:srgbClr val="002060"/>
                </a:solidFill>
                <a:latin typeface="Book Antiqua" pitchFamily="18" charset="0"/>
              </a:rPr>
              <a:t> или в искусственных </a:t>
            </a:r>
            <a:r>
              <a:rPr lang="ru-RU" sz="2800" b="1" i="1" dirty="0" smtClean="0">
                <a:solidFill>
                  <a:srgbClr val="002060"/>
                </a:solidFill>
                <a:latin typeface="Book Antiqua" pitchFamily="18" charset="0"/>
              </a:rPr>
              <a:t>условиях.</a:t>
            </a:r>
            <a:endParaRPr lang="ru-RU" sz="2800" b="1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5122" name="Picture 2" descr="Картинка 13 из 106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3356992"/>
            <a:ext cx="4120609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Картинка 4 из 106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20072" y="1052736"/>
            <a:ext cx="3740165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hlinkClick r:id="rId8" action="ppaction://hlinksldjump"/>
          </p:cNvPr>
          <p:cNvSpPr/>
          <p:nvPr/>
        </p:nvSpPr>
        <p:spPr>
          <a:xfrm>
            <a:off x="7524328" y="6237312"/>
            <a:ext cx="147565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Справка</a:t>
            </a: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49560"/>
            <a:ext cx="9144000" cy="769441"/>
          </a:xfr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/>
            <a:r>
              <a:rPr lang="ru-RU" sz="4400" dirty="0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Производство</a:t>
            </a:r>
            <a:endParaRPr lang="ru-RU" sz="4400" dirty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10" name="Содержимое 9" descr="3368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52124" y="854714"/>
            <a:ext cx="3796340" cy="2790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251520" y="980728"/>
            <a:ext cx="4464496" cy="4752528"/>
          </a:xfrm>
        </p:spPr>
        <p:txBody>
          <a:bodyPr>
            <a:noAutofit/>
          </a:bodyPr>
          <a:lstStyle/>
          <a:p>
            <a:pPr indent="725488" algn="just"/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Разведение  гидробионтов организуется в основном на шельфовых морях. В настоящее время в прибрежной зоне Китая, Японии, Кореи, Филиппин, Индонезии и в других странах выращивают различные виды рыб и моллюсков: камбалу,  морских судаков, устрицы, мидии, гребешки  и т.д. Также создаются плантации  водорослей, например,  морской капусты. Выращивание происходит на специальных, отдаленных от берега </a:t>
            </a:r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  <a:hlinkClick r:id="rId3" action="ppaction://hlinkfile"/>
              </a:rPr>
              <a:t>акваториях</a:t>
            </a:r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  или </a:t>
            </a:r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  <a:hlinkClick r:id="rId4" action="ppaction://hlinkfile"/>
              </a:rPr>
              <a:t>фермах</a:t>
            </a:r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.</a:t>
            </a:r>
            <a:endParaRPr lang="ru-RU" sz="2000" b="1" i="1" dirty="0">
              <a:solidFill>
                <a:srgbClr val="002060"/>
              </a:solidFill>
              <a:latin typeface="Book Antiqua" pitchFamily="18" charset="0"/>
              <a:cs typeface="Times New Roman" pitchFamily="18" charset="0"/>
            </a:endParaRPr>
          </a:p>
        </p:txBody>
      </p:sp>
      <p:pic>
        <p:nvPicPr>
          <p:cNvPr id="3074" name="Picture 2" descr="Картинка 10 из 10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9648" y="3717032"/>
            <a:ext cx="401283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hlinkClick r:id="rId6" action="ppaction://hlinksldjump"/>
          </p:cNvPr>
          <p:cNvSpPr/>
          <p:nvPr/>
        </p:nvSpPr>
        <p:spPr>
          <a:xfrm>
            <a:off x="7668344" y="6309320"/>
            <a:ext cx="133164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Справка</a:t>
            </a: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 txBox="1">
            <a:spLocks/>
          </p:cNvSpPr>
          <p:nvPr/>
        </p:nvSpPr>
        <p:spPr>
          <a:xfrm>
            <a:off x="0" y="31105"/>
            <a:ext cx="9144000" cy="76944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Значение </a:t>
            </a:r>
            <a:r>
              <a:rPr lang="ru-RU" sz="4400" b="1" dirty="0" err="1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марикультуры</a:t>
            </a:r>
            <a:endParaRPr lang="ru-RU" sz="4400" b="1" dirty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 flipH="1">
            <a:off x="179512" y="836712"/>
            <a:ext cx="8748464" cy="2160240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Book Antiqua" pitchFamily="18" charset="0"/>
              </a:rPr>
              <a:t>Обеспечение населения морепродукцией.</a:t>
            </a:r>
          </a:p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Book Antiqua" pitchFamily="18" charset="0"/>
              </a:rPr>
              <a:t>Сохранение  биологического разнообразия  морских организмов.</a:t>
            </a:r>
          </a:p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  <a:latin typeface="Book Antiqua" pitchFamily="18" charset="0"/>
              </a:rPr>
              <a:t>Восстановление численности морских организмов.</a:t>
            </a:r>
            <a:endParaRPr lang="ru-RU" sz="2800" b="1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19460" name="Picture 4" descr="http://trecolorenj.com/Pictures/Pic5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5557" y="2996952"/>
            <a:ext cx="476093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740352" y="6309320"/>
            <a:ext cx="1368152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Справка</a:t>
            </a:r>
          </a:p>
        </p:txBody>
      </p:sp>
      <p:pic>
        <p:nvPicPr>
          <p:cNvPr id="4098" name="Picture 2" descr="Картинка 77 из 1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068960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07504" y="836712"/>
            <a:ext cx="8820472" cy="1800200"/>
          </a:xfrm>
        </p:spPr>
        <p:txBody>
          <a:bodyPr>
            <a:noAutofit/>
          </a:bodyPr>
          <a:lstStyle/>
          <a:p>
            <a:pPr algn="just"/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В Приморском крае действует более 30 хозяйств </a:t>
            </a:r>
            <a:r>
              <a:rPr lang="ru-RU" sz="2000" b="1" i="1" dirty="0" err="1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марикультуры</a:t>
            </a:r>
            <a:r>
              <a:rPr lang="ru-RU" sz="2000" b="1" i="1" dirty="0" smtClean="0">
                <a:solidFill>
                  <a:srgbClr val="002060"/>
                </a:solidFill>
                <a:latin typeface="Book Antiqua" pitchFamily="18" charset="0"/>
                <a:cs typeface="Times New Roman" pitchFamily="18" charset="0"/>
              </a:rPr>
              <a:t>. Основными объектами культивирования являются ламинария, мидия, устрицы, морской гребешок, морские ежи, трепанги и крабы; 2 хозяйства специализируются на разведении лососевых видов рыб (кета, горбуша).</a:t>
            </a:r>
          </a:p>
        </p:txBody>
      </p:sp>
      <p:pic>
        <p:nvPicPr>
          <p:cNvPr id="3" name="Содержимое 8" descr="i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564904"/>
            <a:ext cx="349354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9" descr="3aaa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2564904"/>
            <a:ext cx="3308807" cy="3364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6"/>
          <p:cNvSpPr txBox="1">
            <a:spLocks/>
          </p:cNvSpPr>
          <p:nvPr/>
        </p:nvSpPr>
        <p:spPr>
          <a:xfrm>
            <a:off x="0" y="31105"/>
            <a:ext cx="9144000" cy="76944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b="1" dirty="0" err="1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Марикультура</a:t>
            </a:r>
            <a:r>
              <a:rPr lang="ru-RU" sz="4400" b="1" dirty="0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 в России</a:t>
            </a:r>
            <a:endParaRPr lang="ru-RU" sz="4400" b="1" dirty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7632848" y="6093296"/>
            <a:ext cx="1331640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Справка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6093296"/>
            <a:ext cx="6696744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ctr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Видеорепортаж «Развитие </a:t>
            </a:r>
            <a:r>
              <a:rPr lang="ru-RU" b="1" i="1" u="sng" dirty="0" err="1" smtClean="0">
                <a:solidFill>
                  <a:srgbClr val="000066"/>
                </a:solidFill>
                <a:latin typeface="Book Antiqua" pitchFamily="18" charset="0"/>
              </a:rPr>
              <a:t>марикультуры</a:t>
            </a:r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 в Приморье»</a:t>
            </a:r>
          </a:p>
          <a:p>
            <a:pPr marL="173038" algn="ctr"/>
            <a:r>
              <a:rPr lang="ru-RU" u="sng" dirty="0" smtClean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/>
              </a:rPr>
              <a:t>http://www.youtube.com/watch?v=gF39iHwrnAE</a:t>
            </a:r>
            <a:endParaRPr lang="ru-RU" b="1" i="1" u="sng" dirty="0" smtClean="0">
              <a:solidFill>
                <a:srgbClr val="000066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6"/>
          <p:cNvSpPr txBox="1">
            <a:spLocks/>
          </p:cNvSpPr>
          <p:nvPr/>
        </p:nvSpPr>
        <p:spPr>
          <a:xfrm>
            <a:off x="0" y="31105"/>
            <a:ext cx="9144000" cy="769441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</a:rPr>
              <a:t>Культивирование трепанга</a:t>
            </a:r>
            <a:endParaRPr lang="ru-RU" sz="4400" b="1" dirty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28" name="Picture 4" descr="Картинка 6 из 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80728"/>
            <a:ext cx="3888432" cy="2910853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026" name="Picture 2" descr="Картинка 10 из 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29000"/>
            <a:ext cx="5400597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Управляющая кнопка: фильм 9">
            <a:hlinkClick r:id="rId4" action="ppaction://hlinkfile" highlightClick="1"/>
          </p:cNvPr>
          <p:cNvSpPr/>
          <p:nvPr/>
        </p:nvSpPr>
        <p:spPr>
          <a:xfrm>
            <a:off x="7884368" y="5301208"/>
            <a:ext cx="792088" cy="648072"/>
          </a:xfrm>
          <a:prstGeom prst="actionButtonMovi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0040" y="1124744"/>
            <a:ext cx="48600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0066"/>
                </a:solidFill>
                <a:latin typeface="Book Antiqua" pitchFamily="18" charset="0"/>
              </a:rPr>
              <a:t>Дальневосточный трепанг – чрезвычайно деликатесный и лечебный продукт, содержащий набор биологически активных веществ и обладающий </a:t>
            </a:r>
            <a:r>
              <a:rPr lang="ru-RU" sz="2000" b="1" i="1" dirty="0" err="1" smtClean="0">
                <a:solidFill>
                  <a:srgbClr val="000066"/>
                </a:solidFill>
                <a:latin typeface="Book Antiqua" pitchFamily="18" charset="0"/>
              </a:rPr>
              <a:t>антиоксидантными</a:t>
            </a:r>
            <a:r>
              <a:rPr lang="ru-RU" sz="2000" b="1" i="1" dirty="0" smtClean="0">
                <a:solidFill>
                  <a:srgbClr val="000066"/>
                </a:solidFill>
                <a:latin typeface="Book Antiqua" pitchFamily="18" charset="0"/>
              </a:rPr>
              <a:t>, стимулирующими и укрепляющими свойствами.</a:t>
            </a:r>
            <a:endParaRPr lang="ru-RU" sz="2000" b="1" i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sp>
        <p:nvSpPr>
          <p:cNvPr id="12" name="Прямоугольник 11">
            <a:hlinkClick r:id="rId5" action="ppaction://hlinkfile"/>
          </p:cNvPr>
          <p:cNvSpPr/>
          <p:nvPr/>
        </p:nvSpPr>
        <p:spPr>
          <a:xfrm>
            <a:off x="7596336" y="5949280"/>
            <a:ext cx="1331640" cy="620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Справка</a:t>
            </a: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1287"/>
            <a:ext cx="9144000" cy="769441"/>
          </a:xfr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defRPr/>
            </a:pPr>
            <a:r>
              <a:rPr lang="ru-RU" sz="4400" dirty="0" smtClean="0">
                <a:ln w="17780" cmpd="sng">
                  <a:solidFill>
                    <a:srgbClr val="666699"/>
                  </a:solidFill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Bookman Old Style" pitchFamily="18" charset="0"/>
                <a:ea typeface="+mn-ea"/>
                <a:cs typeface="+mn-cs"/>
              </a:rPr>
              <a:t>Экологические проблемы</a:t>
            </a:r>
            <a:endParaRPr lang="ru-RU" sz="4400" dirty="0">
              <a:ln w="17780" cmpd="sng">
                <a:solidFill>
                  <a:srgbClr val="666699"/>
                </a:solidFill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5" name="Содержимое 4" descr="DeadSea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911020" y="1221262"/>
            <a:ext cx="4053468" cy="4656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84784"/>
            <a:ext cx="4752528" cy="4248471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Современное состояние Мирового океана характеризуется большой загрязненностью, особенно у побережий.  В воде присутствует много пестицидов,  радиоактивных  отходов, тяжёлых  металлов, промышленных  и бытовых  стоков. Это мешает развитию </a:t>
            </a:r>
            <a:r>
              <a:rPr lang="ru-RU" sz="2400" b="1" i="1" dirty="0" err="1" smtClean="0">
                <a:solidFill>
                  <a:srgbClr val="002060"/>
                </a:solidFill>
                <a:latin typeface="Book Antiqua" pitchFamily="18" charset="0"/>
              </a:rPr>
              <a:t>марикультуры</a:t>
            </a:r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.</a:t>
            </a:r>
            <a:endParaRPr lang="ru-RU" sz="2400" b="1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6" name="Прямоугольник 5">
            <a:hlinkClick r:id="rId3" action="ppaction://hlinksldjump"/>
          </p:cNvPr>
          <p:cNvSpPr/>
          <p:nvPr/>
        </p:nvSpPr>
        <p:spPr>
          <a:xfrm>
            <a:off x="7632848" y="6093296"/>
            <a:ext cx="1403648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b="1" i="1" u="sng" dirty="0" smtClean="0">
                <a:solidFill>
                  <a:srgbClr val="000066"/>
                </a:solidFill>
                <a:latin typeface="Book Antiqua" pitchFamily="18" charset="0"/>
              </a:rPr>
              <a:t>Справка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6237312"/>
            <a:ext cx="676875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sz="1400" b="1" u="sng" dirty="0" smtClean="0">
                <a:solidFill>
                  <a:srgbClr val="660033"/>
                </a:solidFill>
                <a:latin typeface="Book Antiqua" pitchFamily="18" charset="0"/>
              </a:rPr>
              <a:t>Фото и видеоматериалы взяты по тематическим запросам из Интернета</a:t>
            </a: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strobl.ru/sites/default/files/styles/news_full/public/images/teasers/id1535_art5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883" y="4221088"/>
            <a:ext cx="3600401" cy="238826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6388" name="Picture 4" descr="Картинка 35 из 291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2371" y="4221088"/>
            <a:ext cx="3580069" cy="237626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23528" y="44624"/>
            <a:ext cx="8532440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sz="2800" b="1" i="1" dirty="0" smtClean="0">
                <a:solidFill>
                  <a:srgbClr val="660033"/>
                </a:solidFill>
                <a:latin typeface="Book Antiqua" pitchFamily="18" charset="0"/>
              </a:rPr>
              <a:t>Искусственные условия</a:t>
            </a:r>
            <a:r>
              <a:rPr lang="ru-RU" sz="2800" b="1" i="1" dirty="0" smtClean="0">
                <a:solidFill>
                  <a:srgbClr val="000066"/>
                </a:solidFill>
                <a:latin typeface="Book Antiqua" pitchFamily="18" charset="0"/>
              </a:rPr>
              <a:t> </a:t>
            </a:r>
            <a:r>
              <a:rPr lang="ru-RU" sz="2400" b="1" i="1" dirty="0" smtClean="0">
                <a:solidFill>
                  <a:srgbClr val="000066"/>
                </a:solidFill>
                <a:latin typeface="Book Antiqua" pitchFamily="18" charset="0"/>
              </a:rPr>
              <a:t>- благоприятные условия, специально созданные для развития и размножения живых организмов.</a:t>
            </a:r>
            <a:endParaRPr lang="ru-RU" sz="2400" b="1" i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pic>
        <p:nvPicPr>
          <p:cNvPr id="1026" name="Picture 2" descr="Картинка 13 из 212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523667"/>
            <a:ext cx="3456384" cy="255340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30" name="Picture 6" descr="Картинка 60 из 1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4263" y="1556793"/>
            <a:ext cx="3336169" cy="25073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1" name="Нашивка 10">
            <a:hlinkClick r:id="rId6" action="ppaction://hlinksldjump"/>
          </p:cNvPr>
          <p:cNvSpPr/>
          <p:nvPr/>
        </p:nvSpPr>
        <p:spPr>
          <a:xfrm>
            <a:off x="8604448" y="6525344"/>
            <a:ext cx="395536" cy="216024"/>
          </a:xfrm>
          <a:prstGeom prst="chevron">
            <a:avLst/>
          </a:prstGeom>
          <a:solidFill>
            <a:srgbClr val="000066"/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23528" y="332656"/>
            <a:ext cx="835292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3038" algn="just"/>
            <a:r>
              <a:rPr lang="ru-RU" sz="3200" b="1" i="1" dirty="0" smtClean="0">
                <a:solidFill>
                  <a:srgbClr val="660033"/>
                </a:solidFill>
                <a:latin typeface="Book Antiqua" pitchFamily="18" charset="0"/>
              </a:rPr>
              <a:t>Гидробионты</a:t>
            </a:r>
            <a:r>
              <a:rPr lang="ru-RU" sz="2800" b="1" i="1" dirty="0" smtClean="0">
                <a:solidFill>
                  <a:srgbClr val="000066"/>
                </a:solidFill>
                <a:latin typeface="Book Antiqua" pitchFamily="18" charset="0"/>
              </a:rPr>
              <a:t> - </a:t>
            </a:r>
            <a:r>
              <a:rPr lang="ru-RU" sz="2400" b="1" i="1" dirty="0" smtClean="0">
                <a:solidFill>
                  <a:srgbClr val="000066"/>
                </a:solidFill>
                <a:latin typeface="Book Antiqua" pitchFamily="18" charset="0"/>
              </a:rPr>
              <a:t>организмы, в ходе эволюции приспособленные к обитанию в водной среде. </a:t>
            </a:r>
            <a:endParaRPr lang="ru-RU" sz="2400" b="1" i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sp>
        <p:nvSpPr>
          <p:cNvPr id="9" name="Нашивка 8">
            <a:hlinkClick r:id="rId2" action="ppaction://hlinksldjump"/>
          </p:cNvPr>
          <p:cNvSpPr/>
          <p:nvPr/>
        </p:nvSpPr>
        <p:spPr>
          <a:xfrm>
            <a:off x="8604448" y="6525344"/>
            <a:ext cx="395536" cy="216024"/>
          </a:xfrm>
          <a:prstGeom prst="chevron">
            <a:avLst/>
          </a:prstGeom>
          <a:solidFill>
            <a:srgbClr val="000066"/>
          </a:solidFill>
          <a:ln>
            <a:solidFill>
              <a:srgbClr val="66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5844" name="Picture 4" descr="Картинка 9 из 24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132856"/>
            <a:ext cx="5404757" cy="360040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35846" name="Picture 6" descr="Картинка 12 из 111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0122" y="1772816"/>
            <a:ext cx="3294366" cy="4392488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ransition spd="med" advClick="0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1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324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Слайд 1</vt:lpstr>
      <vt:lpstr>Марикультура</vt:lpstr>
      <vt:lpstr>Производство</vt:lpstr>
      <vt:lpstr>Слайд 4</vt:lpstr>
      <vt:lpstr>В Приморском крае действует более 30 хозяйств марикультуры. Основными объектами культивирования являются ламинария, мидия, устрицы, морской гребешок, морские ежи, трепанги и крабы; 2 хозяйства специализируются на разведении лососевых видов рыб (кета, горбуша).</vt:lpstr>
      <vt:lpstr>Слайд 6</vt:lpstr>
      <vt:lpstr>Экологические проблемы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Karlson</cp:lastModifiedBy>
  <cp:revision>145</cp:revision>
  <dcterms:modified xsi:type="dcterms:W3CDTF">2013-11-11T18:24:25Z</dcterms:modified>
</cp:coreProperties>
</file>