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12" r:id="rId3"/>
  </p:sldMasterIdLst>
  <p:sldIdLst>
    <p:sldId id="256" r:id="rId4"/>
    <p:sldId id="320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259" r:id="rId66"/>
    <p:sldId id="258" r:id="rId67"/>
    <p:sldId id="319" r:id="rId68"/>
    <p:sldId id="321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FFFF"/>
    <a:srgbClr val="CC66FF"/>
    <a:srgbClr val="FF9933"/>
    <a:srgbClr val="008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5523-F558-48A7-AAAD-70952AC7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6ED8-2BB6-414A-A8B1-771BC8D5DFF8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9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232C-954F-4C23-BAFC-A05A68887B2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B754-755E-4D79-AF9B-984959895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F3A04-5EE1-484A-9A1B-A30301CBA75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BACE-994D-4A43-902D-DAFDA795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D239-128E-40E9-8DD4-72917F2FE622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C04A-B081-42B8-A54F-CA6530FB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7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39CC-B5B0-4A23-B759-CF7527172F82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3D4B-D404-4FF2-92E4-0564D15C1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1B61-B4F1-473F-91AC-0622ADEEDB0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E10D-0951-460A-AFAA-5A134429C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32C6-4821-48A3-8177-BE9CF1E7B5A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8789-FFE7-482B-AE7D-309ED1030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3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4412-DDF4-4A70-9FBE-CC5202405C0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EEF3-BB81-4726-A92F-5BB7C8E06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9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DD68-925A-40D3-95B3-2437071E5DC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73F1-262A-44EE-B781-0A850AF4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A96B-CA43-4281-8C78-A466D38F48D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EB3B-1A93-4A4C-9C61-701E05420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5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EC52-8E33-4EB2-A7E9-F45D2B9B272B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90DDD-40C6-4F3B-ACEC-8BB7C8AC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6A77-5252-41B6-9A70-4354ACFE13D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5301-2CFF-4AAC-ABEF-A707278D3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E606-9828-4E8D-B6AF-6F4788483B4F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DC6E-CB34-49B9-9E12-EF21A208C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D5C7-B12C-4176-83FC-23CB057449B2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3137-0A62-45A7-AB2A-89E01526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0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2DDD-2A1D-419F-8EC3-EEA1D3DDCE1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F357-9BD0-48D4-A428-DC50D323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65DB-FEA7-436C-A48F-2A869EFF0469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FEB0-B586-4D2D-A160-4104374F5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41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0C0F-5154-4583-82B8-7D8B675932D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5D16C-0D7C-44C8-8405-BB828B81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74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2787-2845-435C-8FE7-F89BEC73AA18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D9E9-0544-4895-8117-8CFEACF0E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2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ABFE-CDC2-41BA-90B9-7C24F87E55D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4008-4763-4606-BF23-EEBCB3AB5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9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EE50-BE53-4C29-A15F-ABCE40CACDE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5E4A-6B96-48D6-9709-9ED625F0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0916-7313-422C-9E1A-E94E9E55F3D3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DF9A-D207-4A6C-BF0C-4D23C1D23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7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C37B-1CDA-4E31-BC96-B74AB8F279E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6628-6DED-46E2-94D3-71F9CE90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1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043C5-DF46-4D58-B457-C3AC3E428AC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1184-25BB-4B56-A898-D0DD419F2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45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B47-E43F-4235-9759-21F4139E973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8E8D2-AEBD-4E8A-B8C5-2916B00C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9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BDC4-246C-426E-8E3D-96E6CF32841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4DED-98E1-4600-A157-518C66A7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80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FCA-C868-48C0-9F37-CF2A5C10D5F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974E-5C18-468F-9C75-C9F898AF6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96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7B0B-2500-49DE-B1C3-602A6A1FD53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7F6F-1BF4-426B-B6E1-62030135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9EF7-A4A5-46BE-B36F-5BE86DEC5BF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DAB0-0F6B-4D83-8132-513D08B6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B8EC-7955-419B-A430-B3E19AEF63F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0842-89A9-42D5-AF66-2EA5A20AA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2DE24-CDFB-4C5D-8B35-C76B398357BF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A0BA-CB75-467E-8796-4123B63F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74A0-4F74-421D-8053-049BEAA91D4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5B68-86E1-4A07-A219-BF83D3C32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3BEC-A8FC-4E86-9C65-A6963B30B1D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B445-10AD-42FB-BBC3-204F6F2FA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042F-0844-4C7A-8DCD-0267DCE7F34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8EFD-25E0-43FE-BFB2-8A51BAA9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3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189F61-91B6-476A-834A-5E6D8CFBEC53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FC4E92B-C5B0-407A-9A79-D0E3E0CD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2DC5CD9-88DC-413D-B235-048ED4C44F29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CC3470-7593-4B06-9915-5691C1E76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8CC8D435-1C2C-4F08-9A43-F5DCCBF7AD9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CB1581-10DE-4A79-861C-F09D4F73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foto.mail.ru/list/lenaneft/_favorites/s-841.jpg" TargetMode="External"/><Relationship Id="rId2" Type="http://schemas.openxmlformats.org/officeDocument/2006/relationships/hyperlink" Target="http://www.world-real-estate.ru/user/images/18842/ad_262665_image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ordteen.ru/uploads/posts/2012-08/1344110467_Ships_White_sails_013602_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950" y="908050"/>
            <a:ext cx="8928100" cy="33131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ПУТЕШЕСТВИЕ В МУХОМОРЬЕ</a:t>
            </a:r>
            <a:b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ЧАСТЬ1:</a:t>
            </a:r>
            <a:r>
              <a:rPr lang="ru-RU" sz="4000" b="1" dirty="0" smtClean="0">
                <a:solidFill>
                  <a:schemeClr val="hlink"/>
                </a:solidFill>
              </a:rPr>
              <a:t/>
            </a:r>
            <a:br>
              <a:rPr lang="ru-RU" sz="4000" b="1" dirty="0" smtClean="0">
                <a:solidFill>
                  <a:schemeClr val="hlink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«ОТКРОЕМ ДВЕРЬ В СКАЗОЧНЫЙ МИР»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4724400"/>
            <a:ext cx="6400800" cy="11525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smtClean="0">
                <a:solidFill>
                  <a:schemeClr val="accent1"/>
                </a:solidFill>
              </a:rPr>
              <a:t>Участники – обучающиеся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6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03575" y="2924175"/>
            <a:ext cx="56372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Вафельное, полосатое,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Гладкое, лохматое.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Всегда под рукой – 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Что это такое?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(Полотенце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7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92500" y="2924175"/>
            <a:ext cx="53482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Кто на свете ходит 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 каменной рубахе?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 каменной рубахе 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Ходят…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(черепахи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8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771775" y="2924175"/>
            <a:ext cx="60690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И в лесу мы, и в болоте,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Нас везде всегда найдете – 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На поляне, на опушке.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Мы – зеленые…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(лягушки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9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43213" y="2924175"/>
            <a:ext cx="59975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За рекой они росли,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Их на праздник принесли,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На веточках – иголки.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Что же это - 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(елки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10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124075" y="2924175"/>
            <a:ext cx="6716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Очень ласковый и чистый,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Лапой моется пушистой,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Если пустит когти в ход,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Страшный зверь – домашний…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(кот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348038" y="2924175"/>
            <a:ext cx="54927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Дел у меня немало – 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Я белым одеялом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Всю землю укрываю,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 лед реки убираю,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Белю поля, дома,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Зовут меня…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(зима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12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87675" y="2924175"/>
            <a:ext cx="58531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Деревья одеваю,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Посевы поливаю,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Движения полна,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Зовут меня…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(весна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13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55875" y="2924175"/>
            <a:ext cx="62849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Ног нет, а движется,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Перья есть, а не летает,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Глаза есть, а не мигает.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(Рыба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627313" y="2924175"/>
            <a:ext cx="621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Не конь, а бежит,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Не лес, а шумит.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(Река, ручей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32138" y="2924175"/>
            <a:ext cx="57086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Сам мал,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Незаметно хожу,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Но больше себя ношу.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(Муравей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30228" r="44667" b="50891"/>
          <a:stretch>
            <a:fillRect/>
          </a:stretch>
        </p:blipFill>
        <p:spPr bwMode="auto">
          <a:xfrm>
            <a:off x="1042988" y="404813"/>
            <a:ext cx="72739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16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700338" y="2924175"/>
            <a:ext cx="6140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Сердитый недотрога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Живет в глуши лесной.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Иголок очень много,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А нитки ни одной.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(Еж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17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55875" y="2924175"/>
            <a:ext cx="62849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Комочек пуха,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Длинное ухо,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Прыгает ловко,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Любит морковку.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(Заяц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18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627313" y="2924175"/>
            <a:ext cx="621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chemeClr val="accent2"/>
                </a:solidFill>
              </a:rPr>
              <a:t>Светит, а не греет.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(Месяц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Стул – шкаф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(мебель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Тарелка – ложка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(посуда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Береза – тополь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(деревья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Грач – воробей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(птица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42988" y="4076700"/>
            <a:ext cx="7797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Георгин – подснежник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(цветок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Окунь – щука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(хищная рыба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Ель – сосна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(хвойные деревья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КОРАБЕЛЬНАЯ КОМАНДА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37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МАТРОС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ЛОЦМАН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КОК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БОЦМАН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ПОМОЩНИК КАПИТАНА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КАПИТАН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750" y="4076700"/>
            <a:ext cx="83010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Собака – лошадь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(домашние животные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Утка – гусь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(водоплавающая птица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</a:t>
            </a:r>
            <a:r>
              <a:rPr lang="ru-RU" sz="3200" b="1">
                <a:solidFill>
                  <a:srgbClr val="D60093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Оксана – Наташа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(женские имена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3644900"/>
            <a:ext cx="7364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Сердце – печень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(внутренние органы человека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11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3429000"/>
            <a:ext cx="85899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Секундомер – градусник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(измерительные приборы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12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4076700"/>
            <a:ext cx="8372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Дождь – туман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(погодные явления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13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4076700"/>
            <a:ext cx="73644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Зима – лето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(времена года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14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hlink"/>
                </a:solidFill>
              </a:rPr>
              <a:t>«ОБОБЩИТЕЛЬНОЕ» ИСПЫТАНИЕ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ПАРЫ СЛОВ ОДНИМ ПОНЯТИЕМ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Смелость – доброта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(положительные качества характера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15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Сапог, тарелка, тапок, ботинок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(тарелка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5400" b="1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Вилка, тарелка, яблоко, кастрюля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(яблоко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2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smtClean="0">
                <a:solidFill>
                  <a:schemeClr val="hlink"/>
                </a:solidFill>
              </a:rPr>
              <a:t>«УДАЧНОЕ» ИСПЫТАНИЕ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1538" y="2285992"/>
            <a:ext cx="7168880" cy="4313567"/>
          </a:xfrm>
        </p:spPr>
        <p:txBody>
          <a:bodyPr numCol="2"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2 – 16 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3 – 14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4 – </a:t>
            </a:r>
            <a:r>
              <a:rPr lang="ru-RU" sz="66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22 </a:t>
            </a:r>
            <a:endParaRPr lang="ru-RU" sz="6600" b="1" kern="12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7 – 8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12 – 15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6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19 – </a:t>
            </a:r>
            <a:r>
              <a:rPr lang="ru-RU" sz="66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20 </a:t>
            </a:r>
            <a:endParaRPr lang="ru-RU" sz="6600" b="1" kern="12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Яблоко, груша, виноград, огурец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(огурец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3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Шапка, машина, самолет, поезд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(шапка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4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3716338"/>
            <a:ext cx="84455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Ручка, пенал, карандаш, фломастер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(пенал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5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Мальчик, девочка, мужчина, дедушка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(девочка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6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Тетрадь, журнал, книга, газета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(тетрадь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7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Огурец, капуста, пирожок, свекла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(пирожок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8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Храбрый, злой, смелый, отважный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(злой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9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Ложка, тарелка, кастрюля, сумка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(сумка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10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Береза, дуб, сосна, земляника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(земляника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11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«ИСКЛЮЧИТЕЛЬНОЕ» ИСПЫТАНИЕ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ЛИШНЕЕ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Мыло, мочалка, шампунь, веник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(веник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12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16238" y="2924175"/>
            <a:ext cx="59245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chemeClr val="accent2"/>
                </a:solidFill>
                <a:latin typeface="Tahoma" pitchFamily="34" charset="0"/>
              </a:rPr>
              <a:t>Намочи меня водой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chemeClr val="accent2"/>
                </a:solidFill>
                <a:latin typeface="Tahoma" pitchFamily="34" charset="0"/>
              </a:rPr>
              <a:t>Да потри рукой.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chemeClr val="accent2"/>
                </a:solidFill>
                <a:latin typeface="Tahoma" pitchFamily="34" charset="0"/>
              </a:rPr>
              <a:t>Как начну гулять по шее,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chemeClr val="accent2"/>
                </a:solidFill>
                <a:latin typeface="Tahoma" pitchFamily="34" charset="0"/>
              </a:rPr>
              <a:t>Сразу ты похорошеешь. </a:t>
            </a: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(Мыло)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Век – столетие/событие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(столетие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3716338"/>
            <a:ext cx="85677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Прогноз – предсказание/причина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(предсказание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2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3850" y="3716338"/>
            <a:ext cx="87122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Идеал – будущее/совершенство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(совершенство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3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Малина – смородина/свёкла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(смородина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4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Дом – изба/город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(изба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5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Жара – наводнение/засуха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(засуха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6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Облако – ветер/мороз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(ветер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7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Ручка – учебник/дневник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(дневник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8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200" b="1" dirty="0" smtClean="0">
                <a:solidFill>
                  <a:schemeClr val="hlink"/>
                </a:solidFill>
              </a:rPr>
              <a:t>«ОСМЫСЛЕННОЕ» ИСПЫТАНИЕ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БЛИЗКОЕ ПО СМЫСЛУ СЛОВО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3716338"/>
            <a:ext cx="7653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5400" b="1">
                <a:solidFill>
                  <a:schemeClr val="accent2"/>
                </a:solidFill>
              </a:rPr>
              <a:t>Чтение – буква/слово </a:t>
            </a:r>
            <a:endParaRPr lang="ru-RU" sz="54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00FFCC"/>
                </a:solidFill>
              </a:rPr>
              <a:t>(буква</a:t>
            </a:r>
            <a:r>
              <a:rPr lang="ru-RU" sz="5400" b="1">
                <a:solidFill>
                  <a:srgbClr val="00FF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9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904875"/>
          </a:xfrm>
        </p:spPr>
        <p:txBody>
          <a:bodyPr/>
          <a:lstStyle/>
          <a:p>
            <a:pPr algn="ctr">
              <a:defRPr/>
            </a:pPr>
            <a:r>
              <a:rPr lang="ru-RU" sz="4600" b="1" dirty="0" smtClean="0">
                <a:solidFill>
                  <a:schemeClr val="hlink"/>
                </a:solidFill>
              </a:rPr>
              <a:t>«ФИНАЛЬНОЕ» ИСПЫТАНИЕ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ПРОДОЛЖИТЕ РЯД ЧИСЕЛ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979613" y="2924175"/>
            <a:ext cx="65008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а) 1, 3, 5, 7, … </a:t>
            </a:r>
          </a:p>
          <a:p>
            <a:pPr algn="r"/>
            <a:r>
              <a:rPr lang="ru-RU" sz="5400" b="1">
                <a:solidFill>
                  <a:srgbClr val="00FFCC"/>
                </a:solidFill>
              </a:rPr>
              <a:t>(9)</a:t>
            </a:r>
          </a:p>
          <a:p>
            <a:r>
              <a:rPr lang="ru-RU" sz="5400" b="1">
                <a:solidFill>
                  <a:schemeClr val="accent2"/>
                </a:solidFill>
              </a:rPr>
              <a:t>б) 2, 4, 6, 8, … </a:t>
            </a:r>
          </a:p>
          <a:p>
            <a:pPr algn="r"/>
            <a:r>
              <a:rPr lang="ru-RU" sz="5400" b="1">
                <a:solidFill>
                  <a:srgbClr val="00FFCC"/>
                </a:solidFill>
              </a:rPr>
              <a:t>(10) </a:t>
            </a:r>
            <a:endParaRPr lang="ru-RU" sz="5400" b="1">
              <a:solidFill>
                <a:srgbClr val="00FFCC"/>
              </a:solidFill>
              <a:latin typeface="Tahoma" pitchFamily="34" charset="0"/>
            </a:endParaRP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468313" y="14128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1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2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76600" y="2924175"/>
            <a:ext cx="55641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ru-RU" sz="3200" b="1">
                <a:solidFill>
                  <a:schemeClr val="accent2"/>
                </a:solidFill>
              </a:rPr>
              <a:t>Целых 25 зубков</a:t>
            </a:r>
          </a:p>
          <a:p>
            <a:pPr marL="342900" indent="-342900">
              <a:lnSpc>
                <a:spcPct val="120000"/>
              </a:lnSpc>
            </a:pPr>
            <a:r>
              <a:rPr lang="ru-RU" sz="3200" b="1">
                <a:solidFill>
                  <a:schemeClr val="accent2"/>
                </a:solidFill>
              </a:rPr>
              <a:t>Для кудрей и хохолков.</a:t>
            </a:r>
          </a:p>
          <a:p>
            <a:pPr marL="342900" indent="-342900">
              <a:lnSpc>
                <a:spcPct val="120000"/>
              </a:lnSpc>
            </a:pPr>
            <a:r>
              <a:rPr lang="ru-RU" sz="3200" b="1">
                <a:solidFill>
                  <a:schemeClr val="accent2"/>
                </a:solidFill>
              </a:rPr>
              <a:t>И под каждым под зубком</a:t>
            </a:r>
          </a:p>
          <a:p>
            <a:pPr marL="342900" indent="-342900">
              <a:lnSpc>
                <a:spcPct val="120000"/>
              </a:lnSpc>
            </a:pPr>
            <a:r>
              <a:rPr lang="ru-RU" sz="3200" b="1">
                <a:solidFill>
                  <a:schemeClr val="accent2"/>
                </a:solidFill>
              </a:rPr>
              <a:t>Лягут волосы рядком.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(Расческа)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904875"/>
          </a:xfrm>
        </p:spPr>
        <p:txBody>
          <a:bodyPr/>
          <a:lstStyle/>
          <a:p>
            <a:pPr algn="ctr">
              <a:defRPr/>
            </a:pPr>
            <a:r>
              <a:rPr lang="ru-RU" sz="4600" b="1" dirty="0" smtClean="0">
                <a:solidFill>
                  <a:schemeClr val="hlink"/>
                </a:solidFill>
              </a:rPr>
              <a:t>«ФИНАЛЬНОЕ» ИСПЫТАНИЕ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НАЗОВИТЕ ОДНИМ СЛОВОМ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23850" y="2852738"/>
            <a:ext cx="8712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а) дождь – град</a:t>
            </a:r>
          </a:p>
          <a:p>
            <a:pPr algn="r"/>
            <a:r>
              <a:rPr lang="ru-RU" sz="4800" b="1">
                <a:solidFill>
                  <a:srgbClr val="00FFCC"/>
                </a:solidFill>
              </a:rPr>
              <a:t>(осадки)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r>
              <a:rPr lang="ru-RU" sz="4800" b="1">
                <a:solidFill>
                  <a:schemeClr val="accent2"/>
                </a:solidFill>
              </a:rPr>
              <a:t>б) литература – математика</a:t>
            </a:r>
          </a:p>
          <a:p>
            <a:pPr algn="r"/>
            <a:r>
              <a:rPr lang="ru-RU" sz="4800" b="1">
                <a:solidFill>
                  <a:srgbClr val="00FFCC"/>
                </a:solidFill>
              </a:rPr>
              <a:t>(уроки) </a:t>
            </a:r>
            <a:endParaRPr lang="ru-RU" sz="4800" b="1">
              <a:solidFill>
                <a:srgbClr val="00FFCC"/>
              </a:solidFill>
              <a:latin typeface="Tahoma" pitchFamily="34" charset="0"/>
            </a:endParaRP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468313" y="14128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2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904875"/>
          </a:xfrm>
        </p:spPr>
        <p:txBody>
          <a:bodyPr/>
          <a:lstStyle/>
          <a:p>
            <a:pPr algn="ctr">
              <a:defRPr/>
            </a:pPr>
            <a:r>
              <a:rPr lang="ru-RU" sz="4600" b="1" dirty="0" smtClean="0">
                <a:solidFill>
                  <a:schemeClr val="hlink"/>
                </a:solidFill>
              </a:rPr>
              <a:t>«ФИНАЛЬНОЕ» ИСПЫТАНИЕ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ПОДБЕРИТЕ НУЖНОЕ СЛОВО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23850" y="2852738"/>
            <a:ext cx="8712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а) песня : композитор = самолет : (горючее, конструктор, истребитель)</a:t>
            </a:r>
          </a:p>
          <a:p>
            <a:pPr algn="r"/>
            <a:r>
              <a:rPr lang="ru-RU" sz="3600" b="1">
                <a:solidFill>
                  <a:srgbClr val="00FFCC"/>
                </a:solidFill>
              </a:rPr>
              <a:t>(конструктор)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pPr algn="ctr"/>
            <a:r>
              <a:rPr lang="ru-RU" sz="3600" b="1">
                <a:solidFill>
                  <a:schemeClr val="accent2"/>
                </a:solidFill>
              </a:rPr>
              <a:t>б) добро : зло = день :                 (сутки, неделя, ночь)</a:t>
            </a:r>
          </a:p>
          <a:p>
            <a:pPr algn="r"/>
            <a:r>
              <a:rPr lang="ru-RU" sz="3600" b="1">
                <a:solidFill>
                  <a:srgbClr val="00FFCC"/>
                </a:solidFill>
              </a:rPr>
              <a:t>(ночь) </a:t>
            </a:r>
            <a:endParaRPr lang="ru-RU" sz="3600" b="1">
              <a:solidFill>
                <a:srgbClr val="00FFCC"/>
              </a:solidFill>
              <a:latin typeface="Tahoma" pitchFamily="34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68313" y="1412875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3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904875"/>
          </a:xfrm>
        </p:spPr>
        <p:txBody>
          <a:bodyPr/>
          <a:lstStyle/>
          <a:p>
            <a:pPr algn="ctr">
              <a:defRPr/>
            </a:pPr>
            <a:r>
              <a:rPr lang="ru-RU" sz="4600" b="1" dirty="0" smtClean="0">
                <a:solidFill>
                  <a:schemeClr val="hlink"/>
                </a:solidFill>
              </a:rPr>
              <a:t>«ФИНАЛЬНОЕ» ИСПЫТАНИЕ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7538"/>
            <a:ext cx="91440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CCFFFF"/>
                </a:solidFill>
                <a:effectLst/>
              </a:rPr>
              <a:t>ВЫБЕРИТЕ ПОДХОДЯЩЕЕ ПО СМЫСЛУ СЛОВО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23850" y="2636838"/>
            <a:ext cx="8712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а) одинаковыми по смыслу являются слова «биография» и                                                (книга, жизнеописание, писатель)</a:t>
            </a:r>
          </a:p>
          <a:p>
            <a:pPr algn="r"/>
            <a:r>
              <a:rPr lang="ru-RU" sz="2800" b="1">
                <a:solidFill>
                  <a:srgbClr val="00FFCC"/>
                </a:solidFill>
              </a:rPr>
              <a:t>(жизнеописание)</a:t>
            </a:r>
          </a:p>
          <a:p>
            <a:endParaRPr lang="ru-RU" sz="1400" b="1">
              <a:solidFill>
                <a:schemeClr val="accent2"/>
              </a:solidFill>
            </a:endParaRP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б) противоположным к слову «отрицательный» будет слово                                              (положительный, важный, случайный)</a:t>
            </a:r>
          </a:p>
          <a:p>
            <a:pPr algn="r"/>
            <a:r>
              <a:rPr lang="ru-RU" sz="2800" b="1">
                <a:solidFill>
                  <a:srgbClr val="00FFCC"/>
                </a:solidFill>
              </a:rPr>
              <a:t>(положительный) </a:t>
            </a:r>
            <a:endParaRPr lang="ru-RU" sz="2800" b="1">
              <a:solidFill>
                <a:srgbClr val="00FFCC"/>
              </a:solidFill>
              <a:latin typeface="Tahoma" pitchFamily="34" charset="0"/>
            </a:endParaRP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468313" y="1268413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Задание 4</a:t>
            </a:r>
            <a:endParaRPr lang="ru-RU" sz="3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ВОЛШЕБНЫЙ КЛЮЧ</a:t>
            </a:r>
          </a:p>
        </p:txBody>
      </p:sp>
      <p:pic>
        <p:nvPicPr>
          <p:cNvPr id="68611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/>
          <a:stretch>
            <a:fillRect/>
          </a:stretch>
        </p:blipFill>
        <p:spPr>
          <a:xfrm>
            <a:off x="633413" y="1871663"/>
            <a:ext cx="7931150" cy="4986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СКАЗОЧНАЯ ГАВАНЬ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5516563"/>
            <a:ext cx="4040188" cy="639762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</a:rPr>
              <a:t>МИР</a:t>
            </a:r>
          </a:p>
        </p:txBody>
      </p:sp>
      <p:pic>
        <p:nvPicPr>
          <p:cNvPr id="69636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508500" cy="3695700"/>
          </a:xfrm>
        </p:spPr>
      </p:pic>
      <p:sp>
        <p:nvSpPr>
          <p:cNvPr id="410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3438" y="5516563"/>
            <a:ext cx="4041775" cy="639762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b="1" smtClean="0">
                <a:solidFill>
                  <a:srgbClr val="D60093"/>
                </a:solidFill>
              </a:rPr>
              <a:t>НАДЕЖДА</a:t>
            </a:r>
          </a:p>
        </p:txBody>
      </p:sp>
      <p:pic>
        <p:nvPicPr>
          <p:cNvPr id="6963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538" y="1628775"/>
            <a:ext cx="4589462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250000"/>
              </a:lnSpc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MS PMincho" pitchFamily="18" charset="-128"/>
                <a:ea typeface="MS PMincho" pitchFamily="18" charset="-128"/>
              </a:rPr>
              <a:t>СЧАСТЛИВОГО ПЛАВАНИЯ!</a:t>
            </a:r>
            <a:endParaRPr lang="ru-RU" sz="6000" b="1" dirty="0">
              <a:solidFill>
                <a:srgbClr val="FFFF00"/>
              </a:solidFill>
              <a:latin typeface="MS PMincho" pitchFamily="18" charset="-128"/>
              <a:ea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7938"/>
            <a:ext cx="7772400" cy="765176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Литература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712200" cy="2952750"/>
          </a:xfrm>
        </p:spPr>
        <p:txBody>
          <a:bodyPr anchor="t"/>
          <a:lstStyle/>
          <a:p>
            <a:pPr marL="457200" indent="-457200" algn="just">
              <a:buClr>
                <a:srgbClr val="CC66FF"/>
              </a:buClr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Большая 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книга игр и головоломок для умного ребенка. – М: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Ридерз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Дайджест, 2006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 marL="457200" indent="-457200" algn="just">
              <a:buClr>
                <a:srgbClr val="CC66FF"/>
              </a:buClr>
              <a:buFontTx/>
              <a:buAutoNum type="arabicPeriod"/>
              <a:defRPr/>
            </a:pP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Большая книга тестов /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Сост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С.А. Касьянов. – М.: ОЛМА-ПРЕСС,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2000.</a:t>
            </a:r>
          </a:p>
          <a:p>
            <a:pPr marL="457200" indent="-457200" algn="just">
              <a:buClr>
                <a:srgbClr val="CC66FF"/>
              </a:buClr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Ларина 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Т.И., Соколова Е.И., Загадки мудрой совы. Загадки о явлениях природы и животных. – Ярославль: Академия развития,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2000.</a:t>
            </a:r>
          </a:p>
          <a:p>
            <a:pPr marL="457200" indent="-457200" algn="just">
              <a:buClr>
                <a:srgbClr val="CC66FF"/>
              </a:buClr>
              <a:buFontTx/>
              <a:buAutoNum type="arabicPeriod"/>
              <a:defRPr/>
            </a:pP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Мухаметова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Р.Н. Психология. 5 класс. Разработки занятий с детьми. – Волгоград: Учитель – АСТ,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2005.</a:t>
            </a:r>
          </a:p>
          <a:p>
            <a:pPr marL="457200" indent="-457200" algn="just">
              <a:buClr>
                <a:srgbClr val="CC66FF"/>
              </a:buClr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Рогов 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Е.И. Настольная книга практического психолога: Учеб. пособие: В 2 кн. – 3-е изд. – М.: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Гуманит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. изд. центр ВЛАДОС, 2001. – Кн. 1: Система работы психолога с детьми разного возраста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.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650" y="4005263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ИНТЕРНЕТ-РЕСУРСЫ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755650" y="4868863"/>
            <a:ext cx="7772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www.world-real-estate.ru/user/images/18842/ad_262665_image.jpg</a:t>
            </a:r>
            <a:endParaRPr lang="ru-RU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r>
              <a:rPr lang="en-US" dirty="0">
                <a:hlinkClick r:id="rId3"/>
              </a:rPr>
              <a:t>http://content.foto.mail.ru/list/lenaneft/_</a:t>
            </a:r>
            <a:r>
              <a:rPr lang="en-US" dirty="0" smtClean="0">
                <a:hlinkClick r:id="rId3"/>
              </a:rPr>
              <a:t>favorites/s-841.jpg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hlinkClick r:id="rId4"/>
              </a:rPr>
              <a:t>http://wordteen.ru/uploads/posts/2012-08/1344110467_Ships_White_sails_013602_.</a:t>
            </a:r>
            <a:r>
              <a:rPr lang="en-US" dirty="0" smtClean="0">
                <a:hlinkClick r:id="rId4"/>
              </a:rPr>
              <a:t>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3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43213" y="2924175"/>
            <a:ext cx="59975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Костяная спинка,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На брюшке щетинка.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По частоколу попрыгала,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Всю грязь повыгнала.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(Зубная щетка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87675" y="2924175"/>
            <a:ext cx="58531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Вроде ежика на вид,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Но не просит пищи.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По одежде пробежит –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Она станет чище.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(Одежная щетка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 b="1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hlink"/>
                </a:solidFill>
              </a:rPr>
              <a:t>«ЗАГАДОЧНОЕ» ИСПЫТАНИЕ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D60093"/>
                </a:solidFill>
                <a:effectLst/>
              </a:rPr>
              <a:t>Задание 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76600" y="2924175"/>
            <a:ext cx="55641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Лег в карман и караулю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Реву, плаксу и грязнулю.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Им утру потоки слез,</a:t>
            </a:r>
          </a:p>
          <a:p>
            <a:pPr marL="342900" indent="-342900"/>
            <a:r>
              <a:rPr lang="ru-RU" sz="3200" b="1">
                <a:solidFill>
                  <a:schemeClr val="accent2"/>
                </a:solidFill>
              </a:rPr>
              <a:t>Не забуду и про нос. </a:t>
            </a: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(Носовой платок</a:t>
            </a:r>
            <a:r>
              <a:rPr lang="ru-RU" sz="3200" b="1">
                <a:solidFill>
                  <a:srgbClr val="00FFCC"/>
                </a:solidFill>
                <a:latin typeface="Tahoma" pitchFamily="34" charset="0"/>
              </a:rPr>
              <a:t>)</a:t>
            </a:r>
            <a:r>
              <a:rPr lang="ru-RU" sz="3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1460</Words>
  <Application>Microsoft Office PowerPoint</Application>
  <PresentationFormat>Экран (4:3)</PresentationFormat>
  <Paragraphs>363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Tahoma</vt:lpstr>
      <vt:lpstr>Wingdings</vt:lpstr>
      <vt:lpstr>Calibri</vt:lpstr>
      <vt:lpstr>MS PMincho</vt:lpstr>
      <vt:lpstr>Океан</vt:lpstr>
      <vt:lpstr>Оформление по умолчанию</vt:lpstr>
      <vt:lpstr>1_Оформление по умолчанию</vt:lpstr>
      <vt:lpstr>ПУТЕШЕСТВИЕ В МУХОМОРЬЕ ЧАСТЬ1: «ОТКРОЕМ ДВЕРЬ В СКАЗОЧНЫЙ МИР»</vt:lpstr>
      <vt:lpstr>Презентация PowerPoint</vt:lpstr>
      <vt:lpstr>КОРАБЕЛЬНАЯ КОМАНДА</vt:lpstr>
      <vt:lpstr>«УДАЧНОЕ»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«ЗАГАДОЧНОЕ»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«ОБОБЩИТЕЛЬНОЕ»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«ИСКЛЮЧИТЕЛЬНОЕ»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«ОСМЫСЛЕННОЕ» ИСПЫТАНИЕ</vt:lpstr>
      <vt:lpstr>«ФИНАЛЬНОЕ» ИСПЫТАНИЕ</vt:lpstr>
      <vt:lpstr>«ФИНАЛЬНОЕ» ИСПЫТАНИЕ</vt:lpstr>
      <vt:lpstr>«ФИНАЛЬНОЕ» ИСПЫТАНИЕ</vt:lpstr>
      <vt:lpstr>«ФИНАЛЬНОЕ» ИСПЫТАНИЕ</vt:lpstr>
      <vt:lpstr>ВОЛШЕБНЫЙ КЛЮЧ</vt:lpstr>
      <vt:lpstr>СКАЗОЧНАЯ ГАВАНЬ</vt:lpstr>
      <vt:lpstr>СЧАСТЛИВОГО ПЛАВАНИЯ!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ИГРА-ПУТЕШЕСТВИЕ  ОТКРОЕМ ДВЕРЬ В СКАЗОЧНЫЙ МИР</dc:title>
  <dc:creator>Василий Сергеевич</dc:creator>
  <cp:lastModifiedBy>Василий Сергеевич</cp:lastModifiedBy>
  <cp:revision>36</cp:revision>
  <dcterms:created xsi:type="dcterms:W3CDTF">2013-02-26T06:24:25Z</dcterms:created>
  <dcterms:modified xsi:type="dcterms:W3CDTF">2013-10-30T13:01:20Z</dcterms:modified>
</cp:coreProperties>
</file>