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312" r:id="rId2"/>
    <p:sldId id="286" r:id="rId3"/>
    <p:sldId id="275" r:id="rId4"/>
    <p:sldId id="294" r:id="rId5"/>
    <p:sldId id="288" r:id="rId6"/>
    <p:sldId id="287" r:id="rId7"/>
    <p:sldId id="289" r:id="rId8"/>
    <p:sldId id="290" r:id="rId9"/>
    <p:sldId id="291" r:id="rId10"/>
    <p:sldId id="292" r:id="rId11"/>
    <p:sldId id="293" r:id="rId12"/>
    <p:sldId id="285" r:id="rId13"/>
    <p:sldId id="306" r:id="rId14"/>
    <p:sldId id="314" r:id="rId15"/>
    <p:sldId id="307" r:id="rId16"/>
    <p:sldId id="261" r:id="rId17"/>
    <p:sldId id="266" r:id="rId18"/>
    <p:sldId id="308" r:id="rId19"/>
    <p:sldId id="279" r:id="rId20"/>
    <p:sldId id="283" r:id="rId21"/>
    <p:sldId id="315" r:id="rId22"/>
    <p:sldId id="297" r:id="rId23"/>
    <p:sldId id="301" r:id="rId24"/>
    <p:sldId id="299" r:id="rId25"/>
    <p:sldId id="302" r:id="rId26"/>
    <p:sldId id="300" r:id="rId27"/>
    <p:sldId id="303" r:id="rId28"/>
    <p:sldId id="298" r:id="rId29"/>
    <p:sldId id="309" r:id="rId30"/>
    <p:sldId id="281" r:id="rId31"/>
    <p:sldId id="310" r:id="rId32"/>
    <p:sldId id="316" r:id="rId33"/>
    <p:sldId id="313" r:id="rId34"/>
    <p:sldId id="282" r:id="rId35"/>
  </p:sldIdLst>
  <p:sldSz cx="9144000" cy="6858000" type="screen4x3"/>
  <p:notesSz cx="6858000" cy="9144000"/>
  <p:embeddedFontLst>
    <p:embeddedFont>
      <p:font typeface="Calibri" pitchFamily="34" charset="0"/>
      <p:regular r:id="rId36"/>
      <p:bold r:id="rId37"/>
      <p:italic r:id="rId38"/>
      <p:boldItalic r:id="rId39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0000"/>
    <a:srgbClr val="ACE8F6"/>
    <a:srgbClr val="0094C8"/>
    <a:srgbClr val="F8F8F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49" autoAdjust="0"/>
    <p:restoredTop sz="94671" autoAdjust="0"/>
  </p:normalViewPr>
  <p:slideViewPr>
    <p:cSldViewPr>
      <p:cViewPr varScale="1">
        <p:scale>
          <a:sx n="78" d="100"/>
          <a:sy n="78" d="100"/>
        </p:scale>
        <p:origin x="-2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2.fntdata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6A2A-1370-4B53-BEA6-84DEA73B7D87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4BD2-8E05-4DAC-8FDE-24A149511F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4521108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6A2A-1370-4B53-BEA6-84DEA73B7D87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4BD2-8E05-4DAC-8FDE-24A149511F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2477029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6A2A-1370-4B53-BEA6-84DEA73B7D87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4BD2-8E05-4DAC-8FDE-24A149511F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4293512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6A2A-1370-4B53-BEA6-84DEA73B7D87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4BD2-8E05-4DAC-8FDE-24A149511F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0208141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6A2A-1370-4B53-BEA6-84DEA73B7D87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4BD2-8E05-4DAC-8FDE-24A149511F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9843746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6A2A-1370-4B53-BEA6-84DEA73B7D87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4BD2-8E05-4DAC-8FDE-24A149511F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4255532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6A2A-1370-4B53-BEA6-84DEA73B7D87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4BD2-8E05-4DAC-8FDE-24A149511F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1494652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6A2A-1370-4B53-BEA6-84DEA73B7D87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4BD2-8E05-4DAC-8FDE-24A149511F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1122223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6A2A-1370-4B53-BEA6-84DEA73B7D87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4BD2-8E05-4DAC-8FDE-24A149511F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8494367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6A2A-1370-4B53-BEA6-84DEA73B7D87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4BD2-8E05-4DAC-8FDE-24A149511F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1812123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6A2A-1370-4B53-BEA6-84DEA73B7D87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4BD2-8E05-4DAC-8FDE-24A149511F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0965184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46A2A-1370-4B53-BEA6-84DEA73B7D87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14BD2-8E05-4DAC-8FDE-24A149511F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9129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6.xml"/><Relationship Id="rId7" Type="http://schemas.openxmlformats.org/officeDocument/2006/relationships/slide" Target="slide10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7.xml"/><Relationship Id="rId9" Type="http://schemas.openxmlformats.org/officeDocument/2006/relationships/slide" Target="slide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olimp-history.ru/node/12" TargetMode="External"/><Relationship Id="rId2" Type="http://schemas.openxmlformats.org/officeDocument/2006/relationships/hyperlink" Target="http://ru.wikipedia.org/wiki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hyperlink" Target="http://www.olympiady.ru/" TargetMode="External"/><Relationship Id="rId4" Type="http://schemas.openxmlformats.org/officeDocument/2006/relationships/hyperlink" Target="http://www.sochi2014.com/games/sport/olympic-games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64009" y="620610"/>
            <a:ext cx="6578404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Деление </a:t>
            </a:r>
          </a:p>
          <a:p>
            <a:pPr algn="ctr"/>
            <a:r>
              <a:rPr lang="ru-RU" sz="8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</a:t>
            </a:r>
            <a:r>
              <a:rPr lang="ru-RU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атуральных</a:t>
            </a:r>
          </a:p>
          <a:p>
            <a:pPr algn="ctr"/>
            <a:r>
              <a:rPr lang="ru-RU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чисел</a:t>
            </a:r>
            <a:endParaRPr lang="ru-RU" sz="8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4435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22959167"/>
              </p:ext>
            </p:extLst>
          </p:nvPr>
        </p:nvGraphicFramePr>
        <p:xfrm>
          <a:off x="323410" y="357799"/>
          <a:ext cx="8497182" cy="59921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3060"/>
                <a:gridCol w="726931"/>
                <a:gridCol w="659996"/>
                <a:gridCol w="688781"/>
                <a:gridCol w="631211"/>
                <a:gridCol w="659996"/>
                <a:gridCol w="659996"/>
                <a:gridCol w="636759"/>
                <a:gridCol w="683233"/>
                <a:gridCol w="577231"/>
                <a:gridCol w="659996"/>
                <a:gridCol w="659996"/>
                <a:gridCol w="659996"/>
              </a:tblGrid>
              <a:tr h="634435">
                <a:tc>
                  <a:txBody>
                    <a:bodyPr/>
                    <a:lstStyle/>
                    <a:p>
                      <a:pPr algn="ctr"/>
                      <a:r>
                        <a:rPr lang="ru-RU" sz="2000" b="1" baseline="0" dirty="0" smtClean="0">
                          <a:solidFill>
                            <a:srgbClr val="0094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3600" b="1" dirty="0" smtClean="0">
                          <a:solidFill>
                            <a:srgbClr val="0094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3600" b="1" baseline="0" dirty="0" smtClean="0">
                          <a:solidFill>
                            <a:srgbClr val="0094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3600" b="1" dirty="0">
                        <a:solidFill>
                          <a:srgbClr val="0094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aseline="0" dirty="0" smtClean="0">
                          <a:solidFill>
                            <a:srgbClr val="0094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3600" b="1" dirty="0" smtClean="0">
                          <a:solidFill>
                            <a:srgbClr val="0094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3600" b="1" dirty="0">
                        <a:solidFill>
                          <a:srgbClr val="0094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baseline="0" dirty="0" smtClean="0">
                          <a:solidFill>
                            <a:srgbClr val="0094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600" b="1" dirty="0" smtClean="0">
                          <a:solidFill>
                            <a:srgbClr val="0094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600" b="1" dirty="0">
                        <a:solidFill>
                          <a:srgbClr val="0094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94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800" b="1" dirty="0">
                        <a:solidFill>
                          <a:srgbClr val="0094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94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3600" b="1" dirty="0">
                        <a:solidFill>
                          <a:srgbClr val="0094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94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3600" b="1" dirty="0">
                        <a:solidFill>
                          <a:srgbClr val="0094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94C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94C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34435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94C8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94C8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94C8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94C8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94C8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2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94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3600" b="1" dirty="0">
                        <a:solidFill>
                          <a:srgbClr val="0094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94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endParaRPr lang="ru-RU" sz="3600" b="1" dirty="0">
                        <a:solidFill>
                          <a:srgbClr val="0094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94C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4435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94C8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94C8"/>
                          </a:solidFill>
                        </a:rPr>
                        <a:t>3 </a:t>
                      </a:r>
                      <a:r>
                        <a:rPr lang="ru-RU" sz="3600" b="1" dirty="0" smtClean="0">
                          <a:solidFill>
                            <a:srgbClr val="0094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600" b="1" dirty="0">
                        <a:solidFill>
                          <a:srgbClr val="0094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94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600" b="1" dirty="0">
                        <a:solidFill>
                          <a:srgbClr val="0094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94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3600" b="1" dirty="0">
                        <a:solidFill>
                          <a:srgbClr val="0094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94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3600" b="1" dirty="0">
                        <a:solidFill>
                          <a:srgbClr val="0094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94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600" b="1" dirty="0">
                        <a:solidFill>
                          <a:srgbClr val="0094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94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solidFill>
                          <a:srgbClr val="0094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94C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4435">
                <a:tc>
                  <a:txBody>
                    <a:bodyPr/>
                    <a:lstStyle/>
                    <a:p>
                      <a:endParaRPr lang="ru-RU" i="1" dirty="0">
                        <a:solidFill>
                          <a:srgbClr val="0094C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94C8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94C8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94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2000" b="1" dirty="0" smtClean="0">
                          <a:solidFill>
                            <a:srgbClr val="0094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600" b="1" dirty="0" smtClean="0">
                          <a:solidFill>
                            <a:srgbClr val="0094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3600" b="1" dirty="0">
                        <a:solidFill>
                          <a:srgbClr val="0094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94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3600" b="1" dirty="0">
                        <a:solidFill>
                          <a:srgbClr val="0094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94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600" b="1" dirty="0">
                        <a:solidFill>
                          <a:srgbClr val="0094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94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600" b="1" dirty="0">
                        <a:solidFill>
                          <a:srgbClr val="0094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94C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435">
                <a:tc>
                  <a:txBody>
                    <a:bodyPr/>
                    <a:lstStyle/>
                    <a:p>
                      <a:endParaRPr lang="ru-RU">
                        <a:solidFill>
                          <a:srgbClr val="0094C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94C8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94C8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94C8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94C8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r>
                        <a:rPr lang="ru-RU" sz="36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94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3600" b="1" dirty="0">
                        <a:solidFill>
                          <a:srgbClr val="0094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94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600" b="1" dirty="0">
                        <a:solidFill>
                          <a:srgbClr val="0094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94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600" b="1" dirty="0">
                        <a:solidFill>
                          <a:srgbClr val="0094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94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600" b="1" dirty="0">
                        <a:solidFill>
                          <a:srgbClr val="0094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94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3600" b="1" dirty="0">
                        <a:solidFill>
                          <a:srgbClr val="0094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94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3600" b="1" dirty="0">
                        <a:solidFill>
                          <a:srgbClr val="0094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94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600" b="1" dirty="0">
                        <a:solidFill>
                          <a:srgbClr val="0094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857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94C8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94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2400" b="0" dirty="0" smtClean="0">
                          <a:solidFill>
                            <a:srgbClr val="0094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600" b="1" dirty="0" smtClean="0">
                          <a:solidFill>
                            <a:srgbClr val="0094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600" b="1" dirty="0">
                        <a:solidFill>
                          <a:srgbClr val="0094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94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600" b="1" dirty="0">
                        <a:solidFill>
                          <a:srgbClr val="0094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94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600" b="1" dirty="0">
                        <a:solidFill>
                          <a:srgbClr val="0094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94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lang="ru-RU" sz="3600" b="1" dirty="0">
                        <a:solidFill>
                          <a:srgbClr val="0094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</a:t>
                      </a:r>
                      <a:endParaRPr lang="ru-RU" sz="40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94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3600" b="1" dirty="0">
                        <a:solidFill>
                          <a:srgbClr val="0094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94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3600" b="1" dirty="0">
                        <a:solidFill>
                          <a:srgbClr val="0094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94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94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200" b="1" dirty="0">
                        <a:solidFill>
                          <a:srgbClr val="0094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94C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94C8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94C8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94857">
                <a:tc>
                  <a:txBody>
                    <a:bodyPr/>
                    <a:lstStyle/>
                    <a:p>
                      <a:endParaRPr lang="ru-RU">
                        <a:solidFill>
                          <a:srgbClr val="0094C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94C8"/>
                        </a:solidFill>
                      </a:endParaRPr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94C8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94C8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rgbClr val="0094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3600" b="1" dirty="0" smtClean="0">
                          <a:solidFill>
                            <a:srgbClr val="0094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endParaRPr lang="ru-RU" sz="3600" b="1" dirty="0">
                        <a:solidFill>
                          <a:srgbClr val="0094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</a:t>
                      </a:r>
                      <a:endParaRPr lang="ru-RU" sz="40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94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3600" b="1" dirty="0">
                        <a:solidFill>
                          <a:srgbClr val="0094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94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3600" b="1" dirty="0">
                        <a:solidFill>
                          <a:srgbClr val="0094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94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600" b="1" dirty="0">
                        <a:solidFill>
                          <a:srgbClr val="0094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94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600" b="1" dirty="0">
                        <a:solidFill>
                          <a:srgbClr val="0094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94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3600" b="1" dirty="0">
                        <a:solidFill>
                          <a:srgbClr val="0094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94C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94C8"/>
                        </a:solidFill>
                      </a:endParaRPr>
                    </a:p>
                  </a:txBody>
                  <a:tcPr/>
                </a:tc>
              </a:tr>
              <a:tr h="634435">
                <a:tc>
                  <a:txBody>
                    <a:bodyPr/>
                    <a:lstStyle/>
                    <a:p>
                      <a:endParaRPr lang="ru-RU">
                        <a:solidFill>
                          <a:srgbClr val="0094C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94C8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94C8"/>
                          </a:solidFill>
                        </a:rPr>
                        <a:t>8</a:t>
                      </a:r>
                      <a:endParaRPr lang="ru-RU" dirty="0">
                        <a:solidFill>
                          <a:srgbClr val="0094C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94C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94C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94C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94C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94C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94C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552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8456600" y="6167247"/>
            <a:ext cx="682366" cy="6480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675365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73283818"/>
              </p:ext>
            </p:extLst>
          </p:nvPr>
        </p:nvGraphicFramePr>
        <p:xfrm>
          <a:off x="323410" y="332570"/>
          <a:ext cx="8497182" cy="60230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3060"/>
                <a:gridCol w="726931"/>
                <a:gridCol w="659996"/>
                <a:gridCol w="688781"/>
                <a:gridCol w="631211"/>
                <a:gridCol w="659996"/>
                <a:gridCol w="659996"/>
                <a:gridCol w="636759"/>
                <a:gridCol w="683233"/>
                <a:gridCol w="577231"/>
                <a:gridCol w="659996"/>
                <a:gridCol w="659996"/>
                <a:gridCol w="659996"/>
              </a:tblGrid>
              <a:tr h="665309">
                <a:tc>
                  <a:txBody>
                    <a:bodyPr/>
                    <a:lstStyle/>
                    <a:p>
                      <a:pPr algn="ctr"/>
                      <a:r>
                        <a:rPr lang="ru-RU" sz="20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36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34435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70C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2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34435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3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34435">
                <a:tc>
                  <a:txBody>
                    <a:bodyPr/>
                    <a:lstStyle/>
                    <a:p>
                      <a:endParaRPr lang="ru-RU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70C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435">
                <a:tc>
                  <a:txBody>
                    <a:bodyPr/>
                    <a:lstStyle/>
                    <a:p>
                      <a:endParaRPr lang="ru-RU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70C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70C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70C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r>
                        <a:rPr lang="ru-RU" sz="36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857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24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</a:t>
                      </a:r>
                      <a:endParaRPr lang="ru-RU" sz="40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2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94857">
                <a:tc>
                  <a:txBody>
                    <a:bodyPr/>
                    <a:lstStyle/>
                    <a:p>
                      <a:endParaRPr lang="ru-RU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</a:t>
                      </a:r>
                      <a:endParaRPr lang="ru-RU" sz="40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634435">
                <a:tc>
                  <a:txBody>
                    <a:bodyPr/>
                    <a:lstStyle/>
                    <a:p>
                      <a:endParaRPr lang="ru-RU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2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7552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8456600" y="6167247"/>
            <a:ext cx="682366" cy="6480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583551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82093746"/>
              </p:ext>
            </p:extLst>
          </p:nvPr>
        </p:nvGraphicFramePr>
        <p:xfrm>
          <a:off x="323410" y="357799"/>
          <a:ext cx="8497182" cy="6004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3060"/>
                <a:gridCol w="726931"/>
                <a:gridCol w="659996"/>
                <a:gridCol w="688781"/>
                <a:gridCol w="631211"/>
                <a:gridCol w="659996"/>
                <a:gridCol w="659996"/>
                <a:gridCol w="636759"/>
                <a:gridCol w="683233"/>
                <a:gridCol w="577231"/>
                <a:gridCol w="659996"/>
                <a:gridCol w="659996"/>
                <a:gridCol w="659996"/>
              </a:tblGrid>
              <a:tr h="634435">
                <a:tc>
                  <a:txBody>
                    <a:bodyPr/>
                    <a:lstStyle/>
                    <a:p>
                      <a:pPr algn="ctr"/>
                      <a:r>
                        <a:rPr lang="ru-RU" sz="20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36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34435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70C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70C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2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34435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3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4435">
                <a:tc>
                  <a:txBody>
                    <a:bodyPr/>
                    <a:lstStyle/>
                    <a:p>
                      <a:endParaRPr lang="ru-RU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435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70C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70C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r>
                        <a:rPr lang="ru-RU" sz="36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857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24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</a:t>
                      </a:r>
                      <a:endParaRPr lang="ru-RU" sz="40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2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94857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</a:t>
                      </a:r>
                      <a:endParaRPr lang="ru-RU" sz="40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634435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2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7552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2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2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2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40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4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1198916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21046000"/>
              </p:ext>
            </p:extLst>
          </p:nvPr>
        </p:nvGraphicFramePr>
        <p:xfrm>
          <a:off x="323410" y="332571"/>
          <a:ext cx="8497182" cy="60297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3060"/>
                <a:gridCol w="726931"/>
                <a:gridCol w="659996"/>
                <a:gridCol w="688781"/>
                <a:gridCol w="631211"/>
                <a:gridCol w="659996"/>
                <a:gridCol w="659996"/>
                <a:gridCol w="636759"/>
                <a:gridCol w="683233"/>
                <a:gridCol w="577231"/>
                <a:gridCol w="659996"/>
                <a:gridCol w="659996"/>
                <a:gridCol w="659996"/>
              </a:tblGrid>
              <a:tr h="665309">
                <a:tc>
                  <a:txBody>
                    <a:bodyPr/>
                    <a:lstStyle/>
                    <a:p>
                      <a:pPr algn="ctr"/>
                      <a:r>
                        <a:rPr lang="ru-RU" sz="20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36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3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E8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34435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70C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70C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E8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34435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3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E8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4435">
                <a:tc>
                  <a:txBody>
                    <a:bodyPr/>
                    <a:lstStyle/>
                    <a:p>
                      <a:endParaRPr lang="ru-RU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E8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435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70C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70C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r>
                        <a:rPr lang="ru-RU" sz="36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E8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857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24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E8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2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94857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E8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634435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2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E8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7552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2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2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2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40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4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E8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2627153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1.liveinternet.ru/images/attach/c/6/90/115/90115301_1344176129_image015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665140"/>
            <a:ext cx="9144000" cy="6192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31550" y="-108185"/>
            <a:ext cx="7010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94C8"/>
                </a:solidFill>
                <a:latin typeface="Times New Roman" pitchFamily="18" charset="0"/>
                <a:cs typeface="Times New Roman" pitchFamily="18" charset="0"/>
              </a:rPr>
              <a:t>Олимпийские игры Древней Греции</a:t>
            </a:r>
            <a:endParaRPr lang="ru-RU" sz="3200" b="1" dirty="0">
              <a:solidFill>
                <a:srgbClr val="0094C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8634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uch.znate.ru/tw_files2/urls_15/4/d-3133/img6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338619" y="1152560"/>
            <a:ext cx="6732300" cy="3678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>
            <a:off x="972705" y="1553263"/>
            <a:ext cx="743300" cy="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997131" y="769634"/>
            <a:ext cx="718874" cy="500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972705" y="2132820"/>
            <a:ext cx="775438" cy="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997131" y="2805575"/>
            <a:ext cx="648090" cy="25193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36922" y="418193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36922" y="1233194"/>
            <a:ext cx="5838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48143" y="1778877"/>
            <a:ext cx="5613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00621" y="2405497"/>
            <a:ext cx="5838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390" y="405558"/>
            <a:ext cx="93405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19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25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7335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75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75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75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30" y="379426"/>
            <a:ext cx="5795497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СОЧИ – 2014</a:t>
            </a:r>
          </a:p>
          <a:p>
            <a:pPr algn="ctr"/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Зимние </a:t>
            </a:r>
          </a:p>
          <a:p>
            <a:pPr algn="ctr"/>
            <a:r>
              <a:rPr lang="ru-RU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Олимпийские</a:t>
            </a:r>
          </a:p>
          <a:p>
            <a:pPr algn="ctr"/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игры</a:t>
            </a:r>
            <a:endParaRPr lang="ru-RU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0" name="Picture 2" descr="http://banmilleronbusiness.com/files/tumblr_m8odcvXMS11qgifzbo1_1280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5870" y="2641583"/>
            <a:ext cx="6939591" cy="3696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8524803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92" y="1495174"/>
            <a:ext cx="896461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(269 + 139) :17 х (442 – 363) =</a:t>
            </a: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800" b="1" dirty="0" smtClean="0">
                <a:solidFill>
                  <a:srgbClr val="F60000"/>
                </a:solidFill>
                <a:latin typeface="Times New Roman" pitchFamily="18" charset="0"/>
                <a:cs typeface="Times New Roman" pitchFamily="18" charset="0"/>
              </a:rPr>
              <a:t>1896</a:t>
            </a:r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году состоялись первые </a:t>
            </a:r>
            <a:r>
              <a:rPr lang="ru-RU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олимпийские игры </a:t>
            </a:r>
            <a:endParaRPr lang="ru-RU" sz="4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Афинах.</a:t>
            </a:r>
            <a:endParaRPr lang="ru-RU" sz="4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390" y="651115"/>
            <a:ext cx="35301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Вычислите:</a:t>
            </a:r>
            <a:endParaRPr lang="ru-RU" sz="4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28228" y="1472991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60000"/>
                </a:solidFill>
                <a:latin typeface="Times New Roman" pitchFamily="18" charset="0"/>
                <a:cs typeface="Times New Roman" pitchFamily="18" charset="0"/>
              </a:rPr>
              <a:t>1896</a:t>
            </a:r>
            <a:endParaRPr lang="ru-RU" sz="4800" b="1" dirty="0">
              <a:solidFill>
                <a:srgbClr val="F6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supravietuitor.files.wordpress.com/2010/04/olimp_med-1896_ob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89047" y="3776701"/>
            <a:ext cx="2915095" cy="2915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771750" y="-99490"/>
            <a:ext cx="36519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ЗАДАНИЕ 1</a:t>
            </a:r>
            <a:endParaRPr lang="ru-RU" sz="4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античные олимпийские игры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5867" y="3933070"/>
            <a:ext cx="2553081" cy="27877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74095491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884976" y="4704660"/>
            <a:ext cx="96127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1924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году состоялись </a:t>
            </a:r>
          </a:p>
          <a:p>
            <a:pPr algn="ctr"/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первые зимние игры </a:t>
            </a:r>
          </a:p>
          <a:p>
            <a:pPr algn="ctr"/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городе </a:t>
            </a:r>
            <a:r>
              <a:rPr lang="ru-RU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Шамони</a:t>
            </a: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(Франция).</a:t>
            </a:r>
          </a:p>
          <a:p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ceibal.edu.uy/userfiles/P0001/ObjetoAprendizaje/HTML/Los%20quietos%20y%20los%20inquietos_Juan%20DImuro_S.elp/1924WOlympicPos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50" y="927492"/>
            <a:ext cx="2628900" cy="363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 flipH="1">
            <a:off x="94219" y="764630"/>
            <a:ext cx="702044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Решите уравнение:</a:t>
            </a:r>
          </a:p>
          <a:p>
            <a:endParaRPr lang="ru-RU" sz="3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: 52 = 37</a:t>
            </a:r>
          </a:p>
          <a:p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1924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99739" y="-49127"/>
            <a:ext cx="36519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ЗАДАНИЕ 2</a:t>
            </a:r>
            <a:endParaRPr lang="ru-RU" sz="4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9854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2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41" y="889602"/>
            <a:ext cx="90012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Запишите подряд римскими цифрами числа 10, 10, </a:t>
            </a:r>
            <a:r>
              <a:rPr lang="ru-RU" sz="40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1, 1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Прочитайте получившееся число. </a:t>
            </a:r>
          </a:p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Такими по счёту являются нынешние зимние олимпийские игры в Сочи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tymolodoy.ru/upload/editors/yedgar_rzaev/sochi-2014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441" y="3841034"/>
            <a:ext cx="2320747" cy="2941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00071" y="3902640"/>
            <a:ext cx="418839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60000"/>
                </a:solidFill>
                <a:latin typeface="Times New Roman" pitchFamily="18" charset="0"/>
                <a:cs typeface="Times New Roman" pitchFamily="18" charset="0"/>
              </a:rPr>
              <a:t>XXII</a:t>
            </a:r>
            <a:endParaRPr lang="ru-RU" sz="3600" b="1" dirty="0">
              <a:solidFill>
                <a:srgbClr val="F6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F60000"/>
                </a:solidFill>
                <a:latin typeface="Times New Roman" pitchFamily="18" charset="0"/>
                <a:cs typeface="Times New Roman" pitchFamily="18" charset="0"/>
              </a:rPr>
              <a:t>ЗИМНИЕ</a:t>
            </a:r>
          </a:p>
          <a:p>
            <a:pPr algn="ctr"/>
            <a:r>
              <a:rPr lang="ru-RU" sz="3600" b="1" dirty="0" smtClean="0">
                <a:solidFill>
                  <a:srgbClr val="F60000"/>
                </a:solidFill>
                <a:latin typeface="Times New Roman" pitchFamily="18" charset="0"/>
                <a:cs typeface="Times New Roman" pitchFamily="18" charset="0"/>
              </a:rPr>
              <a:t>ОЛИМПИЙСКИЕ </a:t>
            </a:r>
          </a:p>
          <a:p>
            <a:pPr algn="ctr"/>
            <a:r>
              <a:rPr lang="ru-RU" sz="3600" b="1" dirty="0" smtClean="0">
                <a:solidFill>
                  <a:srgbClr val="F60000"/>
                </a:solidFill>
                <a:latin typeface="Times New Roman" pitchFamily="18" charset="0"/>
                <a:cs typeface="Times New Roman" pitchFamily="18" charset="0"/>
              </a:rPr>
              <a:t>ИГРЫ</a:t>
            </a:r>
            <a:endParaRPr lang="ru-RU" sz="3600" b="1" dirty="0">
              <a:solidFill>
                <a:srgbClr val="F6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://www.diabetesmine.com/wp-content/uploads/2012/07/olympic-torch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44606" y="3833434"/>
            <a:ext cx="1695031" cy="2911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647527" y="0"/>
            <a:ext cx="36519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ЗАДАНИЕ 3</a:t>
            </a:r>
            <a:endParaRPr lang="ru-RU" sz="4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21066" y="1556740"/>
            <a:ext cx="121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60000"/>
                </a:solidFill>
                <a:latin typeface="Times New Roman" pitchFamily="18" charset="0"/>
                <a:cs typeface="Times New Roman" pitchFamily="18" charset="0"/>
              </a:rPr>
              <a:t>XXII</a:t>
            </a:r>
            <a:endParaRPr lang="ru-RU" sz="36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407463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59617027"/>
              </p:ext>
            </p:extLst>
          </p:nvPr>
        </p:nvGraphicFramePr>
        <p:xfrm>
          <a:off x="300601" y="692620"/>
          <a:ext cx="8497182" cy="59572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3060"/>
                <a:gridCol w="726931"/>
                <a:gridCol w="659996"/>
                <a:gridCol w="688781"/>
                <a:gridCol w="631211"/>
                <a:gridCol w="659996"/>
                <a:gridCol w="659996"/>
                <a:gridCol w="636759"/>
                <a:gridCol w="670899"/>
                <a:gridCol w="589565"/>
                <a:gridCol w="659996"/>
                <a:gridCol w="659996"/>
                <a:gridCol w="659996"/>
              </a:tblGrid>
              <a:tr h="634435">
                <a:tc>
                  <a:txBody>
                    <a:bodyPr/>
                    <a:lstStyle/>
                    <a:p>
                      <a:pPr algn="ctr"/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3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344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44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4435">
                <a:tc>
                  <a:txBody>
                    <a:bodyPr/>
                    <a:lstStyle/>
                    <a:p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43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85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9485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443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52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483710" y="44665"/>
            <a:ext cx="48267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РАЗГАДАЙТЕ КРОССВОРД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8504108" y="6069204"/>
            <a:ext cx="467430" cy="6480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399762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0892" y="670262"/>
            <a:ext cx="8123378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Решите задачу с помощью уравнения.</a:t>
            </a:r>
          </a:p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Задумано число. Если его разделить</a:t>
            </a:r>
          </a:p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на 8, а потом к частному прибавить </a:t>
            </a:r>
          </a:p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18, то получится 20.</a:t>
            </a:r>
          </a:p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Какое число было задумано?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ru-RU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8 + 18 = 20</a:t>
            </a:r>
          </a:p>
          <a:p>
            <a:endParaRPr lang="ru-RU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15693" y="-99490"/>
            <a:ext cx="36519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ЗАДАНИЕ 4</a:t>
            </a:r>
            <a:endParaRPr lang="ru-RU" sz="4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4064" y="4669110"/>
            <a:ext cx="7708264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дней 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(с 7 по 23 февраля)  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будут длиться </a:t>
            </a:r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зимние игры в Сочи. </a:t>
            </a:r>
            <a:endParaRPr lang="ru-RU" sz="3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60317" y="4005080"/>
            <a:ext cx="17668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 =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http://www.tymolodoy.ru/upload/editors/yedgar_rzaev/sochi-2014.jpg"/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7684028" y="0"/>
            <a:ext cx="1404028" cy="2872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3048669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99683" y="3438635"/>
            <a:ext cx="6696929" cy="244834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6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Физкультминутка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6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4" name="Picture 2" descr="http://www.tymolodoy.ru/upload/editors/yedgar_rzaev/sochi-2014.jpg"/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7684028" y="0"/>
            <a:ext cx="1404028" cy="2872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-1956768" y="535090"/>
            <a:ext cx="8408072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99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Быстрее! </a:t>
            </a:r>
          </a:p>
          <a:p>
            <a:pPr algn="ctr"/>
            <a:r>
              <a:rPr lang="ru-RU" sz="6000" b="1" cap="none" spc="0" dirty="0" smtClean="0">
                <a:ln w="31550" cmpd="sng">
                  <a:solidFill>
                    <a:srgbClr val="F8F200"/>
                  </a:solidFill>
                  <a:prstDash val="solid"/>
                </a:ln>
                <a:solidFill>
                  <a:srgbClr val="FF99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6000" b="1" cap="none" spc="0" dirty="0" smtClean="0">
                <a:ln w="31550" cmpd="sng">
                  <a:solidFill>
                    <a:srgbClr val="F8F2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Выше! </a:t>
            </a:r>
          </a:p>
          <a:p>
            <a:pPr algn="ctr"/>
            <a:r>
              <a:rPr lang="ru-RU" sz="6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99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6000" b="1" cap="none" spc="0" dirty="0" smtClean="0">
                <a:ln w="31550" cmpd="sng">
                  <a:solidFill>
                    <a:srgbClr val="CC0099"/>
                  </a:solidFill>
                  <a:prstDash val="solid"/>
                </a:ln>
                <a:solidFill>
                  <a:srgbClr val="CC0099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Сильнее!</a:t>
            </a:r>
            <a:endParaRPr lang="ru-RU" sz="6000" b="1" cap="none" spc="0" dirty="0">
              <a:ln w="31550" cmpd="sng">
                <a:solidFill>
                  <a:srgbClr val="CC0099"/>
                </a:solidFill>
                <a:prstDash val="solid"/>
              </a:ln>
              <a:solidFill>
                <a:srgbClr val="CC0099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0858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1" presetClass="entr" presetSubtype="0" fill="hold" grpId="0" nodeType="after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58502177"/>
              </p:ext>
            </p:extLst>
          </p:nvPr>
        </p:nvGraphicFramePr>
        <p:xfrm>
          <a:off x="0" y="636014"/>
          <a:ext cx="8964609" cy="62179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988203"/>
                <a:gridCol w="2988203"/>
                <a:gridCol w="2988203"/>
              </a:tblGrid>
              <a:tr h="1032379"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/>
                    </a:p>
                    <a:p>
                      <a:pPr algn="ctr"/>
                      <a:r>
                        <a:rPr lang="ru-RU" sz="3200" dirty="0" err="1" smtClean="0"/>
                        <a:t>Шамони</a:t>
                      </a:r>
                      <a:r>
                        <a:rPr lang="ru-RU" sz="3200" dirty="0" smtClean="0"/>
                        <a:t> –1924</a:t>
                      </a:r>
                      <a:endParaRPr lang="ru-RU" sz="32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 smtClean="0"/>
                    </a:p>
                    <a:p>
                      <a:pPr algn="ctr"/>
                      <a:r>
                        <a:rPr lang="ru-RU" sz="3200" dirty="0" smtClean="0"/>
                        <a:t>Сочи – 2014</a:t>
                      </a:r>
                      <a:endParaRPr lang="ru-RU" sz="32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324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70C0"/>
                          </a:solidFill>
                        </a:rPr>
                        <a:t>Число стран, принимавших участие</a:t>
                      </a:r>
                      <a:endParaRPr lang="ru-RU" sz="32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6268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70C0"/>
                          </a:solidFill>
                        </a:rPr>
                        <a:t>Число спортсменов,</a:t>
                      </a:r>
                      <a:r>
                        <a:rPr lang="ru-RU" sz="3200" b="1" baseline="0" dirty="0" smtClean="0">
                          <a:solidFill>
                            <a:srgbClr val="0070C0"/>
                          </a:solidFill>
                        </a:rPr>
                        <a:t> принимавших участие</a:t>
                      </a:r>
                      <a:endParaRPr lang="ru-RU" sz="32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324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70C0"/>
                          </a:solidFill>
                        </a:rPr>
                        <a:t>Количество комплектов наград</a:t>
                      </a:r>
                      <a:endParaRPr lang="ru-RU" sz="32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411700" y="14379"/>
            <a:ext cx="4727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Сравнительная таблица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084544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20" y="2321"/>
            <a:ext cx="36519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ЗАДАНИЕ 5</a:t>
            </a:r>
            <a:endParaRPr lang="ru-RU" sz="4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012080"/>
            <a:ext cx="86412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Найдите значение выражения:</a:t>
            </a:r>
          </a:p>
          <a:p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(к + 463) : 47, если </a:t>
            </a:r>
          </a:p>
          <a:p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вариант:  к = 289; </a:t>
            </a:r>
          </a:p>
          <a:p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вариант:  к = 3297.</a:t>
            </a:r>
          </a:p>
          <a:p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135" y="4509150"/>
            <a:ext cx="79223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вариант:  (289+ </a:t>
            </a:r>
            <a:r>
              <a:rPr lang="ru-RU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463) : 47 </a:t>
            </a: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4400" b="1" dirty="0" smtClean="0">
                <a:solidFill>
                  <a:srgbClr val="F6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4400" b="1" dirty="0">
              <a:solidFill>
                <a:srgbClr val="F6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1135" y="5373270"/>
            <a:ext cx="82044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вариант: (3297 </a:t>
            </a:r>
            <a:r>
              <a:rPr lang="ru-RU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+ 463) : </a:t>
            </a: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47 = </a:t>
            </a:r>
            <a:r>
              <a:rPr lang="ru-RU" sz="4400" b="1" dirty="0" smtClean="0">
                <a:solidFill>
                  <a:srgbClr val="F60000"/>
                </a:solidFill>
                <a:latin typeface="Times New Roman" pitchFamily="18" charset="0"/>
                <a:cs typeface="Times New Roman" pitchFamily="18" charset="0"/>
              </a:rPr>
              <a:t>80</a:t>
            </a:r>
            <a:endParaRPr lang="ru-RU" sz="4400" b="1" dirty="0">
              <a:solidFill>
                <a:srgbClr val="F6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8028480" y="0"/>
            <a:ext cx="1055683" cy="206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5453139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5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18398572"/>
              </p:ext>
            </p:extLst>
          </p:nvPr>
        </p:nvGraphicFramePr>
        <p:xfrm>
          <a:off x="2" y="599154"/>
          <a:ext cx="9140373" cy="625197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046791"/>
                <a:gridCol w="3046791"/>
                <a:gridCol w="3046791"/>
              </a:tblGrid>
              <a:tr h="1100856"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/>
                    </a:p>
                    <a:p>
                      <a:pPr algn="ctr"/>
                      <a:r>
                        <a:rPr lang="ru-RU" sz="3200" dirty="0" err="1" smtClean="0"/>
                        <a:t>Шамони</a:t>
                      </a:r>
                      <a:r>
                        <a:rPr lang="ru-RU" sz="3200" dirty="0" smtClean="0"/>
                        <a:t> –1924</a:t>
                      </a:r>
                      <a:endParaRPr lang="ru-RU" sz="32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 smtClean="0"/>
                    </a:p>
                    <a:p>
                      <a:pPr algn="ctr"/>
                      <a:r>
                        <a:rPr lang="ru-RU" sz="3200" dirty="0" smtClean="0"/>
                        <a:t>Сочи – 2014</a:t>
                      </a:r>
                      <a:endParaRPr lang="ru-RU" sz="32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4886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70C0"/>
                          </a:solidFill>
                        </a:rPr>
                        <a:t>Число стран, принимавших участие</a:t>
                      </a:r>
                      <a:endParaRPr lang="ru-RU" sz="32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 smtClean="0">
                        <a:solidFill>
                          <a:srgbClr val="F6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4400" b="1" dirty="0" smtClean="0">
                          <a:solidFill>
                            <a:srgbClr val="F6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4400" b="1" dirty="0">
                        <a:solidFill>
                          <a:srgbClr val="F6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 smtClean="0">
                        <a:solidFill>
                          <a:srgbClr val="F6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4400" b="1" dirty="0" smtClean="0">
                          <a:solidFill>
                            <a:srgbClr val="F6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около 80</a:t>
                      </a:r>
                      <a:endParaRPr lang="ru-RU" sz="4400" b="1" dirty="0">
                        <a:solidFill>
                          <a:srgbClr val="F6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0732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70C0"/>
                          </a:solidFill>
                        </a:rPr>
                        <a:t>Число спортсменов,</a:t>
                      </a:r>
                      <a:r>
                        <a:rPr lang="ru-RU" sz="3200" b="1" baseline="0" dirty="0" smtClean="0">
                          <a:solidFill>
                            <a:srgbClr val="0070C0"/>
                          </a:solidFill>
                        </a:rPr>
                        <a:t> принимавших участие</a:t>
                      </a:r>
                      <a:endParaRPr lang="ru-RU" sz="32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4886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70C0"/>
                          </a:solidFill>
                        </a:rPr>
                        <a:t>Количество комплектов наград</a:t>
                      </a:r>
                      <a:endParaRPr lang="ru-RU" sz="32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79640" y="14514"/>
            <a:ext cx="4727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Сравнительная таблица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646177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690" y="-14327"/>
            <a:ext cx="40847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ЗАДАНИЕ 6</a:t>
            </a:r>
            <a:endParaRPr lang="ru-RU" sz="5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2100" y="909003"/>
            <a:ext cx="56887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Выполните деление: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39445" y="2480367"/>
            <a:ext cx="75568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вариант: 131 850 : 450 = </a:t>
            </a:r>
            <a:endParaRPr lang="ru-RU" sz="4800" b="1" dirty="0">
              <a:solidFill>
                <a:srgbClr val="F6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812" y="3645030"/>
            <a:ext cx="74029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вариант: 797 </a:t>
            </a:r>
            <a:r>
              <a:rPr lang="ru-RU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00 : 290 = </a:t>
            </a:r>
            <a:endParaRPr lang="ru-RU" sz="4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58094" y="2493714"/>
            <a:ext cx="11079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60000"/>
                </a:solidFill>
                <a:latin typeface="Times New Roman" pitchFamily="18" charset="0"/>
                <a:cs typeface="Times New Roman" pitchFamily="18" charset="0"/>
              </a:rPr>
              <a:t>293</a:t>
            </a:r>
            <a:endParaRPr lang="ru-RU" sz="4800" b="1" dirty="0">
              <a:solidFill>
                <a:srgbClr val="F6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52794" y="3632638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60000"/>
                </a:solidFill>
                <a:latin typeface="Times New Roman" pitchFamily="18" charset="0"/>
                <a:cs typeface="Times New Roman" pitchFamily="18" charset="0"/>
              </a:rPr>
              <a:t>2750</a:t>
            </a:r>
            <a:endParaRPr lang="ru-RU" sz="4400" b="1" dirty="0">
              <a:solidFill>
                <a:srgbClr val="F6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8028480" y="-21503"/>
            <a:ext cx="1055683" cy="206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0964998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73834864"/>
              </p:ext>
            </p:extLst>
          </p:nvPr>
        </p:nvGraphicFramePr>
        <p:xfrm>
          <a:off x="0" y="613985"/>
          <a:ext cx="9144000" cy="603827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048000"/>
                <a:gridCol w="3048000"/>
                <a:gridCol w="3048000"/>
              </a:tblGrid>
              <a:tr h="1092895"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/>
                    </a:p>
                    <a:p>
                      <a:pPr algn="ctr"/>
                      <a:r>
                        <a:rPr lang="ru-RU" sz="3200" dirty="0" err="1" smtClean="0"/>
                        <a:t>Шамони</a:t>
                      </a:r>
                      <a:r>
                        <a:rPr lang="ru-RU" sz="3200" dirty="0" smtClean="0"/>
                        <a:t> –1924</a:t>
                      </a:r>
                      <a:endParaRPr lang="ru-RU" sz="32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 smtClean="0"/>
                    </a:p>
                    <a:p>
                      <a:pPr algn="ctr"/>
                      <a:r>
                        <a:rPr lang="ru-RU" sz="3200" dirty="0" smtClean="0"/>
                        <a:t>Сочи – 2014</a:t>
                      </a:r>
                      <a:endParaRPr lang="ru-RU" sz="32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5557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70C0"/>
                          </a:solidFill>
                        </a:rPr>
                        <a:t>Число стран-</a:t>
                      </a:r>
                      <a:r>
                        <a:rPr lang="ru-RU" sz="3200" b="1" baseline="0" dirty="0" smtClean="0">
                          <a:solidFill>
                            <a:srgbClr val="0070C0"/>
                          </a:solidFill>
                        </a:rPr>
                        <a:t> участников</a:t>
                      </a:r>
                      <a:endParaRPr lang="ru-RU" sz="32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4000" b="1" dirty="0" smtClean="0">
                        <a:solidFill>
                          <a:srgbClr val="F6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4000" b="1" dirty="0" smtClean="0">
                          <a:solidFill>
                            <a:srgbClr val="F6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4000" b="1" dirty="0">
                        <a:solidFill>
                          <a:srgbClr val="F6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4000" b="1" dirty="0" smtClean="0">
                        <a:solidFill>
                          <a:srgbClr val="F6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4000" b="1" dirty="0" smtClean="0">
                          <a:solidFill>
                            <a:srgbClr val="F6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около 80</a:t>
                      </a:r>
                      <a:endParaRPr lang="ru-RU" sz="4000" b="1" dirty="0">
                        <a:solidFill>
                          <a:srgbClr val="F6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53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70C0"/>
                          </a:solidFill>
                        </a:rPr>
                        <a:t>Число спортсменов-</a:t>
                      </a:r>
                      <a:r>
                        <a:rPr lang="ru-RU" sz="3200" b="1" baseline="0" dirty="0" smtClean="0">
                          <a:solidFill>
                            <a:srgbClr val="0070C0"/>
                          </a:solidFill>
                        </a:rPr>
                        <a:t> участников</a:t>
                      </a:r>
                      <a:endParaRPr lang="ru-RU" sz="32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 smtClean="0">
                        <a:solidFill>
                          <a:srgbClr val="F6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4000" b="1" dirty="0" smtClean="0">
                          <a:solidFill>
                            <a:srgbClr val="F6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293</a:t>
                      </a:r>
                      <a:endParaRPr lang="ru-RU" sz="4000" b="1" dirty="0">
                        <a:solidFill>
                          <a:srgbClr val="F6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4000" b="1" dirty="0" smtClean="0">
                        <a:solidFill>
                          <a:srgbClr val="F6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4000" b="1" dirty="0" smtClean="0">
                          <a:solidFill>
                            <a:srgbClr val="F6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около 2750</a:t>
                      </a:r>
                      <a:endParaRPr lang="ru-RU" sz="4000" b="1" dirty="0">
                        <a:solidFill>
                          <a:srgbClr val="F6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5557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70C0"/>
                          </a:solidFill>
                        </a:rPr>
                        <a:t>Количество комплектов наград</a:t>
                      </a:r>
                      <a:endParaRPr lang="ru-RU" sz="32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79640" y="14514"/>
            <a:ext cx="4727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Сравнительная таблица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846457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1800" y="39958"/>
            <a:ext cx="36519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ЗАДАНИЕ 7</a:t>
            </a:r>
            <a:endParaRPr lang="ru-RU" sz="4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7245" y="1196690"/>
            <a:ext cx="62310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Решите уравнения:</a:t>
            </a:r>
            <a:endParaRPr lang="ru-RU" sz="4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186" y="2204568"/>
            <a:ext cx="67794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вариант: 9х + 83 = 227</a:t>
            </a:r>
            <a:endParaRPr lang="ru-RU" sz="4800" b="1" dirty="0">
              <a:solidFill>
                <a:srgbClr val="F6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7245" y="4294351"/>
            <a:ext cx="68900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вариант: 730 – 7у = 44 </a:t>
            </a:r>
            <a:endParaRPr lang="ru-RU" sz="4800" b="1" dirty="0">
              <a:solidFill>
                <a:srgbClr val="F6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066" y="3400340"/>
            <a:ext cx="17668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>
                <a:solidFill>
                  <a:srgbClr val="F6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800" b="1" dirty="0" smtClean="0">
                <a:solidFill>
                  <a:srgbClr val="F60000"/>
                </a:solidFill>
                <a:latin typeface="Times New Roman" pitchFamily="18" charset="0"/>
                <a:cs typeface="Times New Roman" pitchFamily="18" charset="0"/>
              </a:rPr>
              <a:t> = 16</a:t>
            </a:r>
            <a:endParaRPr lang="ru-RU" sz="4800" b="1" dirty="0">
              <a:solidFill>
                <a:srgbClr val="F6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8066" y="5517290"/>
            <a:ext cx="17668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60000"/>
                </a:solidFill>
                <a:latin typeface="Times New Roman" pitchFamily="18" charset="0"/>
                <a:cs typeface="Times New Roman" pitchFamily="18" charset="0"/>
              </a:rPr>
              <a:t>у = 98</a:t>
            </a:r>
            <a:endParaRPr lang="ru-RU" sz="4800" b="1" dirty="0">
              <a:solidFill>
                <a:srgbClr val="F6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8028480" y="0"/>
            <a:ext cx="1055683" cy="206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1585006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82141487"/>
              </p:ext>
            </p:extLst>
          </p:nvPr>
        </p:nvGraphicFramePr>
        <p:xfrm>
          <a:off x="-22291" y="603240"/>
          <a:ext cx="9166292" cy="62547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008789"/>
                <a:gridCol w="3008789"/>
                <a:gridCol w="3148714"/>
              </a:tblGrid>
              <a:tr h="11036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/>
                    </a:p>
                    <a:p>
                      <a:pPr algn="ctr"/>
                      <a:r>
                        <a:rPr lang="ru-RU" sz="3200" dirty="0" err="1" smtClean="0"/>
                        <a:t>Шамони</a:t>
                      </a:r>
                      <a:r>
                        <a:rPr lang="ru-RU" sz="3200" dirty="0" smtClean="0"/>
                        <a:t> –1924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 smtClean="0"/>
                    </a:p>
                    <a:p>
                      <a:pPr algn="ctr"/>
                      <a:r>
                        <a:rPr lang="ru-RU" sz="3200" dirty="0" smtClean="0"/>
                        <a:t>Сочи – 2014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7029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70C0"/>
                          </a:solidFill>
                        </a:rPr>
                        <a:t>Число стран, принимавших участие</a:t>
                      </a:r>
                      <a:endParaRPr lang="ru-RU" sz="32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 smtClean="0">
                        <a:solidFill>
                          <a:srgbClr val="F6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4000" b="1" dirty="0" smtClean="0">
                          <a:solidFill>
                            <a:srgbClr val="F6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4000" b="1" dirty="0">
                        <a:solidFill>
                          <a:srgbClr val="F6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 smtClean="0">
                        <a:solidFill>
                          <a:srgbClr val="F6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4000" b="1" dirty="0" smtClean="0">
                          <a:solidFill>
                            <a:srgbClr val="F6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около</a:t>
                      </a:r>
                      <a:r>
                        <a:rPr lang="ru-RU" sz="4000" b="1" baseline="0" dirty="0" smtClean="0">
                          <a:solidFill>
                            <a:srgbClr val="F6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80</a:t>
                      </a:r>
                      <a:endParaRPr lang="ru-RU" sz="4000" b="1" dirty="0">
                        <a:solidFill>
                          <a:srgbClr val="F6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548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70C0"/>
                          </a:solidFill>
                        </a:rPr>
                        <a:t>Число спортсменов,</a:t>
                      </a:r>
                      <a:r>
                        <a:rPr lang="ru-RU" sz="3200" b="1" baseline="0" dirty="0" smtClean="0">
                          <a:solidFill>
                            <a:srgbClr val="0070C0"/>
                          </a:solidFill>
                        </a:rPr>
                        <a:t> принимавших участие</a:t>
                      </a:r>
                      <a:endParaRPr lang="ru-RU" sz="32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 smtClean="0">
                        <a:solidFill>
                          <a:srgbClr val="F6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4000" b="1" dirty="0" smtClean="0">
                          <a:solidFill>
                            <a:srgbClr val="F6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293</a:t>
                      </a:r>
                      <a:endParaRPr lang="ru-RU" sz="4000" b="1" dirty="0">
                        <a:solidFill>
                          <a:srgbClr val="F6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 smtClean="0">
                        <a:solidFill>
                          <a:srgbClr val="F6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4000" b="1" dirty="0" smtClean="0">
                          <a:solidFill>
                            <a:srgbClr val="F6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около 2750</a:t>
                      </a:r>
                      <a:endParaRPr lang="ru-RU" sz="4000" b="1" dirty="0">
                        <a:solidFill>
                          <a:srgbClr val="F6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7029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70C0"/>
                          </a:solidFill>
                        </a:rPr>
                        <a:t>Количество комплектов наград</a:t>
                      </a:r>
                      <a:endParaRPr lang="ru-RU" sz="32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 smtClean="0">
                        <a:solidFill>
                          <a:srgbClr val="F6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4000" b="1" dirty="0" smtClean="0">
                          <a:solidFill>
                            <a:srgbClr val="F6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4000" b="1" dirty="0">
                        <a:solidFill>
                          <a:srgbClr val="F6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 smtClean="0">
                        <a:solidFill>
                          <a:srgbClr val="F6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4000" b="1" dirty="0" smtClean="0">
                          <a:solidFill>
                            <a:srgbClr val="F6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ru-RU" sz="4000" b="1" dirty="0">
                        <a:solidFill>
                          <a:srgbClr val="F6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79640" y="14514"/>
            <a:ext cx="4727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Сравнительная таблица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672432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20" y="160337"/>
            <a:ext cx="36519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ЗАДАНИЕ 8</a:t>
            </a:r>
            <a:endParaRPr lang="ru-RU" sz="4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120" y="900244"/>
            <a:ext cx="759454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 сколько раз произведение 889 и 40 больше частного 45720 и 9?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266" y="3284980"/>
            <a:ext cx="72525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(889 х 40) : (45720 : 9) = </a:t>
            </a:r>
            <a:endParaRPr lang="ru-RU" sz="4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9574" y="3284980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6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5400" b="1" dirty="0">
              <a:solidFill>
                <a:srgbClr val="F6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Шафа\AppData\Local\Microsoft\Windows\Temporary Internet Files\Content.IE5\DPCCR6VW\MC90044649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0320" y="4816777"/>
            <a:ext cx="1151230" cy="179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9" descr="C:\Users\Шафа\AppData\Local\Microsoft\Windows\Temporary Internet Files\Content.IE5\GBAFE8SW\MC9004465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643381">
            <a:off x="1226263" y="4712850"/>
            <a:ext cx="2180352" cy="169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C:\Users\Шафа\AppData\Local\Microsoft\Windows\Temporary Internet Files\Content.IE5\H0A0F7B0\MC90044651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1624" y="4816777"/>
            <a:ext cx="1400759" cy="173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Шафа\AppData\Local\Microsoft\Windows\Temporary Internet Files\Content.IE5\GBAFE8SW\MC90044650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5813" y="4171190"/>
            <a:ext cx="2004041" cy="1291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C:\Users\Шафа\AppData\Local\Microsoft\Windows\Temporary Internet Files\Content.IE5\H0A0F7B0\MC90044650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08669" y="3501010"/>
            <a:ext cx="1682496" cy="179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C:\Users\Шафа\AppData\Local\Microsoft\Windows\Temporary Internet Files\Content.IE5\O31E4UC8\MC90044652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30" y="4400322"/>
            <a:ext cx="487783" cy="1957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C:\Users\Шафа\AppData\Local\Microsoft\Windows\Temporary Internet Files\Content.IE5\DPCCR6VW\MC90044652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4994" y="5299635"/>
            <a:ext cx="1794967" cy="1444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2" descr="http://img13.nnm.ru/0/4/1/1/b/88ea9cedfc3bd5334be8e2c2c5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utoShape 4" descr="http://img13.nnm.ru/0/4/1/1/b/88ea9cedfc3bd5334be8e2c2c56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6" descr="http://img13.nnm.ru/0/4/1/1/b/88ea9cedfc3bd5334be8e2c2c56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AutoShape 8" descr="http://img13.nnm.ru/0/4/1/1/b/88ea9cedfc3bd5334be8e2c2c56.jp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 rotWithShape="1"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8028480" y="0"/>
            <a:ext cx="1055683" cy="206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5780112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380" y="548600"/>
            <a:ext cx="8857230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 Часть прямой, ограниченная двумя точками.</a:t>
            </a:r>
          </a:p>
          <a:p>
            <a:pPr>
              <a:spcAft>
                <a:spcPts val="600"/>
              </a:spcAft>
            </a:pP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 Имеет начало, но не имеет конца.</a:t>
            </a:r>
          </a:p>
          <a:p>
            <a:pPr>
              <a:spcAft>
                <a:spcPts val="600"/>
              </a:spcAft>
            </a:pP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 Единица с шестью нулями.</a:t>
            </a:r>
          </a:p>
          <a:p>
            <a:pPr>
              <a:spcAft>
                <a:spcPts val="600"/>
              </a:spcAft>
            </a:pP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 Результат сложения.</a:t>
            </a:r>
          </a:p>
          <a:p>
            <a:pPr>
              <a:spcAft>
                <a:spcPts val="600"/>
              </a:spcAft>
            </a:pP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5.  Сумма длин сторон многоугольника.</a:t>
            </a:r>
          </a:p>
          <a:p>
            <a:pPr>
              <a:spcAft>
                <a:spcPts val="600"/>
              </a:spcAft>
            </a:pP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6.  Числа, которые перемножают.</a:t>
            </a:r>
          </a:p>
          <a:p>
            <a:pPr marL="514350" indent="-514350">
              <a:spcAft>
                <a:spcPts val="600"/>
              </a:spcAft>
              <a:buAutoNum type="arabicPeriod" startAt="7"/>
            </a:pP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Результат деления. </a:t>
            </a:r>
          </a:p>
          <a:p>
            <a:pPr>
              <a:spcAft>
                <a:spcPts val="600"/>
              </a:spcAft>
            </a:pP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8.  Прямоугольник, все стороны которого равны.</a:t>
            </a:r>
          </a:p>
          <a:p>
            <a:pPr>
              <a:spcAft>
                <a:spcPts val="600"/>
              </a:spcAft>
            </a:pP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9.  Результат вычитания.</a:t>
            </a:r>
          </a:p>
          <a:p>
            <a:pPr marL="342900" indent="-342900">
              <a:buAutoNum type="arabicPeriod" startAt="3"/>
            </a:pPr>
            <a:endParaRPr lang="ru-RU" dirty="0"/>
          </a:p>
        </p:txBody>
      </p:sp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2010994" y="1102170"/>
            <a:ext cx="424091" cy="43206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7020340" y="1686630"/>
            <a:ext cx="424091" cy="43206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rId3" action="ppaction://hlinksldjump" highlightClick="1"/>
          </p:cNvPr>
          <p:cNvSpPr/>
          <p:nvPr/>
        </p:nvSpPr>
        <p:spPr>
          <a:xfrm>
            <a:off x="5868180" y="2276840"/>
            <a:ext cx="424091" cy="43206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rId4" action="ppaction://hlinksldjump" highlightClick="1"/>
          </p:cNvPr>
          <p:cNvSpPr/>
          <p:nvPr/>
        </p:nvSpPr>
        <p:spPr>
          <a:xfrm>
            <a:off x="4561709" y="2742586"/>
            <a:ext cx="424091" cy="43206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rId5" action="ppaction://hlinksldjump" highlightClick="1"/>
          </p:cNvPr>
          <p:cNvSpPr/>
          <p:nvPr/>
        </p:nvSpPr>
        <p:spPr>
          <a:xfrm>
            <a:off x="7668430" y="3360545"/>
            <a:ext cx="424091" cy="43206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rId6" action="ppaction://hlinksldjump" highlightClick="1"/>
          </p:cNvPr>
          <p:cNvSpPr/>
          <p:nvPr/>
        </p:nvSpPr>
        <p:spPr>
          <a:xfrm>
            <a:off x="6444260" y="3826291"/>
            <a:ext cx="424091" cy="43206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rId7" action="ppaction://hlinksldjump" highlightClick="1"/>
          </p:cNvPr>
          <p:cNvSpPr/>
          <p:nvPr/>
        </p:nvSpPr>
        <p:spPr>
          <a:xfrm>
            <a:off x="4349663" y="4509150"/>
            <a:ext cx="424091" cy="43206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алее 9">
            <a:hlinkClick r:id="rId8" action="ppaction://hlinksldjump" highlightClick="1"/>
          </p:cNvPr>
          <p:cNvSpPr/>
          <p:nvPr/>
        </p:nvSpPr>
        <p:spPr>
          <a:xfrm>
            <a:off x="1765017" y="5589300"/>
            <a:ext cx="424091" cy="43206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алее 10">
            <a:hlinkClick r:id="rId9" action="ppaction://hlinksldjump" highlightClick="1"/>
          </p:cNvPr>
          <p:cNvSpPr/>
          <p:nvPr/>
        </p:nvSpPr>
        <p:spPr>
          <a:xfrm>
            <a:off x="4985800" y="6165380"/>
            <a:ext cx="424091" cy="43206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70939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08650"/>
            <a:ext cx="890965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правилам Ф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едерации хоккея площадка для игры имеет площадь, равную 1647 </a:t>
            </a:r>
            <a:r>
              <a:rPr lang="ru-RU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Чему равна ширина этой площадки, если её длина равна 61 м?  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40" y="84820"/>
            <a:ext cx="36519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ЗАДАНИЕ 9</a:t>
            </a:r>
            <a:endParaRPr lang="ru-RU" sz="4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upload.wikimedia.org/wikipedia/ru/thumb/a/aa/Internationalrink.png/400px-Internationalrink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590" y="3432629"/>
            <a:ext cx="3810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430" y="4109070"/>
            <a:ext cx="10342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= ?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1800" y="5517290"/>
            <a:ext cx="16433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= 61 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00240" y="2994386"/>
            <a:ext cx="27174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= 1647 </a:t>
            </a:r>
            <a:r>
              <a:rPr lang="ru-RU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00240" y="3816682"/>
            <a:ext cx="211628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x b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= S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24688" y="5661310"/>
            <a:ext cx="12394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412983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0" y="548600"/>
            <a:ext cx="838853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 нового вы узнали на уроке?</a:t>
            </a:r>
          </a:p>
          <a:p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 rot="20329267">
            <a:off x="672414" y="2612245"/>
            <a:ext cx="1569660" cy="923330"/>
          </a:xfrm>
          <a:prstGeom prst="rect">
            <a:avLst/>
          </a:prstGeom>
          <a:noFill/>
          <a:ln>
            <a:solidFill>
              <a:srgbClr val="0094C8"/>
            </a:solidFill>
          </a:ln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60000"/>
                </a:solidFill>
                <a:latin typeface="Times New Roman" pitchFamily="18" charset="0"/>
                <a:cs typeface="Times New Roman" pitchFamily="18" charset="0"/>
              </a:rPr>
              <a:t>1896</a:t>
            </a:r>
            <a:endParaRPr lang="ru-RU" sz="5400" b="1" dirty="0">
              <a:solidFill>
                <a:srgbClr val="F6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925925">
            <a:off x="6311551" y="2718855"/>
            <a:ext cx="1723549" cy="1015663"/>
          </a:xfrm>
          <a:prstGeom prst="rect">
            <a:avLst/>
          </a:prstGeom>
          <a:ln>
            <a:solidFill>
              <a:srgbClr val="0094C8"/>
            </a:solidFill>
          </a:ln>
        </p:spPr>
        <p:txBody>
          <a:bodyPr wrap="none">
            <a:spAutoFit/>
          </a:bodyPr>
          <a:lstStyle/>
          <a:p>
            <a: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06897" y="4005080"/>
            <a:ext cx="1550424" cy="830997"/>
          </a:xfrm>
          <a:prstGeom prst="rect">
            <a:avLst/>
          </a:prstGeom>
          <a:noFill/>
          <a:ln>
            <a:solidFill>
              <a:srgbClr val="0094C8"/>
            </a:solidFill>
          </a:ln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60000"/>
                </a:solidFill>
                <a:latin typeface="Times New Roman" pitchFamily="18" charset="0"/>
                <a:cs typeface="Times New Roman" pitchFamily="18" charset="0"/>
              </a:rPr>
              <a:t>XXII</a:t>
            </a:r>
            <a:endParaRPr lang="ru-RU" sz="48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198287">
            <a:off x="6657799" y="4834682"/>
            <a:ext cx="1031051" cy="1107996"/>
          </a:xfrm>
          <a:prstGeom prst="rect">
            <a:avLst/>
          </a:prstGeom>
          <a:ln>
            <a:solidFill>
              <a:srgbClr val="0094C8"/>
            </a:solidFill>
          </a:ln>
        </p:spPr>
        <p:txBody>
          <a:bodyPr wrap="none">
            <a:spAutoFit/>
          </a:bodyPr>
          <a:lstStyle/>
          <a:p>
            <a:r>
              <a:rPr lang="ru-RU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8" name="Прямоугольник 7"/>
          <p:cNvSpPr/>
          <p:nvPr/>
        </p:nvSpPr>
        <p:spPr>
          <a:xfrm rot="20707666">
            <a:off x="1112375" y="4847267"/>
            <a:ext cx="1107997" cy="1200329"/>
          </a:xfrm>
          <a:prstGeom prst="rect">
            <a:avLst/>
          </a:prstGeom>
          <a:ln>
            <a:solidFill>
              <a:srgbClr val="0094C8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ru-RU" sz="7200" b="1" dirty="0">
                <a:solidFill>
                  <a:srgbClr val="F60000"/>
                </a:solidFill>
                <a:latin typeface="Times New Roman" pitchFamily="18" charset="0"/>
                <a:cs typeface="Times New Roman" pitchFamily="18" charset="0"/>
              </a:rPr>
              <a:t>98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8105108" y="-9956"/>
            <a:ext cx="1055683" cy="206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707880" y="1898218"/>
            <a:ext cx="1569660" cy="923330"/>
          </a:xfrm>
          <a:prstGeom prst="rect">
            <a:avLst/>
          </a:prstGeom>
          <a:noFill/>
          <a:ln>
            <a:solidFill>
              <a:srgbClr val="0094C8"/>
            </a:solidFill>
          </a:ln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60000"/>
                </a:solidFill>
                <a:latin typeface="Times New Roman" pitchFamily="18" charset="0"/>
                <a:cs typeface="Times New Roman" pitchFamily="18" charset="0"/>
              </a:rPr>
              <a:t>2014</a:t>
            </a:r>
            <a:endParaRPr lang="ru-RU" sz="5400" b="1" dirty="0">
              <a:solidFill>
                <a:srgbClr val="F6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7077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1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9000" y="1217600"/>
            <a:ext cx="54749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7330" y="1574757"/>
            <a:ext cx="5506636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повторить п.12</a:t>
            </a:r>
          </a:p>
          <a:p>
            <a:endParaRPr lang="ru-RU" sz="4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№№  519, 522, 524 (д)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8028480" y="0"/>
            <a:ext cx="1055683" cy="206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57714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6446" y="620610"/>
            <a:ext cx="7773538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СПАСИБО</a:t>
            </a:r>
          </a:p>
          <a:p>
            <a:pPr algn="ctr"/>
            <a:endParaRPr lang="ru-RU" sz="8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 ВНИМАНИЕ!</a:t>
            </a:r>
            <a:endParaRPr lang="ru-RU" sz="8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8028480" y="0"/>
            <a:ext cx="1055683" cy="206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77101" y="5301260"/>
            <a:ext cx="59415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Презентацию подготовила</a:t>
            </a:r>
          </a:p>
          <a:p>
            <a:pPr algn="ctr"/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читель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математики ГБОУ СОШ №1057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Гулиева Ш.А.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6638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045" y="1314305"/>
            <a:ext cx="866397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ru.wikipedia.org/wiki</a:t>
            </a:r>
            <a:endPara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olimp-history.ru/node/12</a:t>
            </a:r>
            <a:endPara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http://www.sochi2014.com/games/sport/olympic-games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endPara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http://www.olympiady.ru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/</a:t>
            </a:r>
            <a:endPara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olimp-history.ru/node/12</a:t>
            </a:r>
            <a:endPara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66408" y="163879"/>
            <a:ext cx="50732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Интернет ресурсы: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8028480" y="0"/>
            <a:ext cx="1055683" cy="206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626385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95507740"/>
              </p:ext>
            </p:extLst>
          </p:nvPr>
        </p:nvGraphicFramePr>
        <p:xfrm>
          <a:off x="323410" y="357799"/>
          <a:ext cx="8497182" cy="59572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3060"/>
                <a:gridCol w="726931"/>
                <a:gridCol w="659996"/>
                <a:gridCol w="688781"/>
                <a:gridCol w="631211"/>
                <a:gridCol w="659996"/>
                <a:gridCol w="659996"/>
                <a:gridCol w="636759"/>
                <a:gridCol w="683233"/>
                <a:gridCol w="577231"/>
                <a:gridCol w="659996"/>
                <a:gridCol w="659996"/>
                <a:gridCol w="659996"/>
              </a:tblGrid>
              <a:tr h="634435">
                <a:tc>
                  <a:txBody>
                    <a:bodyPr/>
                    <a:lstStyle/>
                    <a:p>
                      <a:pPr algn="ctr"/>
                      <a:r>
                        <a:rPr lang="ru-RU" sz="20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36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344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44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4435">
                <a:tc>
                  <a:txBody>
                    <a:bodyPr/>
                    <a:lstStyle/>
                    <a:p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43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85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9485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443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52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8456600" y="6167247"/>
            <a:ext cx="682366" cy="6480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647638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83057245"/>
              </p:ext>
            </p:extLst>
          </p:nvPr>
        </p:nvGraphicFramePr>
        <p:xfrm>
          <a:off x="323410" y="357799"/>
          <a:ext cx="8497182" cy="59628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3060"/>
                <a:gridCol w="726931"/>
                <a:gridCol w="659996"/>
                <a:gridCol w="688781"/>
                <a:gridCol w="631211"/>
                <a:gridCol w="659996"/>
                <a:gridCol w="659996"/>
                <a:gridCol w="636759"/>
                <a:gridCol w="683233"/>
                <a:gridCol w="577231"/>
                <a:gridCol w="659996"/>
                <a:gridCol w="659996"/>
                <a:gridCol w="659996"/>
              </a:tblGrid>
              <a:tr h="634435">
                <a:tc>
                  <a:txBody>
                    <a:bodyPr/>
                    <a:lstStyle/>
                    <a:p>
                      <a:pPr algn="ctr"/>
                      <a:r>
                        <a:rPr lang="ru-RU" sz="20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36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34435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70C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70C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70C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2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44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4435">
                <a:tc>
                  <a:txBody>
                    <a:bodyPr/>
                    <a:lstStyle/>
                    <a:p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43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85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9485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443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52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8456600" y="6167247"/>
            <a:ext cx="682366" cy="6480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427969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10168486"/>
              </p:ext>
            </p:extLst>
          </p:nvPr>
        </p:nvGraphicFramePr>
        <p:xfrm>
          <a:off x="323410" y="357799"/>
          <a:ext cx="8497182" cy="59685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3060"/>
                <a:gridCol w="726931"/>
                <a:gridCol w="659996"/>
                <a:gridCol w="688781"/>
                <a:gridCol w="631211"/>
                <a:gridCol w="659996"/>
                <a:gridCol w="659996"/>
                <a:gridCol w="636759"/>
                <a:gridCol w="683233"/>
                <a:gridCol w="577231"/>
                <a:gridCol w="659996"/>
                <a:gridCol w="659996"/>
                <a:gridCol w="659996"/>
              </a:tblGrid>
              <a:tr h="634435">
                <a:tc>
                  <a:txBody>
                    <a:bodyPr/>
                    <a:lstStyle/>
                    <a:p>
                      <a:pPr algn="ctr"/>
                      <a:r>
                        <a:rPr lang="ru-RU" sz="20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36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344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2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44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3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4435">
                <a:tc>
                  <a:txBody>
                    <a:bodyPr/>
                    <a:lstStyle/>
                    <a:p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43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85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9485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443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52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8456600" y="6167247"/>
            <a:ext cx="682366" cy="6480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999335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86080480"/>
              </p:ext>
            </p:extLst>
          </p:nvPr>
        </p:nvGraphicFramePr>
        <p:xfrm>
          <a:off x="323410" y="357799"/>
          <a:ext cx="8497182" cy="59741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3060"/>
                <a:gridCol w="726931"/>
                <a:gridCol w="659996"/>
                <a:gridCol w="688781"/>
                <a:gridCol w="631211"/>
                <a:gridCol w="659996"/>
                <a:gridCol w="659996"/>
                <a:gridCol w="636759"/>
                <a:gridCol w="683233"/>
                <a:gridCol w="577231"/>
                <a:gridCol w="659996"/>
                <a:gridCol w="659996"/>
                <a:gridCol w="659996"/>
              </a:tblGrid>
              <a:tr h="634435">
                <a:tc>
                  <a:txBody>
                    <a:bodyPr/>
                    <a:lstStyle/>
                    <a:p>
                      <a:pPr algn="ctr"/>
                      <a:r>
                        <a:rPr lang="ru-RU" sz="20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36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344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2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44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3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4435">
                <a:tc>
                  <a:txBody>
                    <a:bodyPr/>
                    <a:lstStyle/>
                    <a:p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43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85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9485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443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52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8456600" y="6167247"/>
            <a:ext cx="682366" cy="6480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35217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21055308"/>
              </p:ext>
            </p:extLst>
          </p:nvPr>
        </p:nvGraphicFramePr>
        <p:xfrm>
          <a:off x="323410" y="357799"/>
          <a:ext cx="8497182" cy="59798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3060"/>
                <a:gridCol w="726931"/>
                <a:gridCol w="659996"/>
                <a:gridCol w="688781"/>
                <a:gridCol w="631211"/>
                <a:gridCol w="659996"/>
                <a:gridCol w="659996"/>
                <a:gridCol w="636759"/>
                <a:gridCol w="683233"/>
                <a:gridCol w="577231"/>
                <a:gridCol w="659996"/>
                <a:gridCol w="659996"/>
                <a:gridCol w="659996"/>
              </a:tblGrid>
              <a:tr h="634435">
                <a:tc>
                  <a:txBody>
                    <a:bodyPr/>
                    <a:lstStyle/>
                    <a:p>
                      <a:pPr algn="ctr"/>
                      <a:r>
                        <a:rPr lang="ru-RU" sz="20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36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344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2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44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3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4435">
                <a:tc>
                  <a:txBody>
                    <a:bodyPr/>
                    <a:lstStyle/>
                    <a:p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43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r>
                        <a:rPr lang="ru-RU" sz="36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85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9485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443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52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8456600" y="6167247"/>
            <a:ext cx="682366" cy="6480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935783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12362993"/>
              </p:ext>
            </p:extLst>
          </p:nvPr>
        </p:nvGraphicFramePr>
        <p:xfrm>
          <a:off x="323410" y="357799"/>
          <a:ext cx="8497182" cy="59860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3060"/>
                <a:gridCol w="726931"/>
                <a:gridCol w="659996"/>
                <a:gridCol w="688781"/>
                <a:gridCol w="631211"/>
                <a:gridCol w="659996"/>
                <a:gridCol w="659996"/>
                <a:gridCol w="636759"/>
                <a:gridCol w="683233"/>
                <a:gridCol w="577231"/>
                <a:gridCol w="659996"/>
                <a:gridCol w="659996"/>
                <a:gridCol w="659996"/>
              </a:tblGrid>
              <a:tr h="634435">
                <a:tc>
                  <a:txBody>
                    <a:bodyPr/>
                    <a:lstStyle/>
                    <a:p>
                      <a:pPr algn="ctr"/>
                      <a:r>
                        <a:rPr lang="ru-RU" sz="20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36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344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2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44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3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4435">
                <a:tc>
                  <a:txBody>
                    <a:bodyPr/>
                    <a:lstStyle/>
                    <a:p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70C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70C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70C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70C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43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70C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r>
                        <a:rPr lang="ru-RU" sz="36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85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24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</a:t>
                      </a:r>
                      <a:endParaRPr lang="ru-RU" sz="40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2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9485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443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52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8456600" y="6167247"/>
            <a:ext cx="682366" cy="6480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161476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1778</TotalTime>
  <Words>1084</Words>
  <Application>Microsoft Office PowerPoint</Application>
  <PresentationFormat>Экран (4:3)</PresentationFormat>
  <Paragraphs>574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8" baseType="lpstr">
      <vt:lpstr>Arial</vt:lpstr>
      <vt:lpstr>Calibri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Шафа</dc:creator>
  <cp:lastModifiedBy>Tata</cp:lastModifiedBy>
  <cp:revision>124</cp:revision>
  <dcterms:created xsi:type="dcterms:W3CDTF">2013-08-08T13:23:45Z</dcterms:created>
  <dcterms:modified xsi:type="dcterms:W3CDTF">2014-02-14T20:23:49Z</dcterms:modified>
</cp:coreProperties>
</file>