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87" r:id="rId3"/>
    <p:sldId id="281" r:id="rId4"/>
    <p:sldId id="257" r:id="rId5"/>
    <p:sldId id="258" r:id="rId6"/>
    <p:sldId id="259" r:id="rId7"/>
    <p:sldId id="264" r:id="rId8"/>
    <p:sldId id="262" r:id="rId9"/>
    <p:sldId id="283" r:id="rId10"/>
    <p:sldId id="279" r:id="rId11"/>
    <p:sldId id="276" r:id="rId12"/>
    <p:sldId id="265" r:id="rId13"/>
    <p:sldId id="272" r:id="rId14"/>
    <p:sldId id="271" r:id="rId15"/>
    <p:sldId id="270" r:id="rId16"/>
    <p:sldId id="277" r:id="rId17"/>
    <p:sldId id="286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32A01-365A-48A7-BD0A-FF37C2C82D14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2C221-2494-4EEF-A49A-1CAC331A477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366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2C221-2494-4EEF-A49A-1CAC331A4771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B56A8-5ED1-446B-B0B5-DBA60E193728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171D3-3D15-49D6-8D7C-208BC8B0C0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71CC1-EE7C-4B20-B5EA-6A26280C1AA5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C3F7A-C937-4E1B-A3E4-0FE142C64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BBA1-8DD0-482E-A311-3752D6C9B362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4860F-CBC6-4591-B38A-F480456CA7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9252-E75B-4698-8EA5-BA2E3EFA5084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B4CF2-F047-41B5-9E4C-4A1A6844A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9778D-17B9-4E19-880F-8A597CA2904A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76B9-8839-49A3-95F3-5D632BC44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B98A-B3D3-48A3-9E55-EA5E1ECE0FD3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327E3-4425-4E1C-BCA9-BE61FC91BA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5D6B9-64CA-4AF4-9E8E-F96641F1C8D7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0B604-C60F-45F0-AE76-53A496F9C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8FFE3-860C-4C90-A748-41F8EA422E81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F07AA-20A7-4225-AFC9-CCB20D475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5C76-D4EC-4DF3-9AC8-91F2A81A57EE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F9F3D-B390-4256-816A-65D4EAAF5A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CB207-3678-4D6A-9FC0-F2C163965E02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771B9-9BB5-4CB2-B791-DB8134660F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EBF4-FD6A-4A56-A53B-B92327F71A7A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EB2A-6BB4-4F35-B1D2-8C3E3059B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AFFE1A0-D4A3-4CE9-BFCE-7F4A3A41165C}" type="datetimeFigureOut">
              <a:rPr lang="ru-RU"/>
              <a:pPr>
                <a:defRPr/>
              </a:pPr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E402D9-7522-42A5-AB54-49FCACF26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3276600" y="1556792"/>
            <a:ext cx="5543550" cy="432347"/>
          </a:xfrm>
        </p:spPr>
        <p:txBody>
          <a:bodyPr/>
          <a:lstStyle/>
          <a:p>
            <a:pPr algn="r" eaLnBrk="1" hangingPunct="1"/>
            <a:r>
              <a:rPr lang="ru-RU" sz="2800" b="1" dirty="0" smtClean="0"/>
              <a:t>МИСТИЧЕСКИЙ ХАРАКТЕР ВОЗРОЖДЕНИЯ </a:t>
            </a:r>
            <a:br>
              <a:rPr lang="ru-RU" sz="2800" b="1" dirty="0" smtClean="0"/>
            </a:br>
            <a:r>
              <a:rPr lang="ru-RU" sz="2800" b="1" dirty="0" smtClean="0"/>
              <a:t>В ГЕРМАНИИ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4000" i="1" dirty="0" smtClean="0"/>
              <a:t> </a:t>
            </a:r>
            <a:endParaRPr lang="ru-RU" sz="40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2636911"/>
            <a:ext cx="5113338" cy="2088233"/>
          </a:xfrm>
        </p:spPr>
        <p:txBody>
          <a:bodyPr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ru-RU" sz="31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Альбрехт Дюрер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31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Гравюры «Апокалипсиса»: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«Четыре всадника», «Трубный глас».</a:t>
            </a:r>
          </a:p>
          <a:p>
            <a:pPr algn="r" eaLnBrk="1" hangingPunct="1">
              <a:lnSpc>
                <a:spcPct val="90000"/>
              </a:lnSpc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Диптих «Четыре апостола»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5" name="Picture 5" descr="Duerer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8984" y="764704"/>
            <a:ext cx="3840184" cy="531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468313" y="476250"/>
            <a:ext cx="8218487" cy="941388"/>
          </a:xfrm>
        </p:spPr>
        <p:txBody>
          <a:bodyPr/>
          <a:lstStyle/>
          <a:p>
            <a:pPr algn="r"/>
            <a:r>
              <a:rPr lang="ru-RU" sz="2800" b="1" smtClean="0"/>
              <a:t/>
            </a:r>
            <a:br>
              <a:rPr lang="ru-RU" sz="2800" b="1" smtClean="0"/>
            </a:br>
            <a:r>
              <a:rPr lang="ru-RU" sz="2400" b="1" smtClean="0"/>
              <a:t>Четыре всадника  Апокалипсиса</a:t>
            </a:r>
            <a:br>
              <a:rPr lang="ru-RU" sz="2400" b="1" smtClean="0"/>
            </a:br>
            <a:r>
              <a:rPr lang="ru-RU" sz="2400" b="1" smtClean="0"/>
              <a:t> на белом, рыжем, вороном и бледном конях </a:t>
            </a:r>
            <a:br>
              <a:rPr lang="ru-RU" sz="2400" b="1" smtClean="0"/>
            </a:br>
            <a:r>
              <a:rPr lang="ru-RU" sz="2400" b="1" smtClean="0"/>
              <a:t>несут людям гибель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/>
          </a:p>
        </p:txBody>
      </p:sp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2100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       Альбрехт Дюрер в своих гравюрах и живописных полотнах тонко и органично совместил готическую вычурность и фантасмагорию с классической простотой и ясностью. Иначе решают эту тему современные художники…</a:t>
            </a:r>
          </a:p>
          <a:p>
            <a:pPr>
              <a:lnSpc>
                <a:spcPct val="80000"/>
              </a:lnSpc>
            </a:pPr>
            <a:endParaRPr lang="ru-RU" sz="1800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sz="1800" dirty="0" smtClean="0"/>
          </a:p>
        </p:txBody>
      </p:sp>
      <p:pic>
        <p:nvPicPr>
          <p:cNvPr id="22531" name="Рисунок 1" descr="http://www.zavtra.ru/cgi/veil/data/zavtra/11/906/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730788"/>
            <a:ext cx="2557462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" descr="http://kroha.dn.ua/download/files/5256_2a194fcac295dca6ac516c6aff1ca72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34685" y="3783301"/>
            <a:ext cx="4392613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5"/>
          <p:cNvSpPr txBox="1">
            <a:spLocks noChangeArrowheads="1"/>
          </p:cNvSpPr>
          <p:nvPr/>
        </p:nvSpPr>
        <p:spPr bwMode="auto">
          <a:xfrm>
            <a:off x="1043608" y="6053931"/>
            <a:ext cx="7005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2534" name="Text Box 18"/>
          <p:cNvSpPr txBox="1">
            <a:spLocks noChangeArrowheads="1"/>
          </p:cNvSpPr>
          <p:nvPr/>
        </p:nvSpPr>
        <p:spPr bwMode="auto">
          <a:xfrm>
            <a:off x="3834685" y="6265790"/>
            <a:ext cx="4681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i="1" dirty="0">
                <a:latin typeface="Calibri" pitchFamily="34" charset="0"/>
              </a:rPr>
              <a:t>Работа современного художника</a:t>
            </a:r>
          </a:p>
        </p:txBody>
      </p:sp>
      <p:sp>
        <p:nvSpPr>
          <p:cNvPr id="22535" name="Text Box 20"/>
          <p:cNvSpPr txBox="1">
            <a:spLocks noChangeArrowheads="1"/>
          </p:cNvSpPr>
          <p:nvPr/>
        </p:nvSpPr>
        <p:spPr bwMode="auto">
          <a:xfrm>
            <a:off x="711558" y="6237287"/>
            <a:ext cx="293457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latin typeface="Calibri" pitchFamily="34" charset="0"/>
              </a:rPr>
              <a:t>А. Дюрер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7" descr="ANd9GcSKiZcps6AaeMpLORHPNzVDsmvfA7K5S0dYBEadu-2Pl626vDT8g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3208" y="3340100"/>
            <a:ext cx="4104047" cy="275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9" descr="%D0%92-%D0%BE%D0%B6%D0%B8%D0%B4%D0%B0%D0%BD%D0%B8%D0%B8-%D0%BA%D0%BE%D0%BD%D1%86%D0%B0-%D1%81%D0%B2%D0%B5%D1%82%D0%B0-%D0%BA%D0%B8%D0%B5%D0%B2%D0%BB%D1%8F%D0%BD%D0%B5-%D1%80%D0%B0%D1%81%D0%BA%D1%83%D0%BF%D0%B0%D1%8E%D1%82-%D0%BC%D0%B5%D1%81%D1%82%D0%B0-%D0%B2-%D0%B1%D0%BE%D0%BC%D0%B1%D0%BE%D1%83%D0%B1%D0%B5%D0%B6%D0%B8%D1%89%D0%B0%D1%8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53209" y="588355"/>
            <a:ext cx="4104047" cy="275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11"/>
          <p:cNvSpPr txBox="1">
            <a:spLocks noChangeArrowheads="1"/>
          </p:cNvSpPr>
          <p:nvPr/>
        </p:nvSpPr>
        <p:spPr bwMode="auto">
          <a:xfrm>
            <a:off x="483295" y="6091102"/>
            <a:ext cx="81739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i="1" dirty="0"/>
              <a:t>Конец света.  Варианты сегодняшнего дня</a:t>
            </a:r>
          </a:p>
        </p:txBody>
      </p:sp>
      <p:pic>
        <p:nvPicPr>
          <p:cNvPr id="23556" name="Picture 9" descr="1317489705_www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0959" y="3318040"/>
            <a:ext cx="4032250" cy="2773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1" descr="ANd9GcREOpG2H0IfJ41eNAxtSfeH9o2QD25S-96ObjJXyH9CbnXOUunJVQ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0959" y="588355"/>
            <a:ext cx="4032249" cy="272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3347864" y="-459432"/>
            <a:ext cx="5256584" cy="1862782"/>
          </a:xfrm>
        </p:spPr>
        <p:txBody>
          <a:bodyPr/>
          <a:lstStyle/>
          <a:p>
            <a:pPr algn="r" eaLnBrk="1" hangingPunct="1"/>
            <a:r>
              <a:rPr lang="ru-RU" sz="2800" b="1" dirty="0" smtClean="0"/>
              <a:t>Портретная живопись Дюрера</a:t>
            </a: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4932040" y="3644900"/>
            <a:ext cx="4032573" cy="25098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400" dirty="0" smtClean="0"/>
              <a:t>        </a:t>
            </a:r>
            <a:r>
              <a:rPr lang="ru-RU" sz="1600" dirty="0" smtClean="0"/>
              <a:t>Это обусловило </a:t>
            </a:r>
            <a:r>
              <a:rPr lang="ru-RU" sz="1600" b="1" i="1" dirty="0" smtClean="0"/>
              <a:t>изображение страдающего Христа с чертами лица художника, как на гравюре «Голова Христа» 1498 г., либо, наоборот, придание собственному облику черт Иисуса, как на автопортрете 1500 г.</a:t>
            </a:r>
          </a:p>
        </p:txBody>
      </p:sp>
      <p:pic>
        <p:nvPicPr>
          <p:cNvPr id="24579" name="Picture 4" descr="http://s48.radikal.ru/i120/0901/f3/812c7f6bcac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3644900"/>
            <a:ext cx="2286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2" descr="http://img.beta.rian.ru/images/37529/10/3752910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3644900"/>
            <a:ext cx="21526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2" descr="http://www.proza.ru/pics/2012/02/16/123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750" y="188913"/>
            <a:ext cx="2259013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 Box 8"/>
          <p:cNvSpPr txBox="1">
            <a:spLocks noChangeArrowheads="1"/>
          </p:cNvSpPr>
          <p:nvPr/>
        </p:nvSpPr>
        <p:spPr bwMode="auto">
          <a:xfrm>
            <a:off x="3059832" y="1052513"/>
            <a:ext cx="5904656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Calibri" pitchFamily="34" charset="0"/>
              </a:rPr>
              <a:t>     О </a:t>
            </a:r>
            <a:r>
              <a:rPr lang="ru-RU" dirty="0">
                <a:latin typeface="Calibri" pitchFamily="34" charset="0"/>
              </a:rPr>
              <a:t>том, как мир символов и аллегорий постепенно превращается в мир фактов и живой реальности, свидетельствует портретная живопись Дюрера, выражавшая специфическое мировосприятие немцев. </a:t>
            </a:r>
          </a:p>
          <a:p>
            <a:r>
              <a:rPr lang="ru-RU" dirty="0" smtClean="0">
                <a:latin typeface="Calibri" pitchFamily="34" charset="0"/>
              </a:rPr>
              <a:t>Оно </a:t>
            </a:r>
            <a:r>
              <a:rPr lang="ru-RU" dirty="0">
                <a:latin typeface="Calibri" pitchFamily="34" charset="0"/>
              </a:rPr>
              <a:t>было продиктовано их глубокой  религиозностью, проявлявшейся в том, что каждый переживал страдания Христа как трагедию собственной души, как ужасное событие, происходящее ежедневно. </a:t>
            </a:r>
          </a:p>
          <a:p>
            <a:endParaRPr lang="ru-RU" dirty="0">
              <a:latin typeface="Calibri" pitchFamily="34" charset="0"/>
            </a:endParaRPr>
          </a:p>
        </p:txBody>
      </p:sp>
      <p:pic>
        <p:nvPicPr>
          <p:cNvPr id="24583" name="irc_mi" descr="128px-Albrecht_D%C3%BCrer_Monogram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5445224"/>
            <a:ext cx="12192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3"/>
          <p:cNvSpPr txBox="1">
            <a:spLocks noChangeArrowheads="1"/>
          </p:cNvSpPr>
          <p:nvPr/>
        </p:nvSpPr>
        <p:spPr bwMode="auto">
          <a:xfrm>
            <a:off x="5343525" y="352425"/>
            <a:ext cx="3549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5003800" y="476250"/>
            <a:ext cx="396081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 dirty="0">
                <a:latin typeface="Calibri" pitchFamily="34" charset="0"/>
              </a:rPr>
              <a:t>А. Дюрер. Четыре апостола</a:t>
            </a:r>
          </a:p>
          <a:p>
            <a:endParaRPr lang="ru-RU" sz="2000" b="1" dirty="0" smtClean="0">
              <a:latin typeface="Calibri" pitchFamily="34" charset="0"/>
            </a:endParaRPr>
          </a:p>
          <a:p>
            <a:r>
              <a:rPr lang="ru-RU" dirty="0" smtClean="0">
                <a:latin typeface="Calibri" pitchFamily="34" charset="0"/>
              </a:rPr>
              <a:t>Подлинным </a:t>
            </a:r>
            <a:r>
              <a:rPr lang="ru-RU" dirty="0">
                <a:latin typeface="Calibri" pitchFamily="34" charset="0"/>
              </a:rPr>
              <a:t>прорывом в творчестве Дюрера и во всей ренессансной живописи Германии стало одно из самых глубоких произведений портретного жанра -  </a:t>
            </a:r>
            <a:r>
              <a:rPr lang="ru-RU" b="1" dirty="0">
                <a:latin typeface="Calibri" pitchFamily="34" charset="0"/>
              </a:rPr>
              <a:t>диптих «Четыре апостола» (1526). </a:t>
            </a:r>
          </a:p>
          <a:p>
            <a:endParaRPr lang="ru-RU" b="1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На левой доске в красном хитоне изображен апостол Иоанн, </a:t>
            </a:r>
            <a:r>
              <a:rPr lang="ru-RU" dirty="0">
                <a:latin typeface="Calibri" pitchFamily="34" charset="0"/>
              </a:rPr>
              <a:t>за ним -  </a:t>
            </a:r>
            <a:r>
              <a:rPr lang="ru-RU" b="1" dirty="0">
                <a:latin typeface="Calibri" pitchFamily="34" charset="0"/>
              </a:rPr>
              <a:t>апостол Петр. </a:t>
            </a:r>
            <a:r>
              <a:rPr lang="ru-RU" b="1" dirty="0" smtClean="0">
                <a:latin typeface="Calibri" pitchFamily="34" charset="0"/>
              </a:rPr>
              <a:t> На </a:t>
            </a:r>
            <a:r>
              <a:rPr lang="ru-RU" b="1" dirty="0">
                <a:latin typeface="Calibri" pitchFamily="34" charset="0"/>
              </a:rPr>
              <a:t>правой доске -  в белом плаще апостол Павел, </a:t>
            </a:r>
            <a:r>
              <a:rPr lang="ru-RU" dirty="0">
                <a:latin typeface="Calibri" pitchFamily="34" charset="0"/>
              </a:rPr>
              <a:t>рядом с ним </a:t>
            </a:r>
            <a:r>
              <a:rPr lang="ru-RU" b="1" dirty="0">
                <a:latin typeface="Calibri" pitchFamily="34" charset="0"/>
              </a:rPr>
              <a:t>апостол Марк. </a:t>
            </a:r>
          </a:p>
          <a:p>
            <a:endParaRPr lang="ru-RU" b="1" i="1" dirty="0">
              <a:latin typeface="Calibri" pitchFamily="34" charset="0"/>
            </a:endParaRPr>
          </a:p>
          <a:p>
            <a:r>
              <a:rPr lang="ru-RU" b="1" i="1" dirty="0">
                <a:latin typeface="Calibri" pitchFamily="34" charset="0"/>
              </a:rPr>
              <a:t> Скульптурная пластика фигур и титанические образы апостолов не оставляют сомнений в том, что каждый из них - портрет реального человека эпохи Ренессанса</a:t>
            </a:r>
            <a:r>
              <a:rPr lang="ru-RU" dirty="0">
                <a:latin typeface="Calibri" pitchFamily="34" charset="0"/>
              </a:rPr>
              <a:t>.</a:t>
            </a:r>
          </a:p>
        </p:txBody>
      </p:sp>
      <p:pic>
        <p:nvPicPr>
          <p:cNvPr id="25603" name="Picture 2" descr="http://sekretizo.narod.ru/durer/durer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04813"/>
            <a:ext cx="4213225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artprojekt.ru/library/arthistory3/pic/00044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4439" y="549275"/>
            <a:ext cx="2799988" cy="3743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5436097" y="620713"/>
            <a:ext cx="370790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Calibri" pitchFamily="34" charset="0"/>
              </a:rPr>
              <a:t>На  левой части диптиха в красном хитоне изображен </a:t>
            </a:r>
            <a:r>
              <a:rPr lang="ru-RU" b="1" dirty="0">
                <a:latin typeface="Calibri" pitchFamily="34" charset="0"/>
              </a:rPr>
              <a:t>апостол  Иоанн, за ним -  апостол Петр. </a:t>
            </a:r>
          </a:p>
          <a:p>
            <a:r>
              <a:rPr lang="ru-RU" dirty="0">
                <a:latin typeface="Calibri" pitchFamily="34" charset="0"/>
              </a:rPr>
              <a:t>Желтоватый оттенок кожи, тонкие губы, мягкие каштановые волосы </a:t>
            </a:r>
            <a:r>
              <a:rPr lang="ru-RU" dirty="0" err="1">
                <a:latin typeface="Calibri" pitchFamily="34" charset="0"/>
              </a:rPr>
              <a:t>выхают</a:t>
            </a:r>
            <a:r>
              <a:rPr lang="ru-RU" dirty="0">
                <a:latin typeface="Calibri" pitchFamily="34" charset="0"/>
              </a:rPr>
              <a:t> в святом </a:t>
            </a:r>
            <a:r>
              <a:rPr lang="ru-RU" b="1" i="1" dirty="0">
                <a:latin typeface="Calibri" pitchFamily="34" charset="0"/>
              </a:rPr>
              <a:t>Иоанне меланхолика, склонного к созерцательной интеллектуальной деятельности.</a:t>
            </a:r>
          </a:p>
          <a:p>
            <a:r>
              <a:rPr lang="ru-RU" dirty="0">
                <a:latin typeface="Calibri" pitchFamily="34" charset="0"/>
              </a:rPr>
              <a:t> </a:t>
            </a:r>
          </a:p>
        </p:txBody>
      </p:sp>
      <p:sp>
        <p:nvSpPr>
          <p:cNvPr id="26627" name="TextBox 3"/>
          <p:cNvSpPr txBox="1">
            <a:spLocks noChangeArrowheads="1"/>
          </p:cNvSpPr>
          <p:nvPr/>
        </p:nvSpPr>
        <p:spPr bwMode="auto">
          <a:xfrm rot="10800000" flipV="1">
            <a:off x="2771798" y="6113464"/>
            <a:ext cx="59766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atin typeface="Calibri" pitchFamily="34" charset="0"/>
              </a:rPr>
              <a:t>Апостол Иоанн и апостол Петр</a:t>
            </a:r>
          </a:p>
        </p:txBody>
      </p:sp>
      <p:pic>
        <p:nvPicPr>
          <p:cNvPr id="26628" name="Picture 4" descr="http://www.arttrans.com.ua/imageproduct/44/Durer_Albrecht_St_Johann_and_St_Peter_art_reproductions_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5" y="549275"/>
            <a:ext cx="2155825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555776" y="4293096"/>
            <a:ext cx="63367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Calibri" pitchFamily="34" charset="0"/>
            </a:endParaRPr>
          </a:p>
          <a:p>
            <a:r>
              <a:rPr lang="ru-RU" b="1" i="1" dirty="0" smtClean="0">
                <a:latin typeface="Calibri" pitchFamily="34" charset="0"/>
              </a:rPr>
              <a:t>Евангелие</a:t>
            </a:r>
            <a:r>
              <a:rPr lang="ru-RU" b="1" i="1" dirty="0">
                <a:latin typeface="Calibri" pitchFamily="34" charset="0"/>
              </a:rPr>
              <a:t>, написанное апостолом Иоанном, называют евангелием  Духа. </a:t>
            </a:r>
            <a:r>
              <a:rPr lang="ru-RU" dirty="0">
                <a:latin typeface="Calibri" pitchFamily="34" charset="0"/>
              </a:rPr>
              <a:t>Оно -  самое закодированное и мистическое. Именно ему на острове </a:t>
            </a:r>
            <a:r>
              <a:rPr lang="ru-RU" dirty="0" err="1">
                <a:latin typeface="Calibri" pitchFamily="34" charset="0"/>
              </a:rPr>
              <a:t>Патмос</a:t>
            </a:r>
            <a:r>
              <a:rPr lang="ru-RU" dirty="0">
                <a:latin typeface="Calibri" pitchFamily="34" charset="0"/>
              </a:rPr>
              <a:t> было откровение Бога, и он душевными очами узрел грядущий Страшный суд.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ttp://cdn2.all-art.org/durer/1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63938" y="836613"/>
            <a:ext cx="2824162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6" descr="http://cdn2.all-art.org/durer/12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836613"/>
            <a:ext cx="276542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539749" y="4652963"/>
            <a:ext cx="62642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Calibri" pitchFamily="34" charset="0"/>
              </a:rPr>
              <a:t>На правой части диптиха  -  в белом плаще </a:t>
            </a:r>
            <a:r>
              <a:rPr lang="ru-RU" sz="1600" b="1" dirty="0">
                <a:latin typeface="Calibri" pitchFamily="34" charset="0"/>
              </a:rPr>
              <a:t>апостол Павел. </a:t>
            </a:r>
          </a:p>
          <a:p>
            <a:r>
              <a:rPr lang="ru-RU" sz="1600" b="1" dirty="0">
                <a:latin typeface="Calibri" pitchFamily="34" charset="0"/>
              </a:rPr>
              <a:t>Рядом с ним апостол Марк</a:t>
            </a:r>
            <a:r>
              <a:rPr lang="ru-RU" sz="1600" dirty="0">
                <a:latin typeface="Calibri" pitchFamily="34" charset="0"/>
              </a:rPr>
              <a:t>.      </a:t>
            </a:r>
          </a:p>
          <a:p>
            <a:r>
              <a:rPr lang="ru-RU" sz="1600" dirty="0">
                <a:latin typeface="Calibri" pitchFamily="34" charset="0"/>
              </a:rPr>
              <a:t>Смуглое лицо святого </a:t>
            </a:r>
            <a:r>
              <a:rPr lang="ru-RU" sz="1600" b="1" dirty="0">
                <a:latin typeface="Calibri" pitchFamily="34" charset="0"/>
              </a:rPr>
              <a:t>Павла</a:t>
            </a:r>
            <a:r>
              <a:rPr lang="ru-RU" sz="1600" dirty="0">
                <a:latin typeface="Calibri" pitchFamily="34" charset="0"/>
              </a:rPr>
              <a:t>, пронзительный взгляд, жесткие волосы и самоуверенный вид не оставляют сомнения в его </a:t>
            </a:r>
            <a:r>
              <a:rPr lang="ru-RU" sz="1600" b="1" dirty="0">
                <a:latin typeface="Calibri" pitchFamily="34" charset="0"/>
              </a:rPr>
              <a:t>холерическом темпераменте.  </a:t>
            </a:r>
            <a:endParaRPr lang="ru-RU" sz="1600" dirty="0">
              <a:latin typeface="Calibri" pitchFamily="34" charset="0"/>
            </a:endParaRPr>
          </a:p>
          <a:p>
            <a:r>
              <a:rPr lang="ru-RU" sz="1600" dirty="0">
                <a:latin typeface="Calibri" pitchFamily="34" charset="0"/>
              </a:rPr>
              <a:t>Именно благодаря силе характера и страстной проповеднической деятельности апостола Павла христианство превратилось в религию мирового масштаба.</a:t>
            </a:r>
          </a:p>
        </p:txBody>
      </p:sp>
      <p:sp>
        <p:nvSpPr>
          <p:cNvPr id="27652" name="TextBox 2"/>
          <p:cNvSpPr txBox="1">
            <a:spLocks noChangeArrowheads="1"/>
          </p:cNvSpPr>
          <p:nvPr/>
        </p:nvSpPr>
        <p:spPr bwMode="auto">
          <a:xfrm>
            <a:off x="539750" y="333375"/>
            <a:ext cx="58324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latin typeface="Calibri" pitchFamily="34" charset="0"/>
              </a:rPr>
              <a:t>Апостол Павел и апостол Марк</a:t>
            </a:r>
          </a:p>
        </p:txBody>
      </p:sp>
      <p:pic>
        <p:nvPicPr>
          <p:cNvPr id="27653" name="Picture 8" descr="http://wa5.www.artehistoria.jcyl.es/genios/jpg/DUS039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404813"/>
            <a:ext cx="2176463" cy="621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483600" cy="1143000"/>
          </a:xfrm>
        </p:spPr>
        <p:txBody>
          <a:bodyPr/>
          <a:lstStyle/>
          <a:p>
            <a:pPr algn="r" eaLnBrk="1" hangingPunct="1"/>
            <a:r>
              <a:rPr lang="ru-RU" sz="2800" b="1" dirty="0" smtClean="0"/>
              <a:t>Дюрер. Четыре апостола. </a:t>
            </a:r>
            <a:br>
              <a:rPr lang="ru-RU" sz="2800" b="1" dirty="0" smtClean="0"/>
            </a:br>
            <a:r>
              <a:rPr lang="ru-RU" sz="2400" b="1" i="1" dirty="0" smtClean="0"/>
              <a:t>Композиция, акценты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835697" y="1340198"/>
            <a:ext cx="5473154" cy="478596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       </a:t>
            </a:r>
            <a:r>
              <a:rPr lang="ru-RU" sz="1800" b="1" dirty="0" smtClean="0"/>
              <a:t>О сохранении готической  традиции свидетельствует композиция: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dirty="0" smtClean="0"/>
              <a:t>       </a:t>
            </a:r>
            <a:r>
              <a:rPr lang="ru-RU" sz="1800" i="1" dirty="0" smtClean="0"/>
              <a:t> - святые занимают всю поверхность и почти выдвинуты в пространство храма;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i="1" dirty="0" smtClean="0"/>
              <a:t>        -  отсутствует пейзаж или архитектурный фон;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i="1" dirty="0" smtClean="0"/>
              <a:t>        -  определенная отстраненность образов великих и суровых мудрецов.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       Акцент на фигурах апостолов Иоанна и Павла, размещение их на переднем плане и выделение цветом позволил </a:t>
            </a:r>
            <a:r>
              <a:rPr lang="ru-RU" sz="1800" b="1" i="1" dirty="0" smtClean="0"/>
              <a:t>Дюреру выразить солидарность с Реформацией.  Иоанн был любимым апостолом идеолога Реформации Мартина Лютера, а святой Павел -  бесспорным авторитетом всех протестантов. </a:t>
            </a:r>
            <a:r>
              <a:rPr lang="ru-RU" sz="1800" dirty="0" smtClean="0"/>
              <a:t>Сам Дюрер утверждал, что апостолы олицетворяют всего лишь тип темперамента: Иоанн - меланхолика, Павел  - холерика, Петр -  флегматика, Марк - сангвиника. Такая идентификация напрямую вытекала из внешности каждого апостола и характера его деятельности.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  <p:pic>
        <p:nvPicPr>
          <p:cNvPr id="28675" name="Picture 4" descr="http://www.arttrans.com.ua/imageproduct/44/Durer_Albrecht_St_Johann_and_St_Peter_art_reproductions_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340198"/>
            <a:ext cx="179070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http://wa5.www.artehistoria.jcyl.es/genios/jpg/DUS039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340198"/>
            <a:ext cx="1716088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1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7128384"/>
              </p:ext>
            </p:extLst>
          </p:nvPr>
        </p:nvGraphicFramePr>
        <p:xfrm>
          <a:off x="395288" y="404813"/>
          <a:ext cx="8497887" cy="6307341"/>
        </p:xfrm>
        <a:graphic>
          <a:graphicData uri="http://schemas.openxmlformats.org/drawingml/2006/table">
            <a:tbl>
              <a:tblPr/>
              <a:tblGrid>
                <a:gridCol w="4090987"/>
                <a:gridCol w="4406900"/>
              </a:tblGrid>
              <a:tr h="50635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МИСТИЧЕСКИЙ ХАРАКТЕР ВОЗРОЖДЕНИЯ В ГЕРМАНИИ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Карта-схема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4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Специфика Ренессанса в Германии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Интерес к человеку его внутренней жизни, реалистическое видение природы соединились с жестокой борьбой за обновление церкви – Реформацией.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Причины, определившие специфику Ренессанса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Грандиозная Крестьянская война приняла религиозную окраску и породила настроения хилиазма и предчувствия конца мира, отразившиеся в философии мистического спиритуализма.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Творчество Альбрехта Дюрера (1471-1528) -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органическое слияние идей светского гуманизма и религиозного спиритуализма, выражение экстатических видений  в реальных образах, обладавших жизненной правдой, тонкое и органичное совмещение готической вычурности и фантасмагории с классической простотой и ясностью.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Воплощение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Ожидание антихриста и гибели мира, надежда на Божью справедливость – все это воплощено Дюрером в серии гравюр «Апокалипсис» на тему космических катастроф и грядущего Страшного суда.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Популярность серии была связана с широко распространённым ожиданием конца света в 1500 году.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Самая известная гравюра 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«Четыре всадника Апокалипсиса».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6930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Прорыв в 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ренессансной живописи </a:t>
                      </a: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Германии 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Произведение портретного жанра –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диптих «Четыре апостола» (1526),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где античный идеал красоты соединен с готической композицией и сакральным подтекстом.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irc_mi" descr="128px-Albrecht_D%C3%BCrer_Monogramm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87624" y="428667"/>
            <a:ext cx="43204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>
            <a:off x="2915816" y="2204864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2123728" y="220486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5076056" y="2348880"/>
            <a:ext cx="9829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516216" y="234888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915816" y="5157192"/>
            <a:ext cx="12601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121349" y="4725144"/>
            <a:ext cx="0" cy="8648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6059016" y="5157192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9" descr="File:Bible.malmesbury.ar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188913"/>
            <a:ext cx="5184775" cy="338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http://www.zlatoriza.ru/uploads/items/big/01-16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789363"/>
            <a:ext cx="19637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http://www.pravilovery.ru/katalog/02/view/02_01-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789363"/>
            <a:ext cx="20097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2" descr="http://www.zlatoriza.ru/uploads/items/big/01-97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3789363"/>
            <a:ext cx="20240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Picture 9" descr="86729362daae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84438" y="3789363"/>
            <a:ext cx="1997075" cy="2828925"/>
          </a:xfrm>
          <a:prstGeom prst="rect">
            <a:avLst/>
          </a:prstGeom>
          <a:noFill/>
        </p:spPr>
      </p:pic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5651500" y="188913"/>
            <a:ext cx="3168650" cy="379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ЕВАНГЕЛИЕ</a:t>
            </a:r>
          </a:p>
          <a:p>
            <a:endParaRPr lang="ru-RU" sz="1400" b="1" dirty="0">
              <a:latin typeface="Calibri" pitchFamily="34" charset="0"/>
            </a:endParaRPr>
          </a:p>
          <a:p>
            <a:r>
              <a:rPr lang="ru-RU" sz="1400" b="1" i="1" dirty="0">
                <a:latin typeface="Calibri" pitchFamily="34" charset="0"/>
              </a:rPr>
              <a:t>Евангелие</a:t>
            </a:r>
            <a:r>
              <a:rPr lang="ru-RU" sz="1400" i="1" dirty="0">
                <a:latin typeface="Calibri" pitchFamily="34" charset="0"/>
              </a:rPr>
              <a:t> – раннехристианское сочинение, повествующее о земной жизни Иисуса Христа. </a:t>
            </a:r>
          </a:p>
          <a:p>
            <a:endParaRPr lang="ru-RU" sz="1400" i="1" dirty="0">
              <a:latin typeface="Calibri" pitchFamily="34" charset="0"/>
            </a:endParaRPr>
          </a:p>
          <a:p>
            <a:r>
              <a:rPr lang="ru-RU" sz="1400" b="1" i="1" dirty="0">
                <a:latin typeface="Calibri" pitchFamily="34" charset="0"/>
              </a:rPr>
              <a:t>Апостолы Матфей, Марк, Лука, Иоанн</a:t>
            </a:r>
            <a:r>
              <a:rPr lang="ru-RU" sz="1400" i="1" dirty="0">
                <a:latin typeface="Calibri" pitchFamily="34" charset="0"/>
              </a:rPr>
              <a:t> – авторы канонического Евангелия, входящего в состав Библии.</a:t>
            </a:r>
          </a:p>
          <a:p>
            <a:r>
              <a:rPr lang="ru-RU" sz="1400" b="1" i="1" dirty="0">
                <a:latin typeface="Calibri" pitchFamily="34" charset="0"/>
              </a:rPr>
              <a:t>Апокалипсис</a:t>
            </a:r>
            <a:r>
              <a:rPr lang="ru-RU" sz="1400" i="1" dirty="0">
                <a:latin typeface="Calibri" pitchFamily="34" charset="0"/>
              </a:rPr>
              <a:t> – одна из книг Нового Завета, написанная по преданию, апостолом Иоанном Богословом , в которой содержатся пророчества о «конце света».</a:t>
            </a:r>
            <a:endParaRPr lang="ru-RU" sz="1400" dirty="0">
              <a:latin typeface="Calibri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 typeface="Arial" charset="0"/>
              <a:buNone/>
            </a:pPr>
            <a:r>
              <a:rPr lang="ru-RU" sz="1400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4695825" y="1783274"/>
            <a:ext cx="40528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600" b="1" dirty="0">
                <a:latin typeface="Calibri" pitchFamily="34" charset="0"/>
              </a:rPr>
              <a:t>Апокалипсис</a:t>
            </a:r>
            <a:r>
              <a:rPr lang="ru-RU" sz="1600" dirty="0">
                <a:latin typeface="Calibri" pitchFamily="34" charset="0"/>
              </a:rPr>
              <a:t> (лат. </a:t>
            </a:r>
            <a:r>
              <a:rPr lang="ru-RU" sz="1600" i="1" dirty="0" err="1">
                <a:latin typeface="Calibri" pitchFamily="34" charset="0"/>
              </a:rPr>
              <a:t>Apocalypsis</a:t>
            </a:r>
            <a:r>
              <a:rPr lang="ru-RU" sz="1600" i="1" dirty="0">
                <a:latin typeface="Calibri" pitchFamily="34" charset="0"/>
              </a:rPr>
              <a:t> </a:t>
            </a:r>
            <a:r>
              <a:rPr lang="ru-RU" sz="1600" i="1" dirty="0" err="1">
                <a:latin typeface="Calibri" pitchFamily="34" charset="0"/>
              </a:rPr>
              <a:t>cum</a:t>
            </a:r>
            <a:r>
              <a:rPr lang="ru-RU" sz="1600" i="1" dirty="0">
                <a:latin typeface="Calibri" pitchFamily="34" charset="0"/>
              </a:rPr>
              <a:t> </a:t>
            </a:r>
            <a:r>
              <a:rPr lang="ru-RU" sz="1600" i="1" dirty="0" err="1">
                <a:latin typeface="Calibri" pitchFamily="34" charset="0"/>
              </a:rPr>
              <a:t>Figuris</a:t>
            </a:r>
            <a:r>
              <a:rPr lang="ru-RU" sz="1600" dirty="0">
                <a:latin typeface="Calibri" pitchFamily="34" charset="0"/>
              </a:rPr>
              <a:t>)</a:t>
            </a:r>
          </a:p>
          <a:p>
            <a:r>
              <a:rPr lang="ru-RU" sz="1600" dirty="0">
                <a:latin typeface="Calibri" pitchFamily="34" charset="0"/>
              </a:rPr>
              <a:t> - знаменитая серия гравюр на дереве немецкого художника, рисовальщика и гравёра Альбрехта Дюрера, созданная им в 1496-1498 годах после первого путешествия в Италию. </a:t>
            </a: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b="1" dirty="0">
                <a:latin typeface="Calibri" pitchFamily="34" charset="0"/>
              </a:rPr>
              <a:t>Серия из 15 гравюр, иллюстрирующая Откровение Иоанна Богослова, была впервые опубликована в 1498 году в Нюрнберге на латыни и немецком языке.</a:t>
            </a:r>
            <a:r>
              <a:rPr lang="ru-RU" sz="1600" dirty="0">
                <a:latin typeface="Calibri" pitchFamily="34" charset="0"/>
              </a:rPr>
              <a:t> </a:t>
            </a: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dirty="0">
                <a:latin typeface="Calibri" pitchFamily="34" charset="0"/>
              </a:rPr>
              <a:t>Популярность гравюр серии была связана с широко распространённым в это время ожиданием конца света в 1500 году. </a:t>
            </a:r>
          </a:p>
          <a:p>
            <a:endParaRPr lang="ru-RU" sz="1600" dirty="0">
              <a:latin typeface="Calibri" pitchFamily="34" charset="0"/>
            </a:endParaRPr>
          </a:p>
          <a:p>
            <a:r>
              <a:rPr lang="ru-RU" sz="1600" b="1" dirty="0">
                <a:latin typeface="Calibri" pitchFamily="34" charset="0"/>
              </a:rPr>
              <a:t>Самая известная гравюра серии - «Четыре всадника Апокалипсиса». </a:t>
            </a:r>
          </a:p>
        </p:txBody>
      </p:sp>
      <p:pic>
        <p:nvPicPr>
          <p:cNvPr id="15362" name="Picture 6" descr="File:Durer, apocalisse, 00 frontespizio dell'edizione del 1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333375"/>
            <a:ext cx="38068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7"/>
          <p:cNvSpPr txBox="1">
            <a:spLocks noChangeArrowheads="1"/>
          </p:cNvSpPr>
          <p:nvPr/>
        </p:nvSpPr>
        <p:spPr bwMode="auto">
          <a:xfrm>
            <a:off x="323850" y="6113463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/>
              <a:t>Фронтиспис первого издания 1498 года</a:t>
            </a:r>
            <a:r>
              <a:rPr lang="ru-RU"/>
              <a:t> 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695825" y="333376"/>
            <a:ext cx="390862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>
                <a:latin typeface="Calibri" pitchFamily="34" charset="0"/>
              </a:rPr>
              <a:t>ГРАВЮРЫ «АПОКАЛИПСИСА»</a:t>
            </a:r>
          </a:p>
          <a:p>
            <a:r>
              <a:rPr lang="ru-RU" sz="2400" b="1" dirty="0" err="1">
                <a:latin typeface="Calibri" pitchFamily="34" charset="0"/>
              </a:rPr>
              <a:t>А.Дюрера</a:t>
            </a:r>
            <a:endParaRPr lang="ru-RU" sz="24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23850" y="116632"/>
            <a:ext cx="8640638" cy="1301006"/>
          </a:xfrm>
        </p:spPr>
        <p:txBody>
          <a:bodyPr/>
          <a:lstStyle/>
          <a:p>
            <a:pPr eaLnBrk="1" hangingPunct="1"/>
            <a:r>
              <a:rPr lang="ru-RU" sz="3200" b="1" dirty="0" smtClean="0"/>
              <a:t>Ощущения тревоги и смуты…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4140201" y="1341438"/>
            <a:ext cx="4718050" cy="4784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dirty="0" smtClean="0"/>
              <a:t>        </a:t>
            </a:r>
            <a:r>
              <a:rPr lang="ru-RU" sz="2800" b="1" i="1" dirty="0" smtClean="0"/>
              <a:t>Альбрехт Дюрер </a:t>
            </a:r>
            <a:r>
              <a:rPr lang="ru-RU" sz="2800" b="1" i="1" dirty="0"/>
              <a:t> </a:t>
            </a:r>
            <a:endParaRPr lang="ru-RU" sz="2800" b="1" i="1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</a:t>
            </a:r>
            <a:r>
              <a:rPr lang="ru-RU" sz="2000" b="1" dirty="0" smtClean="0"/>
              <a:t>(1471-1528)</a:t>
            </a:r>
            <a:r>
              <a:rPr lang="ru-RU" sz="2000" dirty="0" smtClean="0"/>
              <a:t> </a:t>
            </a:r>
            <a:r>
              <a:rPr lang="ru-RU" sz="1800" dirty="0" smtClean="0"/>
              <a:t>с поразительной цельностью сконцентрировал в своем творчестве  признаки новой эпохи и национальные традиции.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ru-RU" sz="1800" b="1" dirty="0" smtClean="0"/>
              <a:t>       Альбрехт </a:t>
            </a:r>
            <a:r>
              <a:rPr lang="ru-RU" sz="1800" b="1" dirty="0"/>
              <a:t>Дюрер вернулся в родной Нюрнберг после первого путешествия в Италию, где он изучал основы ренессансного искусства и  особенно остро ощутил тревоги и смуты, терзавшие страну накануне XVI века.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sz="1800" dirty="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/>
              <a:t>       Интерес к человеку его внутренней жизни, реалистическое видение природы соединились с жестокой борьбой за обновление церкви - Реформацией.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dirty="0" smtClean="0"/>
              <a:t>     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b="1" i="1" dirty="0" smtClean="0"/>
              <a:t>      </a:t>
            </a:r>
          </a:p>
        </p:txBody>
      </p:sp>
      <p:pic>
        <p:nvPicPr>
          <p:cNvPr id="16387" name="Picture 2" descr="http://img1.liveinternet.ru/images/attach/b/3/7/720/7720122_Dyurer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268760"/>
            <a:ext cx="3802195" cy="4824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95288" y="6165850"/>
            <a:ext cx="3384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Альбрехт Дюрер. </a:t>
            </a:r>
            <a:r>
              <a:rPr lang="ru-RU" sz="1400"/>
              <a:t>Автопортрет.1498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algn="r" eaLnBrk="1" hangingPunct="1"/>
            <a:r>
              <a:rPr lang="ru-RU" sz="2000" b="1" i="1" dirty="0" smtClean="0"/>
              <a:t>О Боже на небесах, сжалься над нами, о Господи Иисус Христос, </a:t>
            </a:r>
            <a:br>
              <a:rPr lang="ru-RU" sz="2000" b="1" i="1" dirty="0" smtClean="0"/>
            </a:br>
            <a:r>
              <a:rPr lang="ru-RU" sz="2000" b="1" i="1" dirty="0" smtClean="0"/>
              <a:t>заступись за твой народ, освободи нас вовремя…</a:t>
            </a:r>
            <a:br>
              <a:rPr lang="ru-RU" sz="2000" b="1" i="1" dirty="0" smtClean="0"/>
            </a:br>
            <a:r>
              <a:rPr lang="ru-RU" sz="2000" i="1" dirty="0" smtClean="0"/>
              <a:t>Альбрехт  Дюрер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323851" y="1268760"/>
            <a:ext cx="8568630" cy="1728439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endParaRPr lang="ru-RU" sz="1800" dirty="0">
              <a:solidFill>
                <a:srgbClr val="FF0000"/>
              </a:solidFill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ru-RU" sz="1800" dirty="0" smtClean="0"/>
              <a:t>Ожидание антихриста и гибели мира, надежда на Божью справедливость  - были воплощены Дюрером в серии гравюр «Апокалипсис» на тему космических катастроф и грядущего Страшного суда.  В них словно слышен отзвук молитвы, записанной Дюрером в дневнике: «О Боже на небесах, сжалься над нами, о Господи Иисус Христос, заступись за твой народ, освободи нас вовремя…».</a:t>
            </a:r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  <p:pic>
        <p:nvPicPr>
          <p:cNvPr id="17411" name="Picture 5" descr="Durer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803525"/>
            <a:ext cx="2911082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11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AutoShape 13" descr="9k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14" name="Picture 15" descr="dur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0200" y="2781300"/>
            <a:ext cx="1228725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7" descr="durer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80063" y="2781300"/>
            <a:ext cx="12509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9" descr="17_clip_image001_000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19925" y="2781300"/>
            <a:ext cx="127000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21" descr="durer-apocalypse-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40200" y="4724400"/>
            <a:ext cx="1227138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3" descr="00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0063" y="4724400"/>
            <a:ext cx="1252537" cy="168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AutoShape 25" descr="Z"/>
          <p:cNvSpPr>
            <a:spLocks noChangeAspect="1" noChangeArrowheads="1"/>
          </p:cNvSpPr>
          <p:nvPr/>
        </p:nvSpPr>
        <p:spPr bwMode="auto">
          <a:xfrm>
            <a:off x="3059113" y="1412875"/>
            <a:ext cx="30670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20" name="Picture 27" descr="00001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19925" y="4724400"/>
            <a:ext cx="12954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5219700" y="620713"/>
            <a:ext cx="3540125" cy="796925"/>
          </a:xfrm>
        </p:spPr>
        <p:txBody>
          <a:bodyPr/>
          <a:lstStyle/>
          <a:p>
            <a:pPr algn="r" eaLnBrk="1" hangingPunct="1"/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400" b="1" dirty="0" err="1" smtClean="0"/>
              <a:t>А.Дюрер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Четыре всадника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400" dirty="0" smtClean="0"/>
              <a:t>Из серии «Апокалипсис».</a:t>
            </a:r>
            <a:br>
              <a:rPr lang="ru-RU" sz="1400" dirty="0" smtClean="0"/>
            </a:br>
            <a:r>
              <a:rPr lang="ru-RU" sz="1400" dirty="0" smtClean="0"/>
              <a:t>Гравюра на доске.</a:t>
            </a:r>
            <a:br>
              <a:rPr lang="ru-RU" sz="1400" dirty="0" smtClean="0"/>
            </a:br>
            <a:r>
              <a:rPr lang="ru-RU" sz="1400" dirty="0" smtClean="0"/>
              <a:t>1497-1498</a:t>
            </a:r>
            <a:br>
              <a:rPr lang="ru-RU" sz="1400" dirty="0" smtClean="0"/>
            </a:br>
            <a:endParaRPr lang="ru-RU" sz="1400" dirty="0" smtClean="0"/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4572000" y="1916113"/>
            <a:ext cx="4392613" cy="42100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      </a:t>
            </a:r>
            <a:r>
              <a:rPr lang="ru-RU" sz="1800" b="1" dirty="0" smtClean="0"/>
              <a:t>«Четыре всадника» (1497-1498) Дюрера  </a:t>
            </a:r>
            <a:r>
              <a:rPr lang="ru-RU" sz="1800" dirty="0" smtClean="0"/>
              <a:t>на белом, рыжем, вороном и бледном конях, несут людям гибель и возникают из густой тьмы. Стрелы небесных лучей показывают, что это - посланники неба.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        </a:t>
            </a:r>
            <a:r>
              <a:rPr lang="ru-RU" sz="1800" b="1" dirty="0" smtClean="0"/>
              <a:t>Натянута тетива лука у первого, меч второго готов разить. У третьего вместо оружия пустые весы на коромысле. Четвертый всадник -  сама Смерть</a:t>
            </a:r>
            <a:r>
              <a:rPr lang="ru-RU" sz="1800" dirty="0" smtClean="0"/>
              <a:t> .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Под копыта коней падают поверженные ужасом король, священник, крестьянин, горожанка. Они словно иллюстрация слов Откровения о том, что погибнут «и цари земные, и всякий раб, и всякий свободный…».</a:t>
            </a:r>
          </a:p>
        </p:txBody>
      </p:sp>
      <p:pic>
        <p:nvPicPr>
          <p:cNvPr id="18435" name="Рисунок 1" descr="http://www.zavtra.ru/cgi/veil/data/zavtra/11/906/8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4" y="370206"/>
            <a:ext cx="4588149" cy="6331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39" cy="1228998"/>
          </a:xfrm>
        </p:spPr>
        <p:txBody>
          <a:bodyPr/>
          <a:lstStyle/>
          <a:p>
            <a:pPr eaLnBrk="1" hangingPunct="1"/>
            <a:r>
              <a:rPr lang="ru-RU" sz="2800" b="1" i="1" dirty="0" smtClean="0"/>
              <a:t>Дюрер</a:t>
            </a:r>
            <a:r>
              <a:rPr lang="ru-RU" sz="2800" b="1" dirty="0" smtClean="0"/>
              <a:t> верил в пророчество «Апокалипсиса»…</a:t>
            </a: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179512" y="4365104"/>
            <a:ext cx="8713663" cy="1761059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/>
              <a:t>        </a:t>
            </a:r>
            <a:r>
              <a:rPr lang="ru-RU" sz="1800" b="1" dirty="0" smtClean="0"/>
              <a:t>Дюрер верил в пророчество «Апокалипсиса» и страстно добивался, чтобы его гравюры были как можно убедительнее:</a:t>
            </a:r>
            <a:r>
              <a:rPr lang="ru-RU" sz="18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        - кавалькада из четырех всадников размещена по диагонали и  вызывает ощущение стремительного галопа;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        - присутствует эффект наползающего мрака;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sz="1800" dirty="0" smtClean="0"/>
              <a:t>        - четкий линейный контур, причудливо струящиеся драпировки, и динамизм создают дополнительный «готический» эффект. </a:t>
            </a:r>
          </a:p>
        </p:txBody>
      </p:sp>
      <p:pic>
        <p:nvPicPr>
          <p:cNvPr id="19459" name="Picture 5" descr="506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1412774"/>
            <a:ext cx="5800570" cy="274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0.liveinternet.ru/images/attach/b/3/7/719/7719932_Dyurer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757" y="1412773"/>
            <a:ext cx="2061964" cy="2740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http://kolyan.net/uploads/posts/2010-01/1263693749_b-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5574" y="450124"/>
            <a:ext cx="4211990" cy="591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5148064" y="450124"/>
            <a:ext cx="3816549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err="1" smtClean="0">
                <a:latin typeface="Calibri" pitchFamily="34" charset="0"/>
              </a:rPr>
              <a:t>А.Дюрер</a:t>
            </a:r>
            <a:endParaRPr lang="ru-RU" sz="2400" b="1" dirty="0">
              <a:latin typeface="Calibri" pitchFamily="34" charset="0"/>
            </a:endParaRPr>
          </a:p>
          <a:p>
            <a:pPr algn="r"/>
            <a:r>
              <a:rPr lang="ru-RU" sz="2400" b="1" dirty="0">
                <a:latin typeface="Calibri" pitchFamily="34" charset="0"/>
              </a:rPr>
              <a:t>Трубный глас </a:t>
            </a:r>
            <a:endParaRPr lang="ru-RU" sz="2400" b="1" dirty="0" smtClean="0">
              <a:latin typeface="Calibri" pitchFamily="34" charset="0"/>
            </a:endParaRPr>
          </a:p>
          <a:p>
            <a:pPr algn="r"/>
            <a:r>
              <a:rPr lang="ru-RU" sz="1600" b="1" dirty="0" smtClean="0">
                <a:latin typeface="Calibri" pitchFamily="34" charset="0"/>
              </a:rPr>
              <a:t>и </a:t>
            </a:r>
            <a:r>
              <a:rPr lang="ru-RU" sz="1600" b="1" dirty="0">
                <a:latin typeface="Calibri" pitchFamily="34" charset="0"/>
              </a:rPr>
              <a:t> </a:t>
            </a:r>
            <a:r>
              <a:rPr lang="ru-RU" sz="1600" b="1" dirty="0" smtClean="0">
                <a:latin typeface="Calibri" pitchFamily="34" charset="0"/>
              </a:rPr>
              <a:t>момент </a:t>
            </a:r>
            <a:r>
              <a:rPr lang="ru-RU" sz="1600" b="1" dirty="0">
                <a:latin typeface="Calibri" pitchFamily="34" charset="0"/>
              </a:rPr>
              <a:t>снятия печати с Книги судеб</a:t>
            </a:r>
          </a:p>
          <a:p>
            <a:pPr algn="r"/>
            <a:r>
              <a:rPr lang="ru-RU" sz="1400" dirty="0">
                <a:latin typeface="Calibri" pitchFamily="34" charset="0"/>
              </a:rPr>
              <a:t>Из серии «Апокалипсис».</a:t>
            </a:r>
            <a:br>
              <a:rPr lang="ru-RU" sz="1400" dirty="0">
                <a:latin typeface="Calibri" pitchFamily="34" charset="0"/>
              </a:rPr>
            </a:br>
            <a:r>
              <a:rPr lang="ru-RU" sz="1400" dirty="0">
                <a:latin typeface="Calibri" pitchFamily="34" charset="0"/>
              </a:rPr>
              <a:t>Гравюра на доске.</a:t>
            </a:r>
            <a:br>
              <a:rPr lang="ru-RU" sz="1400" dirty="0">
                <a:latin typeface="Calibri" pitchFamily="34" charset="0"/>
              </a:rPr>
            </a:br>
            <a:r>
              <a:rPr lang="ru-RU" sz="1400" dirty="0">
                <a:latin typeface="Calibri" pitchFamily="34" charset="0"/>
              </a:rPr>
              <a:t>1497-1498</a:t>
            </a:r>
            <a:br>
              <a:rPr lang="ru-RU" sz="1400" dirty="0">
                <a:latin typeface="Calibri" pitchFamily="34" charset="0"/>
              </a:rPr>
            </a:br>
            <a:endParaRPr lang="ru-RU" sz="1400" b="1" dirty="0">
              <a:latin typeface="Calibri" pitchFamily="34" charset="0"/>
            </a:endParaRPr>
          </a:p>
          <a:p>
            <a:r>
              <a:rPr lang="ru-RU" b="1" dirty="0">
                <a:latin typeface="Calibri" pitchFamily="34" charset="0"/>
              </a:rPr>
              <a:t>Семь ангелов начинают трубить.</a:t>
            </a:r>
          </a:p>
          <a:p>
            <a:pPr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После звука трубы первого ангела на землю обрушивается град и течет кровь. </a:t>
            </a:r>
          </a:p>
          <a:p>
            <a:pPr>
              <a:buFont typeface="Arial" charset="0"/>
              <a:buNone/>
            </a:pPr>
            <a:r>
              <a:rPr lang="ru-RU" b="1" dirty="0">
                <a:latin typeface="Calibri" pitchFamily="34" charset="0"/>
              </a:rPr>
              <a:t>Каждый новый трубный звук предвещает новые беды</a:t>
            </a:r>
            <a:r>
              <a:rPr lang="ru-RU" dirty="0">
                <a:latin typeface="Calibri" pitchFamily="34" charset="0"/>
              </a:rPr>
              <a:t>. Со всех сторон надвигается черная тьма. </a:t>
            </a:r>
          </a:p>
          <a:p>
            <a:pPr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Мрачнеет солнце, луна «делается, как кровь», звезды сыплются на землю. </a:t>
            </a:r>
          </a:p>
          <a:p>
            <a:pPr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Небо пересекает хищный орел. В его полураскрытых крыльях свистит ветер, из клюва вырывается клич: </a:t>
            </a:r>
            <a:r>
              <a:rPr lang="ru-RU" b="1" dirty="0">
                <a:latin typeface="Calibri" pitchFamily="34" charset="0"/>
              </a:rPr>
              <a:t>«Горе, горе, горе!».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6"/>
          <p:cNvSpPr txBox="1">
            <a:spLocks noChangeArrowheads="1"/>
          </p:cNvSpPr>
          <p:nvPr/>
        </p:nvSpPr>
        <p:spPr bwMode="auto">
          <a:xfrm>
            <a:off x="971550" y="4581525"/>
            <a:ext cx="7848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 dirty="0">
                <a:latin typeface="Calibri" pitchFamily="34" charset="0"/>
              </a:rPr>
              <a:t>Альбрехт Дюрер</a:t>
            </a:r>
            <a:r>
              <a:rPr lang="ru-RU" sz="1600" dirty="0">
                <a:latin typeface="Calibri" pitchFamily="34" charset="0"/>
              </a:rPr>
              <a:t> </a:t>
            </a:r>
          </a:p>
          <a:p>
            <a:r>
              <a:rPr lang="ru-RU" sz="1600" dirty="0">
                <a:latin typeface="Calibri" pitchFamily="34" charset="0"/>
              </a:rPr>
              <a:t>«Четыре всадника» и «Трубный глас».  Из серии «Апокалипсис».</a:t>
            </a:r>
          </a:p>
          <a:p>
            <a:r>
              <a:rPr lang="ru-RU" sz="1600" dirty="0">
                <a:latin typeface="Calibri" pitchFamily="34" charset="0"/>
              </a:rPr>
              <a:t> Гравюры на доске</a:t>
            </a:r>
            <a:r>
              <a:rPr lang="ru-RU" sz="1600" dirty="0" smtClean="0">
                <a:latin typeface="Calibri" pitchFamily="34" charset="0"/>
              </a:rPr>
              <a:t>. 1497-1498</a:t>
            </a:r>
            <a:endParaRPr lang="ru-RU" sz="1600" dirty="0">
              <a:latin typeface="Calibri" pitchFamily="34" charset="0"/>
            </a:endParaRPr>
          </a:p>
        </p:txBody>
      </p:sp>
      <p:pic>
        <p:nvPicPr>
          <p:cNvPr id="21506" name="Picture 7" descr="http://www.ljplus.ru/img4/z/n/znichk_a/8-Trubnyj-glas-bolsha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05418" y="260350"/>
            <a:ext cx="301396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042989" y="5229225"/>
            <a:ext cx="77009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latin typeface="Calibri" pitchFamily="34" charset="0"/>
              </a:rPr>
              <a:t>Задание для учащихся </a:t>
            </a:r>
          </a:p>
          <a:p>
            <a:pPr algn="r"/>
            <a:r>
              <a:rPr lang="ru-RU" sz="1400" b="1" dirty="0">
                <a:latin typeface="Calibri" pitchFamily="34" charset="0"/>
              </a:rPr>
              <a:t>«</a:t>
            </a:r>
            <a:r>
              <a:rPr lang="ru-RU" sz="1400" b="1" i="1" dirty="0">
                <a:latin typeface="Calibri" pitchFamily="34" charset="0"/>
              </a:rPr>
              <a:t>Звуковые образы гравюр «Четыре всадника», «Трубный глас</a:t>
            </a:r>
            <a:r>
              <a:rPr lang="ru-RU" sz="1400" b="1" i="1" dirty="0" smtClean="0">
                <a:latin typeface="Calibri" pitchFamily="34" charset="0"/>
              </a:rPr>
              <a:t>»…</a:t>
            </a:r>
            <a:endParaRPr lang="ru-RU" sz="1400" i="1" dirty="0">
              <a:latin typeface="Calibri" pitchFamily="34" charset="0"/>
            </a:endParaRPr>
          </a:p>
          <a:p>
            <a:r>
              <a:rPr lang="ru-RU" sz="1400" i="1" dirty="0">
                <a:latin typeface="Calibri" pitchFamily="34" charset="0"/>
              </a:rPr>
              <a:t>Попробуйте воспроизвести звуки, которые «слышны» в гравюрах Дюрера (цокот копыт, шум крыльев, звуки трубы, разгул стихий) и подобрать им аналогии в звучании музыкальных инструментов.</a:t>
            </a:r>
          </a:p>
        </p:txBody>
      </p:sp>
      <p:pic>
        <p:nvPicPr>
          <p:cNvPr id="21508" name="Рисунок 1" descr="http://www.zavtra.ru/cgi/veil/data/zavtra/11/906/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23938" y="260350"/>
            <a:ext cx="30781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irc_mi" descr="128px-Albrecht_D%C3%BCrer_Monogram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750" y="3357563"/>
            <a:ext cx="1219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862</TotalTime>
  <Words>1179</Words>
  <Application>Microsoft Office PowerPoint</Application>
  <PresentationFormat>Экран (4:3)</PresentationFormat>
  <Paragraphs>110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МИСТИЧЕСКИЙ ХАРАКТЕР ВОЗРОЖДЕНИЯ  В ГЕРМАНИИ  </vt:lpstr>
      <vt:lpstr>Слайд 2</vt:lpstr>
      <vt:lpstr>Слайд 3</vt:lpstr>
      <vt:lpstr>Ощущения тревоги и смуты…</vt:lpstr>
      <vt:lpstr>О Боже на небесах, сжалься над нами, о Господи Иисус Христос,  заступись за твой народ, освободи нас вовремя… Альбрехт  Дюрер</vt:lpstr>
      <vt:lpstr> А.Дюрер Четыре всадника Из серии «Апокалипсис». Гравюра на доске. 1497-1498 </vt:lpstr>
      <vt:lpstr>Дюрер верил в пророчество «Апокалипсиса»…</vt:lpstr>
      <vt:lpstr>Слайд 8</vt:lpstr>
      <vt:lpstr>Слайд 9</vt:lpstr>
      <vt:lpstr> Четыре всадника  Апокалипсиса  на белом, рыжем, вороном и бледном конях  несут людям гибель </vt:lpstr>
      <vt:lpstr>Слайд 11</vt:lpstr>
      <vt:lpstr>Портретная живопись Дюрера</vt:lpstr>
      <vt:lpstr>Слайд 13</vt:lpstr>
      <vt:lpstr>Слайд 14</vt:lpstr>
      <vt:lpstr>Слайд 15</vt:lpstr>
      <vt:lpstr>Дюрер. Четыре апостола.  Композиция, акценты</vt:lpstr>
      <vt:lpstr>Слайд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Мистический характер Возрождения  в Германии</dc:title>
  <dc:creator>Слепко Зоя Ивановна</dc:creator>
  <cp:lastModifiedBy>Tata</cp:lastModifiedBy>
  <cp:revision>37</cp:revision>
  <dcterms:created xsi:type="dcterms:W3CDTF">2012-10-23T06:22:46Z</dcterms:created>
  <dcterms:modified xsi:type="dcterms:W3CDTF">2014-02-10T17:15:41Z</dcterms:modified>
</cp:coreProperties>
</file>