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257" r:id="rId3"/>
    <p:sldId id="281" r:id="rId4"/>
    <p:sldId id="282" r:id="rId5"/>
    <p:sldId id="277" r:id="rId6"/>
    <p:sldId id="272" r:id="rId7"/>
    <p:sldId id="260" r:id="rId8"/>
    <p:sldId id="264" r:id="rId9"/>
    <p:sldId id="269" r:id="rId10"/>
    <p:sldId id="270" r:id="rId11"/>
    <p:sldId id="271" r:id="rId12"/>
    <p:sldId id="273" r:id="rId13"/>
    <p:sldId id="274" r:id="rId14"/>
    <p:sldId id="275" r:id="rId15"/>
    <p:sldId id="278" r:id="rId16"/>
    <p:sldId id="279" r:id="rId17"/>
    <p:sldId id="283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43"/>
    <a:srgbClr val="DAC1ED"/>
    <a:srgbClr val="C9A4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1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9FFC7-6378-43B0-A564-28E0B665956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060B7-7212-4317-B511-BF8388F57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7A729-D82A-4446-AAEC-97D0C32203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060B7-7212-4317-B511-BF8388F57E9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060B7-7212-4317-B511-BF8388F57E9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B8A1-D38A-4957-8A3B-1F376632A3F9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B9E1-39BF-4FBB-9AF5-D4E37EACC6D2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847-6B90-43FB-938C-747E41634354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5DFC-748A-4BA6-A47A-F4F84789C7FC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E886-20B1-4E14-A596-240472DECFFB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5FE4-013C-429D-8B4B-C803A43CE6B4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E720-AA1E-401A-A6A7-68AE4B71BF6C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2BD9-1C6B-4C29-B0C1-5FEAE404F117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F8C7-DD22-4CF5-BE5E-6495B187A66E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077A-D0A1-49B9-BCE9-6496CD4B6268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B38E-32A1-4EAD-B290-F591290C89DF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3F02-D19F-4A59-9E46-9D313D589642}" type="datetime1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285E-71FF-4434-9B49-0E8C32A6B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285852" y="1071546"/>
            <a:ext cx="65283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tx2"/>
                </a:solidFill>
                <a:cs typeface="Tahoma" pitchFamily="34" charset="0"/>
              </a:rPr>
              <a:t>ЧЕРЧЕНИЕ ( </a:t>
            </a:r>
            <a:r>
              <a:rPr lang="en-US" sz="4000" dirty="0">
                <a:solidFill>
                  <a:schemeClr val="tx2"/>
                </a:solidFill>
                <a:cs typeface="Tahoma" pitchFamily="34" charset="0"/>
              </a:rPr>
              <a:t>I</a:t>
            </a:r>
            <a:r>
              <a:rPr lang="ru-RU" sz="4000" dirty="0">
                <a:solidFill>
                  <a:schemeClr val="tx2"/>
                </a:solidFill>
                <a:cs typeface="Tahoma" pitchFamily="34" charset="0"/>
              </a:rPr>
              <a:t> ГОД ОБУЧЕНИЯ)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428625" y="2214554"/>
            <a:ext cx="84296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2"/>
                </a:solidFill>
                <a:cs typeface="Tahoma" pitchFamily="34" charset="0"/>
              </a:rPr>
              <a:t>Тема урока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tx2"/>
                </a:solidFill>
                <a:cs typeface="Tahoma" pitchFamily="34" charset="0"/>
              </a:rPr>
              <a:t> Моделирование предмета сложной формы</a:t>
            </a:r>
          </a:p>
          <a:p>
            <a:pPr algn="ctr">
              <a:defRPr/>
            </a:pPr>
            <a:r>
              <a:rPr lang="ru-RU" sz="3200" dirty="0" smtClean="0">
                <a:solidFill>
                  <a:schemeClr val="tx2"/>
                </a:solidFill>
                <a:cs typeface="Tahoma" pitchFamily="34" charset="0"/>
              </a:rPr>
              <a:t> из многогранников</a:t>
            </a:r>
            <a:endParaRPr lang="ru-RU" sz="3200" dirty="0">
              <a:solidFill>
                <a:schemeClr val="tx2"/>
              </a:solidFill>
              <a:cs typeface="Tahoma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071538" y="4572008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  <a:cs typeface="Tahoma" pitchFamily="34" charset="0"/>
              </a:rPr>
              <a:t>Учитель </a:t>
            </a:r>
            <a:r>
              <a:rPr lang="ru-RU" sz="2400" dirty="0" smtClean="0">
                <a:solidFill>
                  <a:schemeClr val="tx2"/>
                </a:solidFill>
                <a:cs typeface="Tahoma" pitchFamily="34" charset="0"/>
              </a:rPr>
              <a:t>черчения			Пономаренко</a:t>
            </a:r>
          </a:p>
          <a:p>
            <a:pPr>
              <a:defRPr/>
            </a:pPr>
            <a:r>
              <a:rPr lang="ru-RU" sz="2400" dirty="0" smtClean="0">
                <a:solidFill>
                  <a:schemeClr val="tx2"/>
                </a:solidFill>
                <a:cs typeface="Tahoma" pitchFamily="34" charset="0"/>
              </a:rPr>
              <a:t>ГБОУ </a:t>
            </a:r>
            <a:r>
              <a:rPr lang="ru-RU" sz="2400" dirty="0">
                <a:solidFill>
                  <a:schemeClr val="tx2"/>
                </a:solidFill>
                <a:cs typeface="Tahoma" pitchFamily="34" charset="0"/>
              </a:rPr>
              <a:t>лицея №</a:t>
            </a:r>
            <a:r>
              <a:rPr lang="ru-RU" sz="2400" dirty="0" smtClean="0">
                <a:solidFill>
                  <a:schemeClr val="tx2"/>
                </a:solidFill>
                <a:cs typeface="Tahoma" pitchFamily="34" charset="0"/>
              </a:rPr>
              <a:t>419			Татьяна </a:t>
            </a:r>
          </a:p>
          <a:p>
            <a:pPr>
              <a:defRPr/>
            </a:pPr>
            <a:r>
              <a:rPr lang="ru-RU" sz="2400" dirty="0" smtClean="0">
                <a:solidFill>
                  <a:schemeClr val="tx2"/>
                </a:solidFill>
                <a:cs typeface="Tahoma" pitchFamily="34" charset="0"/>
              </a:rPr>
              <a:t>Санкт-Петербурга			Дмитриевна</a:t>
            </a:r>
            <a:endParaRPr lang="ru-RU" sz="2400" dirty="0">
              <a:solidFill>
                <a:schemeClr val="tx2"/>
              </a:solidFill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6215082"/>
            <a:ext cx="183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2013-2014 </a:t>
            </a:r>
            <a:r>
              <a:rPr lang="ru-RU" dirty="0" err="1" smtClean="0">
                <a:solidFill>
                  <a:schemeClr val="tx2"/>
                </a:solidFill>
              </a:rPr>
              <a:t>уч.год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2"/>
          <a:srcRect l="50873" t="2089" r="26426" b="24752"/>
          <a:stretch>
            <a:fillRect/>
          </a:stretch>
        </p:blipFill>
        <p:spPr bwMode="auto">
          <a:xfrm>
            <a:off x="3214678" y="1357298"/>
            <a:ext cx="1320663" cy="2502150"/>
          </a:xfrm>
          <a:prstGeom prst="rect">
            <a:avLst/>
          </a:prstGeom>
          <a:noFill/>
        </p:spPr>
      </p:pic>
      <p:pic>
        <p:nvPicPr>
          <p:cNvPr id="3075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2"/>
          <a:srcRect l="1391" r="79155" b="26237"/>
          <a:stretch>
            <a:fillRect/>
          </a:stretch>
        </p:blipFill>
        <p:spPr bwMode="auto">
          <a:xfrm>
            <a:off x="428596" y="1357298"/>
            <a:ext cx="1143008" cy="2547938"/>
          </a:xfrm>
          <a:prstGeom prst="rect">
            <a:avLst/>
          </a:prstGeom>
          <a:noFill/>
        </p:spPr>
      </p:pic>
      <p:pic>
        <p:nvPicPr>
          <p:cNvPr id="5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23807" t="50000" r="54365"/>
          <a:stretch>
            <a:fillRect/>
          </a:stretch>
        </p:blipFill>
        <p:spPr bwMode="auto">
          <a:xfrm>
            <a:off x="981710" y="2285992"/>
            <a:ext cx="1232836" cy="1660207"/>
          </a:xfrm>
          <a:prstGeom prst="rect">
            <a:avLst/>
          </a:prstGeom>
          <a:noFill/>
        </p:spPr>
      </p:pic>
      <p:pic>
        <p:nvPicPr>
          <p:cNvPr id="6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76193" t="44059" b="3960"/>
          <a:stretch>
            <a:fillRect/>
          </a:stretch>
        </p:blipFill>
        <p:spPr bwMode="auto">
          <a:xfrm>
            <a:off x="3857620" y="2285992"/>
            <a:ext cx="1351453" cy="1734774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822299" y="3464719"/>
            <a:ext cx="435692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76193" t="44059" r="1253" b="3960"/>
          <a:stretch>
            <a:fillRect/>
          </a:stretch>
        </p:blipFill>
        <p:spPr bwMode="auto">
          <a:xfrm>
            <a:off x="4643438" y="3901270"/>
            <a:ext cx="1285884" cy="1742308"/>
          </a:xfrm>
          <a:prstGeom prst="rect">
            <a:avLst/>
          </a:prstGeom>
          <a:noFill/>
        </p:spPr>
      </p:pic>
      <p:pic>
        <p:nvPicPr>
          <p:cNvPr id="11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23807" t="50000" r="54365"/>
          <a:stretch>
            <a:fillRect/>
          </a:stretch>
        </p:blipFill>
        <p:spPr bwMode="auto">
          <a:xfrm>
            <a:off x="1643042" y="3983371"/>
            <a:ext cx="1232836" cy="1660207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3894133" y="3464719"/>
            <a:ext cx="435692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:\печать\планы уроков\к уроку фонари\img004.jpg"/>
          <p:cNvPicPr>
            <a:picLocks noChangeAspect="1" noChangeArrowheads="1"/>
          </p:cNvPicPr>
          <p:nvPr/>
        </p:nvPicPr>
        <p:blipFill>
          <a:blip r:embed="rId4"/>
          <a:srcRect l="2998" t="1801" r="49040" b="2743"/>
          <a:stretch>
            <a:fillRect/>
          </a:stretch>
        </p:blipFill>
        <p:spPr bwMode="auto">
          <a:xfrm>
            <a:off x="6286512" y="1357298"/>
            <a:ext cx="1143008" cy="2480623"/>
          </a:xfrm>
          <a:prstGeom prst="rect">
            <a:avLst/>
          </a:prstGeom>
          <a:noFill/>
        </p:spPr>
      </p:pic>
      <p:pic>
        <p:nvPicPr>
          <p:cNvPr id="14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2285992"/>
            <a:ext cx="1285884" cy="1778106"/>
          </a:xfrm>
          <a:prstGeom prst="rect">
            <a:avLst/>
          </a:prstGeom>
          <a:noFill/>
        </p:spPr>
      </p:pic>
      <p:pic>
        <p:nvPicPr>
          <p:cNvPr id="15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5" cstate="print"/>
          <a:srcRect r="5555"/>
          <a:stretch>
            <a:fillRect/>
          </a:stretch>
        </p:blipFill>
        <p:spPr bwMode="auto">
          <a:xfrm>
            <a:off x="7500958" y="3865472"/>
            <a:ext cx="1214446" cy="177810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85720" y="35716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Сколько видов на чертеже необходимо и достаточно построить для однозначного определения формы многогранника?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5786" y="5786454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 какого вида необходимо начинать вычерчивать чертёж любого многогранника?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3"/>
          <a:srcRect l="50873" t="2089" r="26426" b="24752"/>
          <a:stretch>
            <a:fillRect/>
          </a:stretch>
        </p:blipFill>
        <p:spPr bwMode="auto">
          <a:xfrm>
            <a:off x="3214678" y="1643050"/>
            <a:ext cx="1320663" cy="2502150"/>
          </a:xfrm>
          <a:prstGeom prst="rect">
            <a:avLst/>
          </a:prstGeom>
          <a:noFill/>
        </p:spPr>
      </p:pic>
      <p:pic>
        <p:nvPicPr>
          <p:cNvPr id="3075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3"/>
          <a:srcRect l="1391" r="79155" b="26237"/>
          <a:stretch>
            <a:fillRect/>
          </a:stretch>
        </p:blipFill>
        <p:spPr bwMode="auto">
          <a:xfrm>
            <a:off x="428596" y="1643050"/>
            <a:ext cx="1143008" cy="2547938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856430" y="3429000"/>
            <a:ext cx="428707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4"/>
          <a:srcRect l="76193" t="44059" b="3960"/>
          <a:stretch>
            <a:fillRect/>
          </a:stretch>
        </p:blipFill>
        <p:spPr bwMode="auto">
          <a:xfrm>
            <a:off x="4643438" y="3115452"/>
            <a:ext cx="1357322" cy="1742308"/>
          </a:xfrm>
          <a:prstGeom prst="rect">
            <a:avLst/>
          </a:prstGeom>
          <a:noFill/>
        </p:spPr>
      </p:pic>
      <p:pic>
        <p:nvPicPr>
          <p:cNvPr id="11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4"/>
          <a:srcRect l="23807" t="50000" r="54365"/>
          <a:stretch>
            <a:fillRect/>
          </a:stretch>
        </p:blipFill>
        <p:spPr bwMode="auto">
          <a:xfrm>
            <a:off x="1643042" y="3214686"/>
            <a:ext cx="1232836" cy="1660207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3928264" y="3429000"/>
            <a:ext cx="428707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:\печать\планы уроков\к уроку фонари\img004.jpg"/>
          <p:cNvPicPr>
            <a:picLocks noChangeAspect="1" noChangeArrowheads="1"/>
          </p:cNvPicPr>
          <p:nvPr/>
        </p:nvPicPr>
        <p:blipFill>
          <a:blip r:embed="rId5"/>
          <a:srcRect l="2998" t="1801" r="46043" b="2743"/>
          <a:stretch>
            <a:fillRect/>
          </a:stretch>
        </p:blipFill>
        <p:spPr bwMode="auto">
          <a:xfrm>
            <a:off x="6215074" y="1643050"/>
            <a:ext cx="1214446" cy="2480623"/>
          </a:xfrm>
          <a:prstGeom prst="rect">
            <a:avLst/>
          </a:prstGeom>
          <a:noFill/>
        </p:spPr>
      </p:pic>
      <p:pic>
        <p:nvPicPr>
          <p:cNvPr id="15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6" cstate="print"/>
          <a:srcRect r="5555"/>
          <a:stretch>
            <a:fillRect/>
          </a:stretch>
        </p:blipFill>
        <p:spPr bwMode="auto">
          <a:xfrm>
            <a:off x="7572396" y="3071810"/>
            <a:ext cx="1214446" cy="1778106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5429256" y="3786190"/>
            <a:ext cx="71438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V="1">
            <a:off x="5429256" y="4714884"/>
            <a:ext cx="71438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429256" y="38576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94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955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случае проекции точек на изображении совпадают?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857628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433200" y="155947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382113" y="38576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а(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250030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b’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3600000" y="277200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636000" y="183600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3"/>
          <a:srcRect l="50873" t="2089" r="26426" b="24752"/>
          <a:stretch>
            <a:fillRect/>
          </a:stretch>
        </p:blipFill>
        <p:spPr bwMode="auto">
          <a:xfrm>
            <a:off x="3214678" y="1643050"/>
            <a:ext cx="1320663" cy="2502150"/>
          </a:xfrm>
          <a:prstGeom prst="rect">
            <a:avLst/>
          </a:prstGeom>
          <a:noFill/>
        </p:spPr>
      </p:pic>
      <p:pic>
        <p:nvPicPr>
          <p:cNvPr id="3075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3"/>
          <a:srcRect l="1391" r="79155" b="26237"/>
          <a:stretch>
            <a:fillRect/>
          </a:stretch>
        </p:blipFill>
        <p:spPr bwMode="auto">
          <a:xfrm>
            <a:off x="428596" y="1643050"/>
            <a:ext cx="1143008" cy="2547938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1108051" y="3321843"/>
            <a:ext cx="3785420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4"/>
          <a:srcRect l="76193" t="44059" b="3960"/>
          <a:stretch>
            <a:fillRect/>
          </a:stretch>
        </p:blipFill>
        <p:spPr bwMode="auto">
          <a:xfrm>
            <a:off x="4643438" y="3115452"/>
            <a:ext cx="1357322" cy="1742308"/>
          </a:xfrm>
          <a:prstGeom prst="rect">
            <a:avLst/>
          </a:prstGeom>
          <a:noFill/>
        </p:spPr>
      </p:pic>
      <p:pic>
        <p:nvPicPr>
          <p:cNvPr id="11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4"/>
          <a:srcRect l="23807" t="50000" r="54365"/>
          <a:stretch>
            <a:fillRect/>
          </a:stretch>
        </p:blipFill>
        <p:spPr bwMode="auto">
          <a:xfrm>
            <a:off x="1696090" y="3214686"/>
            <a:ext cx="1232836" cy="1660207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179091" y="3321843"/>
            <a:ext cx="37862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:\печать\планы уроков\к уроку фонари\img004.jpg"/>
          <p:cNvPicPr>
            <a:picLocks noChangeAspect="1" noChangeArrowheads="1"/>
          </p:cNvPicPr>
          <p:nvPr/>
        </p:nvPicPr>
        <p:blipFill>
          <a:blip r:embed="rId5"/>
          <a:srcRect l="2998" t="1801" r="46042" b="2743"/>
          <a:stretch>
            <a:fillRect/>
          </a:stretch>
        </p:blipFill>
        <p:spPr bwMode="auto">
          <a:xfrm>
            <a:off x="6286512" y="1643050"/>
            <a:ext cx="1214446" cy="2480623"/>
          </a:xfrm>
          <a:prstGeom prst="rect">
            <a:avLst/>
          </a:prstGeom>
          <a:noFill/>
        </p:spPr>
      </p:pic>
      <p:pic>
        <p:nvPicPr>
          <p:cNvPr id="15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6" cstate="print"/>
          <a:srcRect r="5555"/>
          <a:stretch>
            <a:fillRect/>
          </a:stretch>
        </p:blipFill>
        <p:spPr bwMode="auto">
          <a:xfrm>
            <a:off x="7572396" y="3079654"/>
            <a:ext cx="1214446" cy="1778106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5429256" y="3786190"/>
            <a:ext cx="71438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V="1">
            <a:off x="5429256" y="4714884"/>
            <a:ext cx="71438" cy="7143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429256" y="378619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94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600000" y="183600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00000" y="2736000"/>
            <a:ext cx="71438" cy="7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643306" y="3857628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357554" y="155947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214678" y="38576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а(</a:t>
            </a:r>
            <a:r>
              <a:rPr lang="en-US" dirty="0" smtClean="0"/>
              <a:t>b)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248816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b’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28572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каком случае отрезок прямой (ребро) проецируется в </a:t>
            </a:r>
          </a:p>
          <a:p>
            <a:pPr algn="just"/>
            <a:r>
              <a:rPr lang="ru-RU" sz="2400" dirty="0" smtClean="0"/>
              <a:t>истинную величину (сохраняет форму и размеры)? В каком случае он проецируется в точку?</a:t>
            </a:r>
          </a:p>
        </p:txBody>
      </p:sp>
      <p:sp>
        <p:nvSpPr>
          <p:cNvPr id="30" name="Овал 29"/>
          <p:cNvSpPr/>
          <p:nvPr/>
        </p:nvSpPr>
        <p:spPr>
          <a:xfrm>
            <a:off x="928662" y="1944000"/>
            <a:ext cx="71438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00034" y="2857496"/>
            <a:ext cx="71438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0034" y="3537000"/>
            <a:ext cx="71438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971999" y="3527999"/>
            <a:ext cx="72000" cy="7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285984" y="3429000"/>
            <a:ext cx="71438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928794" y="4500570"/>
            <a:ext cx="71438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5004000" y="4297960"/>
            <a:ext cx="90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178959" y="2321711"/>
            <a:ext cx="92869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 flipV="1">
            <a:off x="540000" y="1978016"/>
            <a:ext cx="434561" cy="90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775324" y="3357562"/>
            <a:ext cx="10462" cy="43909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620000" y="3829307"/>
            <a:ext cx="1010594" cy="33193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785786" y="1643050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57158" y="2857496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d’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336416" y="35718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717650" y="327398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1643042" y="4500570"/>
            <a:ext cx="32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2192200" y="313110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 rot="5100000">
            <a:off x="4044437" y="3558660"/>
            <a:ext cx="371478" cy="25503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4104000" y="1872000"/>
            <a:ext cx="216000" cy="900000"/>
          </a:xfrm>
          <a:prstGeom prst="rect">
            <a:avLst/>
          </a:prstGeom>
          <a:solidFill>
            <a:srgbClr val="DAC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/>
          <p:cNvSpPr txBox="1"/>
          <p:nvPr/>
        </p:nvSpPr>
        <p:spPr>
          <a:xfrm>
            <a:off x="785786" y="28572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каком случае грань (часть плоскости) проецируется в  отрезок прямой? В каком случае она проецируется в истинную величину?</a:t>
            </a:r>
          </a:p>
        </p:txBody>
      </p:sp>
      <p:sp>
        <p:nvSpPr>
          <p:cNvPr id="142" name="Шестиугольник 141"/>
          <p:cNvSpPr/>
          <p:nvPr/>
        </p:nvSpPr>
        <p:spPr>
          <a:xfrm>
            <a:off x="6429388" y="3143248"/>
            <a:ext cx="928694" cy="785818"/>
          </a:xfrm>
          <a:prstGeom prst="hexagon">
            <a:avLst>
              <a:gd name="adj" fmla="val 31290"/>
              <a:gd name="vf" fmla="val 11547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6429388" y="1872000"/>
            <a:ext cx="928694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-120000">
            <a:off x="8074183" y="3214686"/>
            <a:ext cx="540000" cy="10800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120000">
            <a:off x="7859251" y="3753942"/>
            <a:ext cx="504000" cy="72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8460000">
            <a:off x="7667010" y="3326105"/>
            <a:ext cx="432000" cy="72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rot="16200000" flipH="1">
            <a:off x="8472595" y="3386056"/>
            <a:ext cx="351881" cy="152015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16860000" flipH="1">
            <a:off x="7632000" y="3492000"/>
            <a:ext cx="288000" cy="216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10920000" flipV="1">
            <a:off x="8358214" y="3605627"/>
            <a:ext cx="381644" cy="25200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Номер слайда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1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550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Динамическая пауза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видеоазимут1"/>
          <p:cNvPicPr>
            <a:picLocks noChangeAspect="1" noChangeArrowheads="1"/>
          </p:cNvPicPr>
          <p:nvPr/>
        </p:nvPicPr>
        <p:blipFill>
          <a:blip r:embed="rId2"/>
          <a:srcRect b="2405"/>
          <a:stretch>
            <a:fillRect/>
          </a:stretch>
        </p:blipFill>
        <p:spPr bwMode="auto">
          <a:xfrm>
            <a:off x="1142976" y="1285860"/>
            <a:ext cx="692948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57422" y="428604"/>
            <a:ext cx="4340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Упражнения для глаз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142984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Задание 2 </a:t>
            </a:r>
          </a:p>
          <a:p>
            <a:pPr algn="ctr"/>
            <a:r>
              <a:rPr lang="ru-RU" sz="3200" dirty="0" smtClean="0"/>
              <a:t>(выполняется индивидуально)</a:t>
            </a:r>
          </a:p>
          <a:p>
            <a:endParaRPr lang="ru-RU" sz="3200" dirty="0" smtClean="0"/>
          </a:p>
          <a:p>
            <a:pPr algn="just"/>
            <a:r>
              <a:rPr lang="ru-RU" sz="3200" dirty="0" smtClean="0"/>
              <a:t>Выполнить эскиз фонаря на листе бумаги формата А4 в клетку.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Время выполнения задания – 14 минут.</a:t>
            </a:r>
          </a:p>
          <a:p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374521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Домашнее задание </a:t>
            </a:r>
          </a:p>
          <a:p>
            <a:endParaRPr lang="ru-RU" sz="3200" dirty="0" smtClean="0"/>
          </a:p>
          <a:p>
            <a:pPr algn="just"/>
            <a:r>
              <a:rPr lang="ru-RU" sz="3200" dirty="0" smtClean="0"/>
              <a:t>	По выполненному эскизу построить технический рисунок фонаря на листе бумаги формата А4 в клетку.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571612"/>
            <a:ext cx="80010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/>
              <a:t>Литература: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dirty="0" smtClean="0"/>
              <a:t>Ботвинников А.Д., Виноградов В.Н., </a:t>
            </a:r>
            <a:r>
              <a:rPr lang="ru-RU" sz="2400" dirty="0" err="1" smtClean="0"/>
              <a:t>Вышнепольский</a:t>
            </a:r>
            <a:r>
              <a:rPr lang="ru-RU" sz="2400" dirty="0" smtClean="0"/>
              <a:t> И.С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 smtClean="0"/>
              <a:t>            Черчение</a:t>
            </a:r>
            <a:r>
              <a:rPr lang="ru-RU" sz="2400" dirty="0" smtClean="0"/>
              <a:t>: Учебник. </a:t>
            </a:r>
            <a:r>
              <a:rPr lang="ru-RU" sz="2400" dirty="0" smtClean="0"/>
              <a:t>– М.: АСТ: </a:t>
            </a:r>
            <a:r>
              <a:rPr lang="ru-RU" sz="2400" dirty="0" err="1" smtClean="0"/>
              <a:t>Астрель</a:t>
            </a:r>
            <a:r>
              <a:rPr lang="ru-RU" sz="2400" dirty="0" smtClean="0"/>
              <a:t>, 2012 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dirty="0" smtClean="0"/>
              <a:t>Фонари Санкт-Петербурга </a:t>
            </a:r>
            <a:r>
              <a:rPr lang="ru-RU" sz="2400" dirty="0" smtClean="0">
                <a:solidFill>
                  <a:srgbClr val="0070C0"/>
                </a:solidFill>
              </a:rPr>
              <a:t>http://www.spbmuzei.ru/fonari3.htm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dirty="0" smtClean="0"/>
              <a:t>Фонари как украшение города Санкт-Петербурга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70C0"/>
                </a:solidFill>
              </a:rPr>
              <a:t>http://www.webkursovik.ru/kartgotrab.asp?id=-29625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9610"/>
            <a:ext cx="6852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Благодарю за сотрудничество!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ТАТЬЯНА\МАТЕРИАЛЫ К УРОКАМ\Уроки черч. 8 кл\К откр.ур по черч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193" y="357166"/>
            <a:ext cx="1726791" cy="1857388"/>
          </a:xfrm>
          <a:prstGeom prst="rect">
            <a:avLst/>
          </a:prstGeom>
          <a:noFill/>
        </p:spPr>
      </p:pic>
      <p:pic>
        <p:nvPicPr>
          <p:cNvPr id="1027" name="Picture 3" descr="E:\ТАТЬЯНА\МАТЕРИАЛЫ К УРОКАМ\Уроки черч. 8 кл\К откр.ур по черч\kamen1-1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5314" y="428604"/>
            <a:ext cx="1875248" cy="2500330"/>
          </a:xfrm>
          <a:prstGeom prst="rect">
            <a:avLst/>
          </a:prstGeom>
          <a:noFill/>
        </p:spPr>
      </p:pic>
      <p:pic>
        <p:nvPicPr>
          <p:cNvPr id="1028" name="Picture 4" descr="E:\ТАТЬЯНА\МАТЕРИАЛЫ К УРОКАМ\Уроки черч. 8 кл\К откр.ур по черч\Безымянный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284" y="2500306"/>
            <a:ext cx="1889138" cy="1428760"/>
          </a:xfrm>
          <a:prstGeom prst="rect">
            <a:avLst/>
          </a:prstGeom>
          <a:noFill/>
        </p:spPr>
      </p:pic>
      <p:pic>
        <p:nvPicPr>
          <p:cNvPr id="1030" name="Picture 6" descr="E:\ТАТЬЯНА\МАТЕРИАЛЫ К УРОКАМ\Уроки черч. 8 кл\К откр.ур по черч\Безымянный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7037" y="428604"/>
            <a:ext cx="2172417" cy="2500330"/>
          </a:xfrm>
          <a:prstGeom prst="rect">
            <a:avLst/>
          </a:prstGeom>
          <a:noFill/>
        </p:spPr>
      </p:pic>
      <p:pic>
        <p:nvPicPr>
          <p:cNvPr id="1031" name="Picture 7" descr="E:\ТАТЬЯНА\МАТЕРИАЛЫ К УРОКАМ\Уроки черч. 8 кл\К откр.ур по черч\Безымянный5.jpg"/>
          <p:cNvPicPr>
            <a:picLocks noChangeAspect="1" noChangeArrowheads="1"/>
          </p:cNvPicPr>
          <p:nvPr/>
        </p:nvPicPr>
        <p:blipFill>
          <a:blip r:embed="rId6"/>
          <a:srcRect l="24028"/>
          <a:stretch>
            <a:fillRect/>
          </a:stretch>
        </p:blipFill>
        <p:spPr bwMode="auto">
          <a:xfrm>
            <a:off x="7143768" y="3357562"/>
            <a:ext cx="1579053" cy="3071834"/>
          </a:xfrm>
          <a:prstGeom prst="rect">
            <a:avLst/>
          </a:prstGeom>
          <a:noFill/>
        </p:spPr>
      </p:pic>
      <p:pic>
        <p:nvPicPr>
          <p:cNvPr id="1032" name="Picture 8" descr="E:\ТАТЬЯНА\МАТЕРИАЛЫ К УРОКАМ\Уроки черч. 8 кл\К откр.ур по черч\Безымянный8.jpg"/>
          <p:cNvPicPr>
            <a:picLocks noChangeAspect="1" noChangeArrowheads="1"/>
          </p:cNvPicPr>
          <p:nvPr/>
        </p:nvPicPr>
        <p:blipFill>
          <a:blip r:embed="rId7"/>
          <a:srcRect b="12642"/>
          <a:stretch>
            <a:fillRect/>
          </a:stretch>
        </p:blipFill>
        <p:spPr bwMode="auto">
          <a:xfrm>
            <a:off x="7215206" y="214290"/>
            <a:ext cx="1514475" cy="2928934"/>
          </a:xfrm>
          <a:prstGeom prst="rect">
            <a:avLst/>
          </a:prstGeom>
          <a:noFill/>
        </p:spPr>
      </p:pic>
      <p:pic>
        <p:nvPicPr>
          <p:cNvPr id="1033" name="Picture 9" descr="E:\ТАТЬЯНА\МАТЕРИАЛЫ К УРОКАМ\Уроки черч. 8 кл\К откр.ур по черч\Безымянный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4357694"/>
            <a:ext cx="1714512" cy="2045984"/>
          </a:xfrm>
          <a:prstGeom prst="rect">
            <a:avLst/>
          </a:prstGeom>
          <a:noFill/>
        </p:spPr>
      </p:pic>
      <p:pic>
        <p:nvPicPr>
          <p:cNvPr id="1034" name="Picture 10" descr="E:\ТАТЬЯНА\МАТЕРИАЛЫ К УРОКАМ\Уроки черч. 8 кл\К откр.ур по черч\Фонари СПб 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3286124"/>
            <a:ext cx="3531051" cy="308966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00232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71934" y="242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58214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5929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5929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429652" y="5857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ТАТЬЯНА\МАТЕРИАЛЫ К УРОКАМ\Уроки черч. 8 кл\К откр.ур по черч Фонари\Изобр ряд Фонари\соврем фонари\6b7686bfec3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6944"/>
            <a:ext cx="4071966" cy="2716764"/>
          </a:xfrm>
          <a:prstGeom prst="rect">
            <a:avLst/>
          </a:prstGeom>
          <a:noFill/>
        </p:spPr>
      </p:pic>
      <p:pic>
        <p:nvPicPr>
          <p:cNvPr id="1027" name="Picture 3" descr="E:\ТАТЬЯНА\МАТЕРИАЛЫ К УРОКАМ\Уроки черч. 8 кл\К откр.ур по черч Фонари\Изобр ряд Фонари\соврем фонари\DSC03943[1].jpg"/>
          <p:cNvPicPr>
            <a:picLocks noChangeAspect="1" noChangeArrowheads="1"/>
          </p:cNvPicPr>
          <p:nvPr/>
        </p:nvPicPr>
        <p:blipFill>
          <a:blip r:embed="rId3"/>
          <a:srcRect l="21914" r="22309"/>
          <a:stretch>
            <a:fillRect/>
          </a:stretch>
        </p:blipFill>
        <p:spPr bwMode="auto">
          <a:xfrm>
            <a:off x="5857884" y="357166"/>
            <a:ext cx="2178217" cy="2928958"/>
          </a:xfrm>
          <a:prstGeom prst="rect">
            <a:avLst/>
          </a:prstGeom>
          <a:noFill/>
        </p:spPr>
      </p:pic>
      <p:pic>
        <p:nvPicPr>
          <p:cNvPr id="1028" name="Picture 4" descr="E:\ТАТЬЯНА\МАТЕРИАЛЫ К УРОКАМ\Уроки черч. 8 кл\К откр.ур по черч Фонари\Изобр ряд Фонари\соврем фонари\Konsul_P_dom_rebenka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643314"/>
            <a:ext cx="4032066" cy="2691044"/>
          </a:xfrm>
          <a:prstGeom prst="rect">
            <a:avLst/>
          </a:prstGeom>
          <a:noFill/>
        </p:spPr>
      </p:pic>
      <p:pic>
        <p:nvPicPr>
          <p:cNvPr id="1029" name="Picture 5" descr="E:\ТАТЬЯНА\МАТЕРИАЛЫ К УРОКАМ\Уроки черч. 8 кл\К откр.ур по черч Фонари\Изобр ряд Фонари\соврем фонари\Konsul_s_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286124"/>
            <a:ext cx="2365774" cy="315436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ТАТЬЯНА\МАТЕРИАЛЫ К УРОКАМ\Уроки черч. 8 кл\К откр.ур по черч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193" y="357166"/>
            <a:ext cx="1726791" cy="1857388"/>
          </a:xfrm>
          <a:prstGeom prst="rect">
            <a:avLst/>
          </a:prstGeom>
          <a:noFill/>
        </p:spPr>
      </p:pic>
      <p:pic>
        <p:nvPicPr>
          <p:cNvPr id="1027" name="Picture 3" descr="E:\ТАТЬЯНА\МАТЕРИАЛЫ К УРОКАМ\Уроки черч. 8 кл\К откр.ур по черч\kamen1-1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5314" y="428604"/>
            <a:ext cx="1875248" cy="2500330"/>
          </a:xfrm>
          <a:prstGeom prst="rect">
            <a:avLst/>
          </a:prstGeom>
          <a:noFill/>
        </p:spPr>
      </p:pic>
      <p:pic>
        <p:nvPicPr>
          <p:cNvPr id="1028" name="Picture 4" descr="E:\ТАТЬЯНА\МАТЕРИАЛЫ К УРОКАМ\Уроки черч. 8 кл\К откр.ур по черч\Безымянный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284" y="2500306"/>
            <a:ext cx="1889138" cy="1428760"/>
          </a:xfrm>
          <a:prstGeom prst="rect">
            <a:avLst/>
          </a:prstGeom>
          <a:noFill/>
        </p:spPr>
      </p:pic>
      <p:pic>
        <p:nvPicPr>
          <p:cNvPr id="1030" name="Picture 6" descr="E:\ТАТЬЯНА\МАТЕРИАЛЫ К УРОКАМ\Уроки черч. 8 кл\К откр.ур по черч\Безымянный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7037" y="428604"/>
            <a:ext cx="2172417" cy="2500330"/>
          </a:xfrm>
          <a:prstGeom prst="rect">
            <a:avLst/>
          </a:prstGeom>
          <a:noFill/>
        </p:spPr>
      </p:pic>
      <p:pic>
        <p:nvPicPr>
          <p:cNvPr id="1031" name="Picture 7" descr="E:\ТАТЬЯНА\МАТЕРИАЛЫ К УРОКАМ\Уроки черч. 8 кл\К откр.ур по черч\Безымянный5.jpg"/>
          <p:cNvPicPr>
            <a:picLocks noChangeAspect="1" noChangeArrowheads="1"/>
          </p:cNvPicPr>
          <p:nvPr/>
        </p:nvPicPr>
        <p:blipFill>
          <a:blip r:embed="rId6"/>
          <a:srcRect l="24028"/>
          <a:stretch>
            <a:fillRect/>
          </a:stretch>
        </p:blipFill>
        <p:spPr bwMode="auto">
          <a:xfrm>
            <a:off x="7143768" y="3357562"/>
            <a:ext cx="1579053" cy="3071834"/>
          </a:xfrm>
          <a:prstGeom prst="rect">
            <a:avLst/>
          </a:prstGeom>
          <a:noFill/>
        </p:spPr>
      </p:pic>
      <p:pic>
        <p:nvPicPr>
          <p:cNvPr id="1032" name="Picture 8" descr="E:\ТАТЬЯНА\МАТЕРИАЛЫ К УРОКАМ\Уроки черч. 8 кл\К откр.ур по черч\Безымянный8.jpg"/>
          <p:cNvPicPr>
            <a:picLocks noChangeAspect="1" noChangeArrowheads="1"/>
          </p:cNvPicPr>
          <p:nvPr/>
        </p:nvPicPr>
        <p:blipFill>
          <a:blip r:embed="rId7"/>
          <a:srcRect b="12642"/>
          <a:stretch>
            <a:fillRect/>
          </a:stretch>
        </p:blipFill>
        <p:spPr bwMode="auto">
          <a:xfrm>
            <a:off x="7215206" y="214290"/>
            <a:ext cx="1514475" cy="2928934"/>
          </a:xfrm>
          <a:prstGeom prst="rect">
            <a:avLst/>
          </a:prstGeom>
          <a:noFill/>
        </p:spPr>
      </p:pic>
      <p:pic>
        <p:nvPicPr>
          <p:cNvPr id="1033" name="Picture 9" descr="E:\ТАТЬЯНА\МАТЕРИАЛЫ К УРОКАМ\Уроки черч. 8 кл\К откр.ур по черч\Безымянный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4357694"/>
            <a:ext cx="1714512" cy="2045984"/>
          </a:xfrm>
          <a:prstGeom prst="rect">
            <a:avLst/>
          </a:prstGeom>
          <a:noFill/>
        </p:spPr>
      </p:pic>
      <p:pic>
        <p:nvPicPr>
          <p:cNvPr id="1034" name="Picture 10" descr="E:\ТАТЬЯНА\МАТЕРИАЛЫ К УРОКАМ\Уроки черч. 8 кл\К откр.ур по черч\Фонари СПб 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3286124"/>
            <a:ext cx="3531051" cy="308966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00232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071934" y="242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58214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928794" y="5929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5929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429652" y="5857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Задание 1</a:t>
            </a:r>
          </a:p>
          <a:p>
            <a:pPr algn="ctr"/>
            <a:r>
              <a:rPr lang="ru-RU" sz="3200" dirty="0" smtClean="0"/>
              <a:t>( выполняется совместно в команде)</a:t>
            </a:r>
          </a:p>
          <a:p>
            <a:endParaRPr lang="ru-RU" sz="3200" dirty="0" smtClean="0"/>
          </a:p>
          <a:p>
            <a:pPr algn="just"/>
            <a:r>
              <a:rPr lang="ru-RU" sz="3200" dirty="0" smtClean="0"/>
              <a:t>	Придумать оригинальную форму фонаря, используя различные многогранники, и изобразить схематично или в виде рисунка модель вашего фонаря на листах бумаги формата А5.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Время выполнения задания – 7 минут.</a:t>
            </a:r>
          </a:p>
          <a:p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5860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Какое проецирование используется при получении изображений на чертежах и эскизах?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3143248"/>
            <a:ext cx="1377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 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929066"/>
            <a:ext cx="8286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При получении изображений на чертежах и эскизах используется ортогональное проецирование, то есть прямоугольное проецирование на взаимно-перпендикулярные плоскости проекций.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643174" y="4786322"/>
            <a:ext cx="4786346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0034" y="5214950"/>
            <a:ext cx="8215370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034" y="5643578"/>
            <a:ext cx="6143668" cy="1588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5400000" flipH="1">
            <a:off x="1355590" y="1285860"/>
            <a:ext cx="703918" cy="70391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569773" y="3429000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786051" y="3429000"/>
            <a:ext cx="142876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94064" y="609881"/>
            <a:ext cx="306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307181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41672" y="457200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ru-RU" sz="24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998400" y="3071811"/>
            <a:ext cx="2153602" cy="104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1355590" y="3429000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069970" y="414338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284020" y="235743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2427160" y="307181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2773888" y="1275398"/>
            <a:ext cx="10462" cy="143922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429523" y="2071678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V="1">
            <a:off x="2786051" y="1285860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355590" y="128586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998532" y="1928802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998532" y="407194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428992" y="192880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285852" y="121442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69970" y="15716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28794" y="414338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</a:t>
            </a:r>
            <a:endParaRPr lang="ru-RU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1141276" y="92867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</a:t>
            </a:r>
            <a:r>
              <a:rPr lang="en-US" sz="2000" dirty="0" smtClean="0"/>
              <a:t>’</a:t>
            </a:r>
            <a:endParaRPr lang="ru-RU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3500430" y="1643050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64" name="TextBox 63"/>
          <p:cNvSpPr txBox="1"/>
          <p:nvPr/>
        </p:nvSpPr>
        <p:spPr>
          <a:xfrm rot="1620000">
            <a:off x="3743128" y="2151752"/>
            <a:ext cx="463588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6350" h="82550"/>
            <a:bevelB w="6350"/>
          </a:sp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ru-RU" sz="2400" b="1" dirty="0"/>
          </a:p>
        </p:txBody>
      </p:sp>
      <p:sp>
        <p:nvSpPr>
          <p:cNvPr id="65" name="TextBox 64"/>
          <p:cNvSpPr txBox="1"/>
          <p:nvPr/>
        </p:nvSpPr>
        <p:spPr>
          <a:xfrm rot="-1260000">
            <a:off x="855935" y="4195892"/>
            <a:ext cx="378630" cy="461665"/>
          </a:xfrm>
          <a:prstGeom prst="rect">
            <a:avLst/>
          </a:prstGeom>
          <a:noFill/>
          <a:scene3d>
            <a:camera prst="orthographicFront">
              <a:rot lat="0" lon="120000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</a:t>
            </a:r>
            <a:endParaRPr lang="ru-RU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00034" y="928670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</a:t>
            </a:r>
            <a:endParaRPr lang="ru-RU" sz="2400" b="1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3751257" y="3536157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86248" y="3429000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572264" y="642918"/>
            <a:ext cx="30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z</a:t>
            </a:r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286248" y="3038773"/>
            <a:ext cx="31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8501090" y="29673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y</a:t>
            </a:r>
            <a:endParaRPr lang="ru-RU" sz="24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640592" y="5929330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y</a:t>
            </a:r>
            <a:endParaRPr lang="ru-RU" sz="2400" dirty="0"/>
          </a:p>
        </p:txBody>
      </p:sp>
      <p:sp>
        <p:nvSpPr>
          <p:cNvPr id="50" name="Овал 49"/>
          <p:cNvSpPr/>
          <p:nvPr/>
        </p:nvSpPr>
        <p:spPr>
          <a:xfrm>
            <a:off x="4929190" y="121442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 flipH="1">
            <a:off x="8429652" y="121442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929190" y="5357826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929190" y="857232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а</a:t>
            </a:r>
            <a:r>
              <a:rPr lang="en-US" sz="2000" dirty="0" smtClean="0"/>
              <a:t>’</a:t>
            </a:r>
            <a:endParaRPr lang="ru-RU" sz="20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429652" y="857232"/>
            <a:ext cx="415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а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991106" y="5429264"/>
            <a:ext cx="308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а</a:t>
            </a:r>
            <a:endParaRPr lang="ru-RU" sz="2000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3001158" y="3357562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5783271" y="4712504"/>
            <a:ext cx="1588" cy="1433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51" idx="4"/>
          </p:cNvCxnSpPr>
          <p:nvPr/>
        </p:nvCxnSpPr>
        <p:spPr>
          <a:xfrm rot="5400000">
            <a:off x="7465239" y="239314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50" idx="6"/>
            <a:endCxn id="51" idx="6"/>
          </p:cNvCxnSpPr>
          <p:nvPr/>
        </p:nvCxnSpPr>
        <p:spPr>
          <a:xfrm>
            <a:off x="5072066" y="1285860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4633220" y="538443"/>
            <a:ext cx="367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endParaRPr lang="ru-RU" sz="2400" b="1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8180378" y="428604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ru-RU" sz="2400" b="1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4621998" y="578645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</a:t>
            </a:r>
            <a:endParaRPr lang="ru-RU" sz="2400" b="1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2786050" y="3143248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6643702" y="3416858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</a:t>
            </a:r>
            <a:endParaRPr lang="ru-RU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381694" y="4643446"/>
            <a:ext cx="42617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А (</a:t>
            </a:r>
            <a:r>
              <a:rPr lang="ru-RU" sz="2000" dirty="0" err="1" smtClean="0"/>
              <a:t>а</a:t>
            </a:r>
            <a:r>
              <a:rPr lang="en-US" sz="2000" dirty="0" smtClean="0"/>
              <a:t>,</a:t>
            </a:r>
            <a:r>
              <a:rPr lang="ru-RU" sz="2000" dirty="0" smtClean="0"/>
              <a:t> а</a:t>
            </a:r>
            <a:r>
              <a:rPr lang="en-US" sz="2000" dirty="0" smtClean="0"/>
              <a:t>’</a:t>
            </a:r>
            <a:r>
              <a:rPr lang="ru-RU" sz="2000" dirty="0" smtClean="0"/>
              <a:t>, а</a:t>
            </a:r>
            <a:r>
              <a:rPr lang="en-US" sz="2000" dirty="0" smtClean="0"/>
              <a:t>”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Точка А – изображаемый объект</a:t>
            </a:r>
            <a:endParaRPr lang="en-US" sz="2000" dirty="0" smtClean="0"/>
          </a:p>
          <a:p>
            <a:r>
              <a:rPr lang="en-US" sz="2000" dirty="0" smtClean="0"/>
              <a:t>H, V, W – </a:t>
            </a:r>
            <a:r>
              <a:rPr lang="ru-RU" sz="2000" dirty="0" smtClean="0"/>
              <a:t>плоскости проекций</a:t>
            </a:r>
          </a:p>
          <a:p>
            <a:r>
              <a:rPr lang="ru-RU" sz="2000" dirty="0" smtClean="0"/>
              <a:t>а – горизонтальная проекция точки А</a:t>
            </a:r>
          </a:p>
          <a:p>
            <a:r>
              <a:rPr lang="ru-RU" sz="2000" dirty="0" smtClean="0"/>
              <a:t>а</a:t>
            </a:r>
            <a:r>
              <a:rPr lang="en-US" sz="2000" dirty="0" smtClean="0"/>
              <a:t>’</a:t>
            </a:r>
            <a:r>
              <a:rPr lang="ru-RU" sz="2000" dirty="0" smtClean="0"/>
              <a:t> – фронтальная проекция точки А</a:t>
            </a:r>
          </a:p>
          <a:p>
            <a:r>
              <a:rPr lang="ru-RU" sz="2000" dirty="0" smtClean="0"/>
              <a:t>а</a:t>
            </a:r>
            <a:r>
              <a:rPr lang="en-US" sz="2000" dirty="0" smtClean="0"/>
              <a:t>”</a:t>
            </a:r>
            <a:r>
              <a:rPr lang="ru-RU" sz="2000" dirty="0" smtClean="0"/>
              <a:t> – профильная проекция точки А</a:t>
            </a:r>
            <a:endParaRPr lang="ru-RU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810752" y="109815"/>
            <a:ext cx="3544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ПРОЕЦИРОВАНИЕ  ТОЧКИ</a:t>
            </a:r>
            <a:endParaRPr lang="ru-RU" sz="2400" dirty="0"/>
          </a:p>
        </p:txBody>
      </p:sp>
      <p:sp>
        <p:nvSpPr>
          <p:cNvPr id="68" name="Номер слайда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2"/>
          <a:srcRect t="4455" r="60477" b="28712"/>
          <a:stretch>
            <a:fillRect/>
          </a:stretch>
        </p:blipFill>
        <p:spPr bwMode="auto">
          <a:xfrm>
            <a:off x="623889" y="1000108"/>
            <a:ext cx="3233731" cy="3214710"/>
          </a:xfrm>
          <a:prstGeom prst="rect">
            <a:avLst/>
          </a:prstGeom>
          <a:noFill/>
        </p:spPr>
      </p:pic>
      <p:pic>
        <p:nvPicPr>
          <p:cNvPr id="5" name="Picture 3" descr="E:\ТАТЬЯНА\МАТЕРИАЛЫ К УРОКАМ\Уроки черч. 8 кл\К откр.ур по черч Фонари\img004.jpg"/>
          <p:cNvPicPr>
            <a:picLocks noChangeAspect="1" noChangeArrowheads="1"/>
          </p:cNvPicPr>
          <p:nvPr/>
        </p:nvPicPr>
        <p:blipFill>
          <a:blip r:embed="rId2"/>
          <a:srcRect l="51746" t="4455" r="8090" b="28712"/>
          <a:stretch>
            <a:fillRect/>
          </a:stretch>
        </p:blipFill>
        <p:spPr bwMode="auto">
          <a:xfrm>
            <a:off x="5072066" y="1000108"/>
            <a:ext cx="3286148" cy="3214710"/>
          </a:xfrm>
          <a:prstGeom prst="rect">
            <a:avLst/>
          </a:prstGeom>
          <a:noFill/>
        </p:spPr>
      </p:pic>
      <p:pic>
        <p:nvPicPr>
          <p:cNvPr id="3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23807" t="52475" r="54365" b="4455"/>
          <a:stretch>
            <a:fillRect/>
          </a:stretch>
        </p:blipFill>
        <p:spPr bwMode="auto">
          <a:xfrm>
            <a:off x="2357422" y="4429132"/>
            <a:ext cx="1785950" cy="2071702"/>
          </a:xfrm>
          <a:prstGeom prst="rect">
            <a:avLst/>
          </a:prstGeom>
          <a:noFill/>
        </p:spPr>
      </p:pic>
      <p:pic>
        <p:nvPicPr>
          <p:cNvPr id="7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76193" t="45544" b="6930"/>
          <a:stretch>
            <a:fillRect/>
          </a:stretch>
        </p:blipFill>
        <p:spPr bwMode="auto">
          <a:xfrm>
            <a:off x="6786578" y="4286256"/>
            <a:ext cx="1947848" cy="2286016"/>
          </a:xfrm>
          <a:prstGeom prst="rect">
            <a:avLst/>
          </a:prstGeom>
          <a:noFill/>
        </p:spPr>
      </p:pic>
      <p:pic>
        <p:nvPicPr>
          <p:cNvPr id="8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23807" t="50000" r="54365"/>
          <a:stretch>
            <a:fillRect/>
          </a:stretch>
        </p:blipFill>
        <p:spPr bwMode="auto">
          <a:xfrm>
            <a:off x="2000232" y="2214554"/>
            <a:ext cx="1785950" cy="2405063"/>
          </a:xfrm>
          <a:prstGeom prst="rect">
            <a:avLst/>
          </a:prstGeom>
          <a:noFill/>
        </p:spPr>
      </p:pic>
      <p:pic>
        <p:nvPicPr>
          <p:cNvPr id="9" name="Picture 2" descr="E:\ТАТЬЯНА\МАТЕРИАЛЫ К УРОКАМ\Уроки черч. 8 кл\К откр.ур по черч Фонари\img003.jpg"/>
          <p:cNvPicPr>
            <a:picLocks noChangeAspect="1" noChangeArrowheads="1"/>
          </p:cNvPicPr>
          <p:nvPr/>
        </p:nvPicPr>
        <p:blipFill>
          <a:blip r:embed="rId3"/>
          <a:srcRect l="76193" t="44059" b="3960"/>
          <a:stretch>
            <a:fillRect/>
          </a:stretch>
        </p:blipFill>
        <p:spPr bwMode="auto">
          <a:xfrm>
            <a:off x="5143504" y="2143116"/>
            <a:ext cx="1947848" cy="2500330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1678364" y="3822306"/>
            <a:ext cx="550152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32" y="169111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Какие фигуры получаются при проецировании </a:t>
            </a:r>
            <a:r>
              <a:rPr lang="ru-RU" sz="2400" dirty="0" smtClean="0">
                <a:solidFill>
                  <a:srgbClr val="C00000"/>
                </a:solidFill>
              </a:rPr>
              <a:t>пирамиды</a:t>
            </a:r>
            <a:r>
              <a:rPr lang="ru-RU" sz="2400" dirty="0" smtClean="0"/>
              <a:t> и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призмы</a:t>
            </a:r>
            <a:r>
              <a:rPr lang="ru-RU" sz="2400" dirty="0" smtClean="0"/>
              <a:t> на три взаимно-перпендикулярные плоскости проекций?</a:t>
            </a:r>
            <a:endParaRPr lang="ru-RU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печать\планы уроков\к уроку фонари\img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3637412" cy="3966454"/>
          </a:xfrm>
          <a:prstGeom prst="rect">
            <a:avLst/>
          </a:prstGeom>
          <a:noFill/>
        </p:spPr>
      </p:pic>
      <p:pic>
        <p:nvPicPr>
          <p:cNvPr id="1027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643182"/>
            <a:ext cx="2073142" cy="2866718"/>
          </a:xfrm>
          <a:prstGeom prst="rect">
            <a:avLst/>
          </a:prstGeom>
          <a:noFill/>
        </p:spPr>
      </p:pic>
      <p:pic>
        <p:nvPicPr>
          <p:cNvPr id="5" name="Picture 3" descr="H:\печать\планы уроков\к уроку фонари\img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000240"/>
            <a:ext cx="2073142" cy="28667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169111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Какие фигуры получаются при проецировании </a:t>
            </a:r>
            <a:r>
              <a:rPr lang="ru-RU" sz="2400" dirty="0" smtClean="0">
                <a:solidFill>
                  <a:srgbClr val="C00000"/>
                </a:solidFill>
              </a:rPr>
              <a:t>усечённой пирамиды</a:t>
            </a:r>
            <a:r>
              <a:rPr lang="ru-RU" sz="2400" dirty="0" smtClean="0"/>
              <a:t> на три взаимно-перпендикулярные плоскости проекций?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285E-71FF-4434-9B49-0E8C32A6B42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376</Words>
  <Application>Microsoft Office PowerPoint</Application>
  <PresentationFormat>Экран (4:3)</PresentationFormat>
  <Paragraphs>122</Paragraphs>
  <Slides>18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Фонарики</dc:title>
  <dc:creator>Таня</dc:creator>
  <cp:lastModifiedBy>Таня</cp:lastModifiedBy>
  <cp:revision>184</cp:revision>
  <dcterms:created xsi:type="dcterms:W3CDTF">2013-04-15T15:58:50Z</dcterms:created>
  <dcterms:modified xsi:type="dcterms:W3CDTF">2013-12-10T13:23:58Z</dcterms:modified>
</cp:coreProperties>
</file>