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66" r:id="rId2"/>
    <p:sldId id="267" r:id="rId3"/>
    <p:sldId id="268" r:id="rId4"/>
    <p:sldId id="277" r:id="rId5"/>
    <p:sldId id="269" r:id="rId6"/>
    <p:sldId id="278" r:id="rId7"/>
    <p:sldId id="270" r:id="rId8"/>
    <p:sldId id="272" r:id="rId9"/>
    <p:sldId id="271" r:id="rId10"/>
    <p:sldId id="273" r:id="rId11"/>
    <p:sldId id="274" r:id="rId12"/>
    <p:sldId id="275" r:id="rId13"/>
    <p:sldId id="279" r:id="rId14"/>
    <p:sldId id="280" r:id="rId15"/>
    <p:sldId id="276" r:id="rId16"/>
    <p:sldId id="281" r:id="rId17"/>
    <p:sldId id="282" r:id="rId18"/>
    <p:sldId id="283" r:id="rId19"/>
    <p:sldId id="28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1" d="100"/>
          <a:sy n="51" d="100"/>
        </p:scale>
        <p:origin x="-498" y="-4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://www.yursast.narod.ru/sun_ok_copy1.gif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image" Target="../media/image19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1124744"/>
            <a:ext cx="662473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i="1" dirty="0" smtClean="0">
                <a:solidFill>
                  <a:schemeClr val="accent6">
                    <a:lumMod val="50000"/>
                  </a:schemeClr>
                </a:solidFill>
              </a:rPr>
              <a:t>Слоговой анализ и синтез слов.</a:t>
            </a:r>
          </a:p>
          <a:p>
            <a:endParaRPr lang="ru-RU" sz="3600" dirty="0"/>
          </a:p>
          <a:p>
            <a:endParaRPr lang="ru-RU" sz="3600" dirty="0" smtClean="0"/>
          </a:p>
          <a:p>
            <a:pPr algn="r"/>
            <a:endParaRPr lang="ru-RU" sz="3600" dirty="0"/>
          </a:p>
          <a:p>
            <a:pPr algn="r"/>
            <a:r>
              <a:rPr lang="ru-RU" sz="2800" dirty="0" smtClean="0"/>
              <a:t>Учитель-логопед </a:t>
            </a:r>
          </a:p>
          <a:p>
            <a:pPr algn="r"/>
            <a:r>
              <a:rPr lang="ru-RU" sz="2800" dirty="0" smtClean="0"/>
              <a:t>ГБОУ ЦО №1495</a:t>
            </a:r>
          </a:p>
          <a:p>
            <a:pPr algn="r"/>
            <a:r>
              <a:rPr lang="ru-RU" sz="2800" dirty="0" err="1" smtClean="0"/>
              <a:t>Бакеева</a:t>
            </a:r>
            <a:r>
              <a:rPr lang="ru-RU" sz="2800" dirty="0" smtClean="0"/>
              <a:t> Валентина Михайловна.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73977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470079"/>
            <a:ext cx="1770825" cy="213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72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7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4 -0.66066 L 0.70989 -0.66066 L 0.70989 0.06029 L -0.0224 0.06029 L -0.0224 -0.66066 Z " pathEditMode="relative" rAng="0" ptsTypes="FFFFF">
                                      <p:cBhvr>
                                        <p:cTn id="16" dur="7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615" y="360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500"/>
                            </p:stCondLst>
                            <p:childTnLst>
                              <p:par>
                                <p:cTn id="18" presetID="1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711 -0.63733 C 0.52118 -0.63733 0.69531 -0.48672 0.69531 -0.29984 C 0.69531 -0.11342 0.52118 0.03765 0.30711 0.03765 C 0.09305 0.03765 -0.08091 -0.11342 -0.08091 -0.29984 C -0.08091 -0.48672 0.09305 -0.63733 0.30711 -0.63733 Z " pathEditMode="relative" rAng="0" ptsTypes="fffff">
                                      <p:cBhvr>
                                        <p:cTn id="19" dur="7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7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3500"/>
                            </p:stCondLst>
                            <p:childTnLst>
                              <p:par>
                                <p:cTn id="21" presetID="26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528 -0.30745 C -0.06528 -0.10587 0.01944 0.05917 0.12361 0.05917 C 0.246 0.05917 0.29045 -0.12414 0.30902 -0.2344 L 0.32829 -0.38095 C 0.34704 -0.49099 0.39427 -0.67407 0.53281 -0.67407 C 0.62135 -0.67407 0.72222 -0.50902 0.72222 -0.30745 C 0.72222 -0.10587 0.62135 0.05917 0.53281 0.05917 C 0.39427 0.05917 0.34704 -0.12414 0.32829 -0.2344 L 0.30902 -0.38095 C 0.29045 -0.49099 0.246 -0.67407 0.12361 -0.67407 C 0.01944 -0.67407 -0.06528 -0.50902 -0.06528 -0.30745 Z " pathEditMode="relative" rAng="0" ptsTypes="ffFffffFfff">
                                      <p:cBhvr>
                                        <p:cTn id="22" dur="7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7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7500"/>
                            </p:stCondLst>
                            <p:childTnLst>
                              <p:par>
                                <p:cTn id="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26" y="115593"/>
            <a:ext cx="2025141" cy="2236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74"/>
          <a:stretch/>
        </p:blipFill>
        <p:spPr>
          <a:xfrm>
            <a:off x="3275856" y="-176982"/>
            <a:ext cx="3587503" cy="3155727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26" y="4138813"/>
            <a:ext cx="4011554" cy="2664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100793"/>
            <a:ext cx="3084671" cy="26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398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07882" y="358684"/>
            <a:ext cx="9332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ка</a:t>
            </a:r>
            <a:endParaRPr lang="ru-RU" sz="5400" b="1" cap="none" spc="0" dirty="0">
              <a:ln w="11430"/>
              <a:solidFill>
                <a:schemeClr val="accent4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10071" y="1600729"/>
            <a:ext cx="9380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err="1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ти</a:t>
            </a:r>
            <a:endParaRPr lang="ru-RU" sz="5400" b="1" cap="none" spc="0" dirty="0">
              <a:ln w="11430"/>
              <a:solidFill>
                <a:schemeClr val="accent4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65485" y="2934753"/>
            <a:ext cx="9557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во</a:t>
            </a:r>
            <a:endParaRPr lang="ru-RU" sz="5400" b="1" cap="none" spc="0" dirty="0">
              <a:ln w="11430"/>
              <a:solidFill>
                <a:schemeClr val="accent4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06762" y="4200656"/>
            <a:ext cx="10534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err="1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ма</a:t>
            </a:r>
            <a:endParaRPr lang="ru-RU" sz="5400" b="1" cap="none" spc="0" dirty="0">
              <a:ln w="11430"/>
              <a:solidFill>
                <a:schemeClr val="accent4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62517" y="5517232"/>
            <a:ext cx="13388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кар</a:t>
            </a:r>
            <a:endParaRPr lang="ru-RU" sz="5400" b="1" cap="none" spc="0" dirty="0">
              <a:ln w="11430"/>
              <a:solidFill>
                <a:schemeClr val="accent4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436740" y="5517232"/>
            <a:ext cx="10166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ли</a:t>
            </a:r>
            <a:endParaRPr lang="ru-RU" sz="5400" b="1" cap="none" spc="0" dirty="0">
              <a:ln w="11430"/>
              <a:solidFill>
                <a:schemeClr val="accent4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458621" y="4210681"/>
            <a:ext cx="9845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err="1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ро</a:t>
            </a:r>
            <a:endParaRPr lang="ru-RU" sz="5400" b="1" cap="none" spc="0" dirty="0">
              <a:ln w="11430"/>
              <a:solidFill>
                <a:schemeClr val="accent4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12614" y="2912620"/>
            <a:ext cx="9380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err="1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ти</a:t>
            </a:r>
            <a:endParaRPr lang="ru-RU" sz="5400" b="1" cap="none" spc="0" dirty="0">
              <a:ln w="11430"/>
              <a:solidFill>
                <a:schemeClr val="accent4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478952" y="1591083"/>
            <a:ext cx="10054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err="1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би</a:t>
            </a:r>
            <a:endParaRPr lang="ru-RU" sz="5400" b="1" cap="none" spc="0" dirty="0">
              <a:ln w="11430"/>
              <a:solidFill>
                <a:schemeClr val="accent4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369415" y="349304"/>
            <a:ext cx="11512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ши</a:t>
            </a:r>
            <a:endParaRPr lang="ru-RU" sz="5400" b="1" cap="none" spc="0" dirty="0">
              <a:ln w="11430"/>
              <a:solidFill>
                <a:schemeClr val="accent4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184324" y="2893410"/>
            <a:ext cx="9653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на</a:t>
            </a:r>
            <a:endParaRPr lang="ru-RU" sz="5400" b="1" cap="none" spc="0" dirty="0">
              <a:ln w="11430"/>
              <a:solidFill>
                <a:schemeClr val="accent4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2046042" y="938337"/>
            <a:ext cx="2254409" cy="111441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5501071" y="3816740"/>
            <a:ext cx="1683253" cy="963929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5447755" y="3396418"/>
            <a:ext cx="142850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5501071" y="2062394"/>
            <a:ext cx="1683253" cy="129268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5501071" y="922945"/>
            <a:ext cx="1683253" cy="201180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V="1">
            <a:off x="2134533" y="820349"/>
            <a:ext cx="2165918" cy="124204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2164961" y="3396418"/>
            <a:ext cx="2135490" cy="1265903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2134533" y="4780669"/>
            <a:ext cx="2165918" cy="119822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2173860" y="3396418"/>
            <a:ext cx="2195555" cy="2768886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5484354" y="3858083"/>
            <a:ext cx="1967966" cy="2247584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215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82234" y="358684"/>
            <a:ext cx="9845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err="1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ро</a:t>
            </a:r>
            <a:endParaRPr lang="ru-RU" sz="5400" b="1" cap="none" spc="0" dirty="0">
              <a:ln w="11430"/>
              <a:solidFill>
                <a:schemeClr val="accent4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87629" y="1600729"/>
            <a:ext cx="9829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по</a:t>
            </a:r>
            <a:endParaRPr lang="ru-RU" sz="5400" b="1" cap="none" spc="0" dirty="0">
              <a:ln w="11430"/>
              <a:solidFill>
                <a:schemeClr val="accent4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5103" y="2934753"/>
            <a:ext cx="936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со</a:t>
            </a:r>
            <a:endParaRPr lang="ru-RU" sz="5400" b="1" cap="none" spc="0" dirty="0">
              <a:ln w="11430"/>
              <a:solidFill>
                <a:schemeClr val="accent4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87714" y="4200656"/>
            <a:ext cx="8915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та</a:t>
            </a:r>
            <a:endParaRPr lang="ru-RU" sz="5400" b="1" cap="none" spc="0" dirty="0">
              <a:ln w="11430"/>
              <a:solidFill>
                <a:schemeClr val="accent4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50870" y="5517232"/>
            <a:ext cx="9621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err="1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ве</a:t>
            </a:r>
            <a:endParaRPr lang="ru-RU" sz="5400" b="1" cap="none" spc="0" dirty="0">
              <a:ln w="11430"/>
              <a:solidFill>
                <a:schemeClr val="accent4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69227" y="5517232"/>
            <a:ext cx="13516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err="1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лос</a:t>
            </a:r>
            <a:endParaRPr lang="ru-RU" sz="5400" b="1" cap="none" spc="0" dirty="0">
              <a:ln w="11430"/>
              <a:solidFill>
                <a:schemeClr val="accent4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96719" y="4210681"/>
            <a:ext cx="13083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err="1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точ</a:t>
            </a:r>
            <a:endParaRPr lang="ru-RU" sz="5400" b="1" cap="none" spc="0" dirty="0">
              <a:ln w="11430"/>
              <a:solidFill>
                <a:schemeClr val="accent4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78576" y="2912620"/>
            <a:ext cx="14061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err="1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рел</a:t>
            </a:r>
            <a:endParaRPr lang="ru-RU" sz="5400" b="1" cap="none" spc="0" dirty="0">
              <a:ln w="11430"/>
              <a:solidFill>
                <a:schemeClr val="accent4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79992" y="1591083"/>
            <a:ext cx="16033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err="1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маш</a:t>
            </a:r>
            <a:endParaRPr lang="ru-RU" sz="5400" b="1" cap="none" spc="0" dirty="0">
              <a:ln w="11430"/>
              <a:solidFill>
                <a:schemeClr val="accent4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242778" y="349304"/>
            <a:ext cx="14045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лон</a:t>
            </a:r>
            <a:endParaRPr lang="ru-RU" sz="5400" b="1" cap="none" spc="0" dirty="0">
              <a:ln w="11430"/>
              <a:solidFill>
                <a:schemeClr val="accent4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200354" y="2893410"/>
            <a:ext cx="9332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ка</a:t>
            </a:r>
            <a:endParaRPr lang="ru-RU" sz="5400" b="1" cap="none" spc="0" dirty="0">
              <a:ln w="11430"/>
              <a:solidFill>
                <a:schemeClr val="accent4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2046042" y="938337"/>
            <a:ext cx="1877886" cy="112405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5501071" y="3816740"/>
            <a:ext cx="1683253" cy="963929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5447755" y="3396418"/>
            <a:ext cx="142850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5501071" y="2062394"/>
            <a:ext cx="1683253" cy="129268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5501071" y="922945"/>
            <a:ext cx="1683253" cy="201180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2134533" y="2062395"/>
            <a:ext cx="2234882" cy="3916502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V="1">
            <a:off x="2164961" y="922945"/>
            <a:ext cx="2015031" cy="2473473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V="1">
            <a:off x="2134533" y="3396418"/>
            <a:ext cx="2045459" cy="138425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2173860" y="4780861"/>
            <a:ext cx="2006132" cy="1384443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5484354" y="3858083"/>
            <a:ext cx="1967966" cy="2247584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7595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99117" y="358684"/>
            <a:ext cx="936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со</a:t>
            </a:r>
            <a:endParaRPr lang="ru-RU" sz="5400" b="1" cap="none" spc="0" dirty="0">
              <a:ln w="11430"/>
              <a:solidFill>
                <a:schemeClr val="accent4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47390" y="1600729"/>
            <a:ext cx="10005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err="1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ле</a:t>
            </a:r>
            <a:endParaRPr lang="ru-RU" sz="5400" b="1" cap="none" spc="0" dirty="0">
              <a:ln w="11430"/>
              <a:solidFill>
                <a:schemeClr val="accent4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97326" y="4200656"/>
            <a:ext cx="11400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err="1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жи</a:t>
            </a:r>
            <a:endParaRPr lang="ru-RU" sz="5400" b="1" cap="none" spc="0" dirty="0">
              <a:ln w="11430"/>
              <a:solidFill>
                <a:schemeClr val="accent4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80034" y="5517232"/>
            <a:ext cx="10534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err="1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ма</a:t>
            </a:r>
            <a:endParaRPr lang="ru-RU" sz="5400" b="1" cap="none" spc="0" dirty="0">
              <a:ln w="11430"/>
              <a:solidFill>
                <a:schemeClr val="accent4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681225" y="5517232"/>
            <a:ext cx="10054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пи</a:t>
            </a:r>
            <a:endParaRPr lang="ru-RU" sz="5400" b="1" cap="none" spc="0" dirty="0">
              <a:ln w="11430"/>
              <a:solidFill>
                <a:schemeClr val="accent4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745269" y="4210681"/>
            <a:ext cx="10070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err="1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ри</a:t>
            </a:r>
            <a:endParaRPr lang="ru-RU" sz="5400" b="1" cap="none" spc="0" dirty="0">
              <a:ln w="11430"/>
              <a:solidFill>
                <a:schemeClr val="accent4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805032" y="1591083"/>
            <a:ext cx="8899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за</a:t>
            </a:r>
            <a:endParaRPr lang="ru-RU" sz="5400" b="1" cap="none" spc="0" dirty="0">
              <a:ln w="11430"/>
              <a:solidFill>
                <a:schemeClr val="accent4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568689" y="349304"/>
            <a:ext cx="10534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err="1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ма</a:t>
            </a:r>
            <a:endParaRPr lang="ru-RU" sz="5400" b="1" cap="none" spc="0" dirty="0">
              <a:ln w="11430"/>
              <a:solidFill>
                <a:schemeClr val="accent4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91945" y="2974340"/>
            <a:ext cx="10166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ли</a:t>
            </a:r>
            <a:endParaRPr lang="ru-RU" sz="5400" b="1" cap="none" spc="0" dirty="0">
              <a:ln w="11430"/>
              <a:solidFill>
                <a:schemeClr val="accent4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3637382" y="900812"/>
            <a:ext cx="1931307" cy="3857916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7012095" y="3897670"/>
            <a:ext cx="1121528" cy="794976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7051687" y="2194757"/>
            <a:ext cx="1081936" cy="117952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6797713" y="900812"/>
            <a:ext cx="1683253" cy="201180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3637382" y="2194757"/>
            <a:ext cx="1931307" cy="3869567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V="1">
            <a:off x="3637382" y="2194757"/>
            <a:ext cx="2107887" cy="3869567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3637382" y="900814"/>
            <a:ext cx="1777962" cy="3857914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6859753" y="4088543"/>
            <a:ext cx="1740504" cy="197578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27"/>
          <p:cNvSpPr/>
          <p:nvPr/>
        </p:nvSpPr>
        <p:spPr>
          <a:xfrm>
            <a:off x="307498" y="2883205"/>
            <a:ext cx="9653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на</a:t>
            </a:r>
            <a:endParaRPr lang="ru-RU" sz="5400" b="1" cap="none" spc="0" dirty="0">
              <a:ln w="11430"/>
              <a:solidFill>
                <a:schemeClr val="accent4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 flipV="1">
            <a:off x="1350127" y="1116717"/>
            <a:ext cx="1168940" cy="1857623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V="1">
            <a:off x="1443458" y="2194757"/>
            <a:ext cx="975953" cy="1199364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1350127" y="3942966"/>
            <a:ext cx="1069284" cy="2103606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1480734" y="3705394"/>
            <a:ext cx="1044660" cy="906079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359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11" grpId="0"/>
      <p:bldP spid="12" grpId="0"/>
      <p:bldP spid="13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052425" y="5517444"/>
            <a:ext cx="29738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сл</a:t>
            </a:r>
            <a:r>
              <a:rPr lang="ru-RU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</a:t>
            </a:r>
            <a:r>
              <a:rPr lang="ru-RU" sz="5400" b="1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</a:t>
            </a:r>
            <a:r>
              <a:rPr lang="ru-RU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и</a:t>
            </a:r>
            <a:r>
              <a:rPr lang="ru-RU" sz="5400" b="1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</a:t>
            </a:r>
            <a:r>
              <a:rPr lang="ru-RU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и</a:t>
            </a:r>
            <a:endParaRPr lang="ru-RU" sz="5400" b="1" cap="none" spc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91745" y="3520887"/>
            <a:ext cx="17620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сл</a:t>
            </a:r>
            <a:r>
              <a:rPr lang="ru-RU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</a:t>
            </a:r>
            <a:r>
              <a:rPr lang="ru-RU" sz="5400" b="1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</a:t>
            </a:r>
            <a:endParaRPr lang="ru-RU" sz="5400" b="1" cap="none" spc="0" dirty="0">
              <a:ln w="11430"/>
              <a:solidFill>
                <a:schemeClr val="accent4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052425" y="2852429"/>
            <a:ext cx="25571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сл</a:t>
            </a:r>
            <a:r>
              <a:rPr lang="ru-RU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</a:t>
            </a:r>
            <a:r>
              <a:rPr lang="ru-RU" sz="5400" b="1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</a:t>
            </a:r>
            <a:r>
              <a:rPr lang="ru-RU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и</a:t>
            </a:r>
            <a:r>
              <a:rPr lang="ru-RU" sz="5400" b="1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</a:t>
            </a:r>
            <a:endParaRPr lang="ru-RU" sz="5400" b="1" cap="none" spc="0" dirty="0">
              <a:ln w="11430"/>
              <a:solidFill>
                <a:schemeClr val="accent4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3" t="4059" r="6244" b="8373"/>
          <a:stretch/>
        </p:blipFill>
        <p:spPr bwMode="auto">
          <a:xfrm>
            <a:off x="225698" y="168223"/>
            <a:ext cx="4418310" cy="3606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3" t="4059" r="6244" b="8373"/>
          <a:stretch/>
        </p:blipFill>
        <p:spPr bwMode="auto">
          <a:xfrm>
            <a:off x="6223536" y="1412776"/>
            <a:ext cx="2049001" cy="1672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1813227" y="5100218"/>
            <a:ext cx="4365033" cy="1757782"/>
            <a:chOff x="1813227" y="5100218"/>
            <a:chExt cx="4365033" cy="1757782"/>
          </a:xfrm>
        </p:grpSpPr>
        <p:pic>
          <p:nvPicPr>
            <p:cNvPr id="16" name="Picture 5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13" t="4059" r="6244" b="8373"/>
            <a:stretch/>
          </p:blipFill>
          <p:spPr bwMode="auto">
            <a:xfrm>
              <a:off x="4230033" y="5141183"/>
              <a:ext cx="1948227" cy="1590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5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13" t="4059" r="6244" b="8373"/>
            <a:stretch/>
          </p:blipFill>
          <p:spPr bwMode="auto">
            <a:xfrm>
              <a:off x="1813227" y="5100218"/>
              <a:ext cx="2153573" cy="17577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27533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67" y="-55552"/>
            <a:ext cx="4110066" cy="3576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977279"/>
            <a:ext cx="1863874" cy="1621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792" y="4444217"/>
            <a:ext cx="1863874" cy="1621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010" y="4616169"/>
            <a:ext cx="1863874" cy="1621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713729" y="5826882"/>
            <a:ext cx="27222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</a:t>
            </a:r>
            <a:r>
              <a:rPr lang="ru-RU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</a:t>
            </a:r>
            <a:r>
              <a:rPr lang="ru-RU" sz="5400" b="1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</a:t>
            </a:r>
            <a:r>
              <a:rPr lang="ru-RU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и</a:t>
            </a:r>
            <a:r>
              <a:rPr lang="ru-RU" sz="5400" b="1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</a:t>
            </a:r>
            <a:r>
              <a:rPr lang="ru-RU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и</a:t>
            </a:r>
            <a:endParaRPr lang="ru-RU" sz="5400" b="1" cap="none" spc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17579" y="3520887"/>
            <a:ext cx="15103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</a:t>
            </a:r>
            <a:r>
              <a:rPr lang="ru-RU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</a:t>
            </a:r>
            <a:r>
              <a:rPr lang="ru-RU" sz="5400" b="1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</a:t>
            </a:r>
            <a:endParaRPr lang="ru-RU" sz="5400" b="1" cap="none" spc="0" dirty="0">
              <a:ln w="11430"/>
              <a:solidFill>
                <a:schemeClr val="accent4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78260" y="2852429"/>
            <a:ext cx="23054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</a:t>
            </a:r>
            <a:r>
              <a:rPr lang="ru-RU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</a:t>
            </a:r>
            <a:r>
              <a:rPr lang="ru-RU" sz="5400" b="1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</a:t>
            </a:r>
            <a:r>
              <a:rPr lang="ru-RU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и</a:t>
            </a:r>
            <a:r>
              <a:rPr lang="ru-RU" sz="5400" b="1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</a:t>
            </a:r>
            <a:endParaRPr lang="ru-RU" sz="5400" b="1" cap="none" spc="0" dirty="0">
              <a:ln w="11430"/>
              <a:solidFill>
                <a:schemeClr val="accent4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8093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3084" y="5826882"/>
            <a:ext cx="29835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ст</a:t>
            </a:r>
            <a:r>
              <a:rPr lang="ru-RU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</a:t>
            </a:r>
            <a:r>
              <a:rPr lang="ru-RU" sz="5400" b="1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л</a:t>
            </a:r>
            <a:r>
              <a:rPr lang="ru-RU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и</a:t>
            </a:r>
            <a:r>
              <a:rPr lang="ru-RU" sz="5400" b="1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</a:t>
            </a:r>
            <a:r>
              <a:rPr lang="ru-RU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и</a:t>
            </a:r>
            <a:endParaRPr lang="ru-RU" sz="5400" b="1" cap="none" spc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6934" y="3520887"/>
            <a:ext cx="194012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ст</a:t>
            </a:r>
            <a:r>
              <a:rPr lang="ru-RU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</a:t>
            </a:r>
            <a:r>
              <a:rPr lang="ru-RU" sz="5400" b="1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л</a:t>
            </a:r>
            <a:endParaRPr lang="ru-RU" sz="5400" b="1" cap="none" spc="0" dirty="0">
              <a:ln w="11430"/>
              <a:solidFill>
                <a:schemeClr val="accent4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047616" y="2852429"/>
            <a:ext cx="25667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ст</a:t>
            </a:r>
            <a:r>
              <a:rPr lang="ru-RU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</a:t>
            </a:r>
            <a:r>
              <a:rPr lang="ru-RU" sz="5400" b="1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л</a:t>
            </a:r>
            <a:r>
              <a:rPr lang="ru-RU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и</a:t>
            </a:r>
            <a:r>
              <a:rPr lang="ru-RU" sz="5400" b="1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</a:t>
            </a:r>
            <a:endParaRPr lang="ru-RU" sz="5400" b="1" cap="none" spc="0" dirty="0">
              <a:ln w="11430"/>
              <a:solidFill>
                <a:schemeClr val="accent4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7" t="20452" r="12322" b="22774"/>
          <a:stretch/>
        </p:blipFill>
        <p:spPr bwMode="auto">
          <a:xfrm>
            <a:off x="0" y="0"/>
            <a:ext cx="4188542" cy="324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7" t="20452" r="12322" b="22774"/>
          <a:stretch/>
        </p:blipFill>
        <p:spPr bwMode="auto">
          <a:xfrm>
            <a:off x="5796136" y="1039451"/>
            <a:ext cx="2291006" cy="1774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7" t="20452" r="12322" b="22774"/>
          <a:stretch/>
        </p:blipFill>
        <p:spPr bwMode="auto">
          <a:xfrm>
            <a:off x="2627063" y="4444217"/>
            <a:ext cx="2173332" cy="1683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7" t="20452" r="12322" b="22774"/>
          <a:stretch/>
        </p:blipFill>
        <p:spPr bwMode="auto">
          <a:xfrm>
            <a:off x="5236708" y="4414719"/>
            <a:ext cx="2094271" cy="1622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3805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638" y="404664"/>
            <a:ext cx="55211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Мы совершили увлекательную </a:t>
            </a:r>
            <a:endParaRPr lang="ru-RU" sz="2800" b="1" cap="none" spc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44192" y="253824"/>
            <a:ext cx="108876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</a:t>
            </a:r>
            <a:r>
              <a:rPr lang="ru-RU" sz="4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</a:t>
            </a:r>
            <a:r>
              <a:rPr lang="ru-RU" sz="4400" b="1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л</a:t>
            </a:r>
            <a:endParaRPr lang="ru-RU" sz="4400" b="1" cap="none" spc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161845" y="251716"/>
            <a:ext cx="100380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</a:t>
            </a:r>
            <a:r>
              <a:rPr lang="ru-RU" sz="4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у.</a:t>
            </a:r>
            <a:endParaRPr lang="ru-RU" sz="4400" b="1" cap="none" spc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88272" y="227765"/>
            <a:ext cx="116730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400" b="1" u="sng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пр</a:t>
            </a:r>
            <a:r>
              <a:rPr lang="ru-RU" sz="4400" b="1" u="sng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</a:t>
            </a:r>
            <a:endParaRPr lang="ru-RU" sz="4400" b="1" u="sng" cap="none" spc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2273" y="1698470"/>
            <a:ext cx="509209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Гномы приготовили для нас </a:t>
            </a:r>
            <a:endParaRPr lang="ru-RU" sz="2800" b="1" cap="none" spc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549657" y="1492692"/>
            <a:ext cx="116891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</a:t>
            </a:r>
            <a:r>
              <a:rPr lang="ru-RU" sz="4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а</a:t>
            </a:r>
            <a:r>
              <a:rPr lang="ru-RU" sz="4400" b="1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</a:t>
            </a:r>
            <a:endParaRPr lang="ru-RU" sz="4400" b="1" cap="none" spc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053380" y="1523456"/>
            <a:ext cx="83708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400" b="1" u="sng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</a:t>
            </a:r>
            <a:r>
              <a:rPr lang="ru-RU" sz="4400" b="1" u="sng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</a:t>
            </a:r>
            <a:endParaRPr lang="ru-RU" sz="4400" b="1" u="sng" cap="none" spc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069437" y="1556792"/>
            <a:ext cx="103906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400" b="1" dirty="0" err="1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</a:t>
            </a:r>
            <a:r>
              <a:rPr lang="ru-RU" sz="44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и</a:t>
            </a:r>
            <a:r>
              <a:rPr lang="ru-RU" sz="4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ru-RU" sz="4400" b="1" cap="none" spc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-20487" y="2874086"/>
            <a:ext cx="512353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Молчун принес волшебный </a:t>
            </a:r>
            <a:endParaRPr lang="ru-RU" sz="2800" b="1" cap="none" spc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2474" y="3904651"/>
            <a:ext cx="566165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Весельчак нарисовал для всех</a:t>
            </a:r>
            <a:endParaRPr lang="ru-RU" sz="2800" b="1" cap="none" spc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076056" y="2750975"/>
            <a:ext cx="128753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400" b="1" dirty="0" err="1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</a:t>
            </a:r>
            <a:r>
              <a:rPr lang="ru-RU" sz="44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а</a:t>
            </a:r>
            <a:r>
              <a:rPr lang="ru-RU" sz="4400" b="1" dirty="0" err="1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ш</a:t>
            </a:r>
            <a:endParaRPr lang="ru-RU" sz="4400" b="1" cap="none" spc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887138" y="3933056"/>
            <a:ext cx="112402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400" b="1" u="sng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</a:t>
            </a:r>
            <a:r>
              <a:rPr lang="ru-RU" sz="4400" b="1" u="sng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а</a:t>
            </a:r>
            <a:r>
              <a:rPr lang="ru-RU" sz="4400" b="1" u="sng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</a:t>
            </a:r>
            <a:endParaRPr lang="ru-RU" sz="4400" b="1" u="sng" cap="none" spc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804248" y="3952456"/>
            <a:ext cx="100219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400" b="1" dirty="0" err="1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</a:t>
            </a:r>
            <a:r>
              <a:rPr lang="ru-RU" sz="44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ы</a:t>
            </a:r>
            <a:endParaRPr lang="ru-RU" sz="4400" b="1" cap="none" spc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940152" y="3935215"/>
            <a:ext cx="79861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400" b="1" dirty="0" err="1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т</a:t>
            </a:r>
            <a:r>
              <a:rPr lang="ru-RU" sz="44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и</a:t>
            </a:r>
            <a:endParaRPr lang="ru-RU" sz="4400" b="1" cap="none" spc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588224" y="2750974"/>
            <a:ext cx="115127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</a:t>
            </a:r>
            <a:r>
              <a:rPr lang="ru-RU" sz="4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а</a:t>
            </a:r>
            <a:r>
              <a:rPr lang="ru-RU" sz="4400" b="1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</a:t>
            </a:r>
            <a:endParaRPr lang="ru-RU" sz="4400" b="1" cap="none" spc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812360" y="2750973"/>
            <a:ext cx="79380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400" b="1" u="sng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</a:t>
            </a:r>
            <a:r>
              <a:rPr lang="ru-RU" sz="4400" b="1" u="sng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а</a:t>
            </a:r>
            <a:endParaRPr lang="ru-RU" sz="4400" b="1" u="sng" cap="none" spc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815438" y="2731567"/>
            <a:ext cx="26366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ru-RU" sz="4400" b="1" cap="none" spc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815438" y="3908375"/>
            <a:ext cx="39145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ru-RU" sz="4400" b="1" cap="none" spc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3465309"/>
            <a:ext cx="2229653" cy="342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672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33333E-6 L -0.04427 -0.07129 C -0.05347 -0.08727 -0.06736 -0.09606 -0.08194 -0.09606 C -0.09844 -0.09606 -0.11163 -0.08727 -0.12083 -0.07129 L -0.16528 -3.33333E-6 " pathEditMode="relative" rAng="10800000" ptsTypes="FffFF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64" y="-479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41 -0.00393 L 0.02344 0.03611 C 0.03125 0.04514 0.04323 0.05 0.05555 0.05 C 0.06979 0.05 0.08107 0.04514 0.08889 0.03611 L 0.12691 -0.00393 " pathEditMode="relative" rAng="0" ptsTypes="FffFF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66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41 -0.00393 L 0.02344 0.03611 C 0.03125 0.04514 0.04323 0.05 0.05555 0.05 C 0.06979 0.05 0.08107 0.04514 0.08889 0.03611 L 0.12691 -0.00393 " pathEditMode="relative" rAng="0" ptsTypes="FffFF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66" y="268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7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33333E-6 L -0.04427 -0.07129 C -0.05347 -0.08727 -0.06736 -0.09606 -0.08194 -0.09606 C -0.09844 -0.09606 -0.11163 -0.08727 -0.12083 -0.07129 L -0.16528 -3.33333E-6 " pathEditMode="relative" rAng="10800000" ptsTypes="FffFF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64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9.9399E-7 L -0.06701 -0.03999 C -0.08107 -0.04901 -0.10208 -0.05409 -0.12396 -0.05409 C -0.14896 -0.05409 -0.16892 -0.04901 -0.18298 -0.03999 L -0.25 9.9399E-7 " pathEditMode="relative" rAng="10800000" ptsTypes="FffFF">
                                      <p:cBhvr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-270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7804E-6 L 0.07586 -0.04069 C 0.09184 -0.04947 0.1158 -0.05479 0.14062 -0.05479 C 0.16892 -0.05479 0.19132 -0.04947 0.20746 -0.04069 L 0.28402 4.7804E-6 " pathEditMode="relative" rAng="0" ptsTypes="FffFF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01" y="-27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5.54785E-7 L -0.06476 -0.046 C -0.0783 -0.05617 -0.09896 -0.06334 -0.12083 -0.06519 C -0.14583 -0.0675 -0.16597 -0.06426 -0.18038 -0.05663 L -0.24931 -0.02288 " pathEditMode="relative" rAng="11036711" ptsTypes="FffFF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26" y="-383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58 -0.02358 L 0.0125 0.01964 C 0.01909 0.02935 0.02882 0.03536 0.03906 0.03536 C 0.05069 0.03536 0.06007 0.02935 0.06666 0.01964 L 0.09809 -0.02358 " pathEditMode="relative" rAng="0" ptsTypes="FffFF">
                                      <p:cBhvr>
                                        <p:cTn id="2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293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0.01687 L 0.03386 0.01872 C 0.04098 0.02681 0.05157 0.03167 0.0625 0.03167 C 0.07518 0.03167 0.08525 0.02681 0.09237 0.01872 L 0.12639 -0.01687 " pathEditMode="relative" rAng="0" ptsTypes="FffFF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9" y="24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5" grpId="1"/>
      <p:bldP spid="9" grpId="1"/>
      <p:bldP spid="10" grpId="1"/>
      <p:bldP spid="16" grpId="0"/>
      <p:bldP spid="17" grpId="0"/>
      <p:bldP spid="18" grpId="0"/>
      <p:bldP spid="19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Картинка 15 из 64000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1" y="107156"/>
            <a:ext cx="7500938" cy="664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650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404664"/>
            <a:ext cx="820891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Цель:</a:t>
            </a:r>
            <a:r>
              <a:rPr lang="ru-RU" dirty="0"/>
              <a:t> развитие навыков слогового анализа и синтеза.</a:t>
            </a: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Задачи:</a:t>
            </a: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Образовательные:</a:t>
            </a:r>
          </a:p>
          <a:p>
            <a:r>
              <a:rPr lang="ru-RU" dirty="0"/>
              <a:t>- закрепить знания детей о роли гласных звуков в слогоразделе;</a:t>
            </a:r>
          </a:p>
          <a:p>
            <a:r>
              <a:rPr lang="ru-RU" dirty="0"/>
              <a:t>- отработать навык выделения гласных звуков из слов;</a:t>
            </a:r>
          </a:p>
          <a:p>
            <a:r>
              <a:rPr lang="ru-RU" dirty="0"/>
              <a:t>- развивать умения определять количество и последовательность слогов в словах;</a:t>
            </a:r>
          </a:p>
          <a:p>
            <a:r>
              <a:rPr lang="ru-RU" dirty="0"/>
              <a:t>- учить дифференцировать слова различной слоговой структуры;</a:t>
            </a:r>
          </a:p>
          <a:p>
            <a:r>
              <a:rPr lang="ru-RU" dirty="0"/>
              <a:t>- активизировать словарный запас учащихся.</a:t>
            </a: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Коррекционно-развивающие:</a:t>
            </a:r>
          </a:p>
          <a:p>
            <a:r>
              <a:rPr lang="ru-RU" dirty="0"/>
              <a:t>- развивать слуховое восприятие и навыки запоминания слов;</a:t>
            </a:r>
          </a:p>
          <a:p>
            <a:r>
              <a:rPr lang="ru-RU" dirty="0"/>
              <a:t>- развивать логическое мышление в упражнениях на аналитико-синтетическую деятельность;</a:t>
            </a:r>
          </a:p>
          <a:p>
            <a:r>
              <a:rPr lang="ru-RU" dirty="0"/>
              <a:t>- развивать зрительно-моторную координацию.</a:t>
            </a: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Коррекционно-воспитательные:</a:t>
            </a:r>
          </a:p>
          <a:p>
            <a:r>
              <a:rPr lang="ru-RU" dirty="0"/>
              <a:t>- воспитывать умение работать в коллективе;</a:t>
            </a:r>
          </a:p>
          <a:p>
            <a:r>
              <a:rPr lang="ru-RU" dirty="0"/>
              <a:t>- воспитывать стремление к результату деятельности;</a:t>
            </a:r>
          </a:p>
          <a:p>
            <a:r>
              <a:rPr lang="ru-RU" dirty="0"/>
              <a:t>- воспитывать интерес к получению знаний путем повышения мотивации.</a:t>
            </a:r>
          </a:p>
          <a:p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Здоровьесберегающие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:</a:t>
            </a:r>
          </a:p>
          <a:p>
            <a:r>
              <a:rPr lang="ru-RU" dirty="0"/>
              <a:t>- использовать элементы двигательной активности;</a:t>
            </a:r>
          </a:p>
          <a:p>
            <a:r>
              <a:rPr lang="ru-RU" dirty="0"/>
              <a:t>- использовать глазодвигательные упражнения.</a:t>
            </a:r>
          </a:p>
        </p:txBody>
      </p:sp>
    </p:spTree>
    <p:extLst>
      <p:ext uri="{BB962C8B-B14F-4D97-AF65-F5344CB8AC3E}">
        <p14:creationId xmlns:p14="http://schemas.microsoft.com/office/powerpoint/2010/main" val="119889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7" y="3506085"/>
            <a:ext cx="4076709" cy="30937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67888"/>
            <a:ext cx="2413983" cy="305448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25564" y="225354"/>
            <a:ext cx="2044685" cy="146977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</a:t>
            </a:r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</a:t>
            </a:r>
            <a:endParaRPr lang="ru-RU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27315" y="1196752"/>
            <a:ext cx="2044685" cy="146977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ru-RU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кл</a:t>
            </a:r>
            <a:r>
              <a:rPr lang="ru-RU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ю</a:t>
            </a:r>
            <a:endParaRPr lang="ru-RU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84171" y="2430019"/>
            <a:ext cx="2044685" cy="146977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ч</a:t>
            </a:r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е</a:t>
            </a:r>
            <a:endParaRPr lang="ru-RU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37490" y="4240973"/>
            <a:ext cx="2044685" cy="146977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</a:t>
            </a:r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</a:t>
            </a:r>
            <a:endParaRPr lang="ru-RU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628856" y="5052949"/>
            <a:ext cx="2044685" cy="146977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я</a:t>
            </a:r>
            <a:endParaRPr lang="ru-RU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190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7" y="3506085"/>
            <a:ext cx="4076709" cy="30937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121" y="-20409"/>
            <a:ext cx="2413983" cy="305448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6780" y="2430019"/>
            <a:ext cx="2044685" cy="146977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</a:t>
            </a:r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</a:t>
            </a:r>
            <a:endParaRPr lang="ru-RU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42676" y="2430018"/>
            <a:ext cx="2044685" cy="146977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ru-RU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кл</a:t>
            </a:r>
            <a:r>
              <a:rPr lang="ru-RU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ю</a:t>
            </a:r>
            <a:endParaRPr lang="ru-RU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115787" y="2430017"/>
            <a:ext cx="1464326" cy="146977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ч</a:t>
            </a:r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е</a:t>
            </a:r>
            <a:endParaRPr lang="ru-RU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580113" y="2430019"/>
            <a:ext cx="1728191" cy="146977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</a:t>
            </a:r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</a:t>
            </a:r>
            <a:endParaRPr lang="ru-RU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418941" y="2699563"/>
            <a:ext cx="1022342" cy="122151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я</a:t>
            </a:r>
            <a:endParaRPr lang="ru-RU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4365" y="54171"/>
            <a:ext cx="43556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д</a:t>
            </a:r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о</a:t>
            </a:r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м – </a:t>
            </a:r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1</a:t>
            </a:r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слог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41401" y="1129901"/>
            <a:ext cx="48574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р</a:t>
            </a:r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у</a:t>
            </a:r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к</a:t>
            </a:r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а</a:t>
            </a:r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– </a:t>
            </a:r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2</a:t>
            </a:r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слога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438057" y="4591283"/>
            <a:ext cx="58096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м</a:t>
            </a:r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а</a:t>
            </a:r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</a:t>
            </a:r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и</a:t>
            </a:r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н</a:t>
            </a:r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а</a:t>
            </a:r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– </a:t>
            </a:r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3</a:t>
            </a:r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слога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484964" y="5676482"/>
            <a:ext cx="64604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ч</a:t>
            </a:r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е</a:t>
            </a:r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р</a:t>
            </a:r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е</a:t>
            </a:r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</a:t>
            </a:r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а</a:t>
            </a:r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х</a:t>
            </a:r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а</a:t>
            </a:r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– </a:t>
            </a:r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4</a:t>
            </a:r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слога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52280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2825"/>
            <a:ext cx="4533808" cy="497736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56617" y="230773"/>
            <a:ext cx="2035413" cy="2324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877" y="2336155"/>
            <a:ext cx="2262865" cy="2712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60129" y="2054633"/>
            <a:ext cx="301355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9600" b="1" u="sng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ы</a:t>
            </a:r>
            <a:endParaRPr lang="ru-RU" sz="9600" b="1" u="sng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270722" y="4564428"/>
            <a:ext cx="275881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9600" b="1" u="sng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оа</a:t>
            </a:r>
            <a:endParaRPr lang="ru-RU" sz="9600" b="1" u="sng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550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894" y="-1323528"/>
            <a:ext cx="2915815" cy="3201076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77" y="-2799"/>
            <a:ext cx="3203847" cy="2708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721" y="2708920"/>
            <a:ext cx="2100263" cy="127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725" y="4623545"/>
            <a:ext cx="4129276" cy="2253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9" y="4623545"/>
            <a:ext cx="3796946" cy="217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107" y="0"/>
            <a:ext cx="3611894" cy="2708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368491" y="594710"/>
            <a:ext cx="275881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9600" b="1" u="sng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иуа</a:t>
            </a:r>
            <a:endParaRPr lang="ru-RU" sz="9600" b="1" u="sng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958645" y="566831"/>
            <a:ext cx="275881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9600" b="1" u="sng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ауа</a:t>
            </a:r>
            <a:endParaRPr lang="ru-RU" sz="9600" b="1" u="sng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51969" y="4997498"/>
            <a:ext cx="275881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9600" b="1" u="sng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оуи</a:t>
            </a:r>
            <a:endParaRPr lang="ru-RU" sz="9600" b="1" u="sng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958645" y="4965517"/>
            <a:ext cx="275881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9600" b="1" u="sng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уиа</a:t>
            </a:r>
            <a:endParaRPr lang="ru-RU" sz="9600" b="1" u="sng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015004" y="3092161"/>
            <a:ext cx="258369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9600" b="1" u="sng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иоа</a:t>
            </a:r>
            <a:endParaRPr lang="ru-RU" sz="9600" b="1" u="sng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9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8" y="570974"/>
            <a:ext cx="9030016" cy="304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636912"/>
            <a:ext cx="3016758" cy="381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84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381" y="3417273"/>
            <a:ext cx="2434847" cy="2364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043" y="204122"/>
            <a:ext cx="2543175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4122"/>
            <a:ext cx="2160240" cy="1880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247" y="2899897"/>
            <a:ext cx="2160240" cy="299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37" y="3648914"/>
            <a:ext cx="2573491" cy="1901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340" y="277149"/>
            <a:ext cx="1882928" cy="214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0103" y="2373028"/>
            <a:ext cx="25442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</a:t>
            </a:r>
            <a:r>
              <a:rPr lang="ru-RU" sz="5400" b="1" cap="none" spc="0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а, </a:t>
            </a:r>
            <a:r>
              <a:rPr lang="ru-RU" sz="5400" b="1" cap="none" spc="0" dirty="0" err="1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кни</a:t>
            </a:r>
            <a:endParaRPr lang="ru-RU" sz="5400" b="1" cap="none" spc="0" dirty="0">
              <a:ln w="11430"/>
              <a:solidFill>
                <a:schemeClr val="accent4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41736" y="2086200"/>
            <a:ext cx="20810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книга</a:t>
            </a:r>
            <a:endParaRPr lang="ru-RU" sz="5400" b="1" cap="none" spc="0" dirty="0">
              <a:ln w="11430"/>
              <a:solidFill>
                <a:schemeClr val="accent4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693555" y="2538893"/>
            <a:ext cx="20890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петух</a:t>
            </a:r>
            <a:endParaRPr lang="ru-RU" sz="5400" b="1" cap="none" spc="0" dirty="0">
              <a:ln w="11430"/>
              <a:solidFill>
                <a:schemeClr val="accent4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302646" y="2255052"/>
            <a:ext cx="25523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т</a:t>
            </a:r>
            <a:r>
              <a:rPr lang="ru-RU" sz="5400" b="1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ух, </a:t>
            </a:r>
            <a:r>
              <a:rPr lang="ru-RU" sz="5400" b="1" dirty="0" err="1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пе</a:t>
            </a:r>
            <a:endParaRPr lang="ru-RU" sz="5400" b="1" cap="none" spc="0" dirty="0">
              <a:ln w="11430"/>
              <a:solidFill>
                <a:schemeClr val="accent4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554105" y="2004358"/>
            <a:ext cx="16450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утка</a:t>
            </a:r>
            <a:endParaRPr lang="ru-RU" sz="5400" b="1" cap="none" spc="0" dirty="0">
              <a:ln w="11430"/>
              <a:solidFill>
                <a:schemeClr val="accent4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258580" y="1582485"/>
            <a:ext cx="24449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err="1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т</a:t>
            </a:r>
            <a:r>
              <a:rPr lang="ru-RU" sz="5400" b="1" dirty="0" err="1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ка</a:t>
            </a:r>
            <a:r>
              <a:rPr lang="ru-RU" sz="5400" b="1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, </a:t>
            </a:r>
            <a:r>
              <a:rPr lang="ru-RU" sz="5400" b="1" dirty="0" err="1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ут</a:t>
            </a:r>
            <a:endParaRPr lang="ru-RU" sz="5400" b="1" cap="none" spc="0" dirty="0">
              <a:ln w="11430"/>
              <a:solidFill>
                <a:schemeClr val="accent4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41736" y="5454249"/>
            <a:ext cx="18838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лужа</a:t>
            </a:r>
            <a:endParaRPr lang="ru-RU" sz="5400" b="1" cap="none" spc="0" dirty="0">
              <a:ln w="11430"/>
              <a:solidFill>
                <a:schemeClr val="accent4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58082" y="5172294"/>
            <a:ext cx="23471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err="1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жа</a:t>
            </a:r>
            <a:r>
              <a:rPr lang="ru-RU" sz="5400" b="1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, </a:t>
            </a:r>
            <a:r>
              <a:rPr lang="ru-RU" sz="5400" b="1" dirty="0" err="1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лу</a:t>
            </a:r>
            <a:endParaRPr lang="ru-RU" sz="5400" b="1" cap="none" spc="0" dirty="0">
              <a:ln w="11430"/>
              <a:solidFill>
                <a:schemeClr val="accent4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061489" y="5776787"/>
            <a:ext cx="25699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чайник</a:t>
            </a:r>
            <a:endParaRPr lang="ru-RU" sz="5400" b="1" cap="none" spc="0" dirty="0">
              <a:ln w="11430"/>
              <a:solidFill>
                <a:schemeClr val="accent4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2899700" y="5393406"/>
            <a:ext cx="30973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ник, чай</a:t>
            </a:r>
            <a:endParaRPr lang="ru-RU" sz="5400" b="1" cap="none" spc="0" dirty="0">
              <a:ln w="11430"/>
              <a:solidFill>
                <a:schemeClr val="accent4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160322" y="5633959"/>
            <a:ext cx="21579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дятел</a:t>
            </a:r>
            <a:endParaRPr lang="ru-RU" sz="5400" b="1" cap="none" spc="0" dirty="0">
              <a:ln w="11430"/>
              <a:solidFill>
                <a:schemeClr val="accent4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5928689" y="5429333"/>
            <a:ext cx="26212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тел, </a:t>
            </a:r>
            <a:r>
              <a:rPr lang="ru-RU" sz="5400" b="1" dirty="0" err="1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дя</a:t>
            </a:r>
            <a:endParaRPr lang="ru-RU" sz="5400" b="1" cap="none" spc="0" dirty="0">
              <a:ln w="11430"/>
              <a:solidFill>
                <a:schemeClr val="accent4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0108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2" grpId="0"/>
      <p:bldP spid="23" grpId="0"/>
      <p:bldP spid="24" grpId="0"/>
      <p:bldP spid="24" grpId="1"/>
      <p:bldP spid="25" grpId="0"/>
      <p:bldP spid="26" grpId="0"/>
      <p:bldP spid="26" grpId="1"/>
      <p:bldP spid="27" grpId="0"/>
      <p:bldP spid="28" grpId="0"/>
      <p:bldP spid="28" grpId="1"/>
      <p:bldP spid="29" grpId="0"/>
      <p:bldP spid="30" grpId="0"/>
      <p:bldP spid="30" grpId="1"/>
      <p:bldP spid="31" grpId="0"/>
      <p:bldP spid="32" grpId="0"/>
      <p:bldP spid="3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836" y="4319587"/>
            <a:ext cx="3810000" cy="253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" y="0"/>
            <a:ext cx="2928909" cy="2196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948" y="419016"/>
            <a:ext cx="2909777" cy="2366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3" y="0"/>
            <a:ext cx="3251573" cy="2445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196" y="3429000"/>
            <a:ext cx="3251574" cy="2438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0" t="12929" r="11766" b="11528"/>
          <a:stretch/>
        </p:blipFill>
        <p:spPr bwMode="auto">
          <a:xfrm>
            <a:off x="251520" y="3018581"/>
            <a:ext cx="2880320" cy="2388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8129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1497</TotalTime>
  <Words>266</Words>
  <Application>Microsoft Office PowerPoint</Application>
  <PresentationFormat>Экран (4:3)</PresentationFormat>
  <Paragraphs>118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56</cp:revision>
  <dcterms:created xsi:type="dcterms:W3CDTF">2012-10-05T07:53:59Z</dcterms:created>
  <dcterms:modified xsi:type="dcterms:W3CDTF">2013-11-28T05:06:16Z</dcterms:modified>
</cp:coreProperties>
</file>