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72" r:id="rId8"/>
    <p:sldId id="274" r:id="rId9"/>
    <p:sldId id="261" r:id="rId10"/>
    <p:sldId id="273" r:id="rId11"/>
    <p:sldId id="263" r:id="rId12"/>
    <p:sldId id="264" r:id="rId13"/>
    <p:sldId id="271" r:id="rId14"/>
    <p:sldId id="265" r:id="rId15"/>
    <p:sldId id="266" r:id="rId16"/>
    <p:sldId id="267" r:id="rId17"/>
    <p:sldId id="268" r:id="rId18"/>
    <p:sldId id="269" r:id="rId19"/>
    <p:sldId id="27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66"/>
    <a:srgbClr val="DC4502"/>
    <a:srgbClr val="00FF00"/>
    <a:srgbClr val="008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7534D-254C-4EC7-9F4A-909BB8219397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F474F-9DF4-43C0-B214-FC3DA61B5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783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E7D36-6DCE-4385-BD6A-FE8D20F8F5F0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91FC0-269E-49FD-BB5B-754688724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7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05ABE-A91A-4E03-A406-B3F70C87EAE0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0AB42-BB56-4B6F-9677-27D64C0D7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21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E6D0-01E4-431C-8DB0-4A731DF3CA4F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4A4D9-5E07-402E-8656-A2789C92F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19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32D89-FBB9-4326-B97B-5309D93B88F8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BFC9C-4EFD-491F-8770-FDB636E22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10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D9E19-0A8D-4BAF-9413-897026F077A9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6500E-ED70-481B-9506-7F75C185A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515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ABCB5-0CB3-4626-BB37-64E80CC04E24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06C02-2AEB-4D6D-B0A5-A27A2DC5E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757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DDCB-9756-4334-B065-A5F6CFBF18E9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D9A28-26F5-4FB4-925C-FD15A5735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49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54160-5FC5-4E71-9F3C-45960E23B445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827D2-B325-414A-9BAA-937D57F96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23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85516-6BE3-4559-A8C1-268A168F9AB0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BCF08-BBE9-4B0E-84C9-436A3FD09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96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0D3B1-9BFF-46F7-9469-A5DC1139A280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0500C-6DDA-47F3-A014-8EBCE4982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90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14DA58-CCA7-4868-94E0-E51BC28B7FC5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E14972-4D7D-4DA0-80D9-F9F8F0858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5.pn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1.pn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5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2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4.wav"/><Relationship Id="rId7" Type="http://schemas.openxmlformats.org/officeDocument/2006/relationships/image" Target="../media/image14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3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27" y="0"/>
            <a:ext cx="9158927" cy="68468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16113"/>
            <a:ext cx="7772400" cy="2736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Franklin Gothic Heavy" pitchFamily="34" charset="0"/>
              </a:rPr>
              <a:t>Урок математики по русской народной сказке «Гуси-лебеди» с использованием ИКТ</a:t>
            </a:r>
            <a:br>
              <a:rPr lang="ru-RU" b="1" dirty="0" smtClean="0">
                <a:solidFill>
                  <a:schemeClr val="bg1"/>
                </a:solidFill>
                <a:latin typeface="Franklin Gothic Heavy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Franklin Gothic Heavy" pitchFamily="34" charset="0"/>
              </a:rPr>
              <a:t>в</a:t>
            </a:r>
            <a:br>
              <a:rPr lang="ru-RU" b="1" dirty="0" smtClean="0">
                <a:solidFill>
                  <a:schemeClr val="bg1"/>
                </a:solidFill>
                <a:latin typeface="Franklin Gothic Heavy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Franklin Gothic Heavy" pitchFamily="34" charset="0"/>
              </a:rPr>
              <a:t>1 классе</a:t>
            </a:r>
            <a:r>
              <a:rPr lang="ru-RU" dirty="0" smtClean="0">
                <a:latin typeface="Franklin Gothic Heavy" pitchFamily="34" charset="0"/>
              </a:rPr>
              <a:t/>
            </a:r>
            <a:br>
              <a:rPr lang="ru-RU" dirty="0" smtClean="0">
                <a:latin typeface="Franklin Gothic Heavy" pitchFamily="34" charset="0"/>
              </a:rPr>
            </a:br>
            <a:endParaRPr lang="ru-RU" dirty="0" smtClean="0">
              <a:latin typeface="Franklin Gothic Heavy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4763"/>
            <a:ext cx="6400800" cy="72072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  <a:latin typeface="GreekS" pitchFamily="2" charset="0"/>
              </a:rPr>
              <a:t>Учитель </a:t>
            </a:r>
            <a:r>
              <a:rPr lang="ru-RU" dirty="0" smtClean="0">
                <a:solidFill>
                  <a:schemeClr val="bg1"/>
                </a:solidFill>
                <a:latin typeface="GreekS" pitchFamily="2" charset="0"/>
              </a:rPr>
              <a:t>МБОУ СОШ </a:t>
            </a:r>
            <a:r>
              <a:rPr lang="ru-RU" dirty="0" smtClean="0">
                <a:solidFill>
                  <a:schemeClr val="bg1"/>
                </a:solidFill>
                <a:latin typeface="GreekS" pitchFamily="2" charset="0"/>
              </a:rPr>
              <a:t>№ 51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  <a:latin typeface="GreekS" pitchFamily="2" charset="0"/>
              </a:rPr>
              <a:t>Козлова Е. 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25" y="1"/>
            <a:ext cx="9158926" cy="68468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96386" y="2066869"/>
            <a:ext cx="2736304" cy="26469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18111056">
            <a:off x="5143316" y="-529804"/>
            <a:ext cx="834727" cy="38103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897137" y="2402496"/>
            <a:ext cx="664560" cy="724974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649157" y="3212976"/>
            <a:ext cx="664559" cy="724973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4649156" y="2395219"/>
            <a:ext cx="664559" cy="724973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899979" y="3199077"/>
            <a:ext cx="664559" cy="724973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971135">
            <a:off x="3393081" y="4365418"/>
            <a:ext cx="1008112" cy="2348400"/>
          </a:xfrm>
          <a:prstGeom prst="triangl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20668555">
            <a:off x="4809660" y="4379816"/>
            <a:ext cx="1008112" cy="2348400"/>
          </a:xfrm>
          <a:prstGeom prst="triangl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3721421">
            <a:off x="3159696" y="-688214"/>
            <a:ext cx="837515" cy="40441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01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8"/>
            <a:ext cx="9144000" cy="68423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07"/>
            <a:ext cx="9163157" cy="68436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Капля 3"/>
          <p:cNvSpPr/>
          <p:nvPr/>
        </p:nvSpPr>
        <p:spPr>
          <a:xfrm rot="20815835">
            <a:off x="99709" y="1023696"/>
            <a:ext cx="2175830" cy="2329949"/>
          </a:xfrm>
          <a:prstGeom prst="teardrop">
            <a:avLst>
              <a:gd name="adj" fmla="val 12964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5116" y="814482"/>
            <a:ext cx="122501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0" dirty="0" smtClean="0">
                <a:solidFill>
                  <a:srgbClr val="DC4502"/>
                </a:solidFill>
              </a:rPr>
              <a:t>2</a:t>
            </a:r>
            <a:endParaRPr lang="ru-RU" sz="16000" dirty="0">
              <a:solidFill>
                <a:srgbClr val="DC4502"/>
              </a:solidFill>
            </a:endParaRPr>
          </a:p>
        </p:txBody>
      </p:sp>
      <p:sp>
        <p:nvSpPr>
          <p:cNvPr id="6" name="Капля 5"/>
          <p:cNvSpPr/>
          <p:nvPr/>
        </p:nvSpPr>
        <p:spPr>
          <a:xfrm rot="18183347">
            <a:off x="4488873" y="4612645"/>
            <a:ext cx="2056304" cy="2119622"/>
          </a:xfrm>
          <a:prstGeom prst="teardrop">
            <a:avLst>
              <a:gd name="adj" fmla="val 12964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Капля 6"/>
          <p:cNvSpPr/>
          <p:nvPr/>
        </p:nvSpPr>
        <p:spPr>
          <a:xfrm rot="17614883">
            <a:off x="6827802" y="926780"/>
            <a:ext cx="2175830" cy="2329949"/>
          </a:xfrm>
          <a:prstGeom prst="teardrop">
            <a:avLst>
              <a:gd name="adj" fmla="val 12908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Капля 7"/>
          <p:cNvSpPr/>
          <p:nvPr/>
        </p:nvSpPr>
        <p:spPr>
          <a:xfrm rot="20766159">
            <a:off x="98477" y="4429108"/>
            <a:ext cx="1890261" cy="2252204"/>
          </a:xfrm>
          <a:prstGeom prst="teardrop">
            <a:avLst>
              <a:gd name="adj" fmla="val 12964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Капля 8"/>
          <p:cNvSpPr/>
          <p:nvPr/>
        </p:nvSpPr>
        <p:spPr>
          <a:xfrm rot="19888555">
            <a:off x="2234885" y="4573515"/>
            <a:ext cx="1867329" cy="2245959"/>
          </a:xfrm>
          <a:prstGeom prst="teardrop">
            <a:avLst>
              <a:gd name="adj" fmla="val 12964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904517" y="4320808"/>
            <a:ext cx="122501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0" dirty="0" smtClean="0">
                <a:solidFill>
                  <a:srgbClr val="00FF00"/>
                </a:solidFill>
              </a:rPr>
              <a:t>7</a:t>
            </a:r>
            <a:endParaRPr lang="ru-RU" sz="16000" dirty="0">
              <a:solidFill>
                <a:srgbClr val="00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03209" y="628639"/>
            <a:ext cx="122501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0" dirty="0" smtClean="0">
                <a:solidFill>
                  <a:srgbClr val="FFFF00"/>
                </a:solidFill>
              </a:rPr>
              <a:t>1</a:t>
            </a:r>
            <a:endParaRPr lang="ru-RU" sz="160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1099" y="4171729"/>
            <a:ext cx="122501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0" dirty="0" smtClean="0">
                <a:solidFill>
                  <a:srgbClr val="FF0000"/>
                </a:solidFill>
              </a:rPr>
              <a:t>3</a:t>
            </a:r>
            <a:endParaRPr lang="ru-RU" sz="16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7053" y="4263975"/>
            <a:ext cx="122501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0" dirty="0" smtClean="0">
                <a:solidFill>
                  <a:srgbClr val="FF0066"/>
                </a:solidFill>
              </a:rPr>
              <a:t>8</a:t>
            </a:r>
            <a:endParaRPr lang="ru-RU" sz="16000" dirty="0">
              <a:solidFill>
                <a:srgbClr val="FF0066"/>
              </a:solidFill>
            </a:endParaRPr>
          </a:p>
        </p:txBody>
      </p:sp>
      <p:sp>
        <p:nvSpPr>
          <p:cNvPr id="14" name="Капля 13"/>
          <p:cNvSpPr/>
          <p:nvPr/>
        </p:nvSpPr>
        <p:spPr>
          <a:xfrm rot="18257929">
            <a:off x="6921647" y="4510618"/>
            <a:ext cx="2011600" cy="2329949"/>
          </a:xfrm>
          <a:prstGeom prst="teardrop">
            <a:avLst>
              <a:gd name="adj" fmla="val 12964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314939" y="4263975"/>
            <a:ext cx="122501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0" dirty="0" smtClean="0">
                <a:solidFill>
                  <a:srgbClr val="FF0000"/>
                </a:solidFill>
              </a:rPr>
              <a:t>5</a:t>
            </a:r>
            <a:endParaRPr lang="ru-RU" sz="16000" dirty="0">
              <a:solidFill>
                <a:srgbClr val="FF0000"/>
              </a:solidFill>
            </a:endParaRPr>
          </a:p>
        </p:txBody>
      </p:sp>
      <p:pic>
        <p:nvPicPr>
          <p:cNvPr id="2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299" y="62657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1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623816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609329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8"/>
            <a:ext cx="9163264" cy="6843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28" y="0"/>
            <a:ext cx="917385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9954" y="1305341"/>
            <a:ext cx="72305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Franklin Gothic Heavy" pitchFamily="34" charset="0"/>
                <a:cs typeface="GothicI" pitchFamily="2" charset="0"/>
              </a:rPr>
              <a:t>Помните о том, что добро, сделанное вами, к вам добром и вернется!</a:t>
            </a:r>
            <a:endParaRPr lang="ru-RU" sz="5400" dirty="0">
              <a:solidFill>
                <a:schemeClr val="bg1"/>
              </a:solidFill>
              <a:latin typeface="Franklin Gothic Heavy" pitchFamily="34" charset="0"/>
              <a:cs typeface="GothicI" pitchFamily="2" charset="0"/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7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654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4954" y="4149080"/>
            <a:ext cx="917093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Молодцы, ребята!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Гуси полетели к дикому саду!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612480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395413"/>
            <a:ext cx="9145588" cy="82534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09688" y="404813"/>
            <a:ext cx="1844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chemeClr val="bg1"/>
                </a:solidFill>
              </a:rPr>
              <a:t>2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+</a:t>
            </a:r>
            <a:r>
              <a:rPr lang="ru-RU" sz="3600" dirty="0">
                <a:solidFill>
                  <a:schemeClr val="bg1"/>
                </a:solidFill>
              </a:rPr>
              <a:t>     = 3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43100" y="2822575"/>
            <a:ext cx="2233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chemeClr val="bg1"/>
                </a:solidFill>
              </a:rPr>
              <a:t>    </a:t>
            </a:r>
            <a:r>
              <a:rPr lang="ru-RU" sz="3600" dirty="0" smtClean="0">
                <a:solidFill>
                  <a:schemeClr val="bg1"/>
                </a:solidFill>
              </a:rPr>
              <a:t>- </a:t>
            </a:r>
            <a:r>
              <a:rPr lang="en-US" sz="3600" dirty="0" smtClean="0">
                <a:solidFill>
                  <a:schemeClr val="bg1"/>
                </a:solidFill>
              </a:rPr>
              <a:t>2</a:t>
            </a:r>
            <a:r>
              <a:rPr lang="ru-RU" sz="3600" dirty="0" smtClean="0">
                <a:solidFill>
                  <a:schemeClr val="bg1"/>
                </a:solidFill>
              </a:rPr>
              <a:t> = </a:t>
            </a:r>
            <a:r>
              <a:rPr lang="ru-RU" sz="3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80063" y="2598738"/>
            <a:ext cx="2232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600" dirty="0">
                <a:solidFill>
                  <a:schemeClr val="bg1"/>
                </a:solidFill>
              </a:rPr>
              <a:t>4 </a:t>
            </a:r>
            <a:r>
              <a:rPr lang="en-US" sz="3600" dirty="0">
                <a:solidFill>
                  <a:schemeClr val="bg1"/>
                </a:solidFill>
              </a:rPr>
              <a:t>+</a:t>
            </a:r>
            <a:r>
              <a:rPr lang="ru-RU" sz="3600" dirty="0">
                <a:solidFill>
                  <a:schemeClr val="bg1"/>
                </a:solidFill>
              </a:rPr>
              <a:t>     = 5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0679" y="5462588"/>
            <a:ext cx="1751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- </a:t>
            </a:r>
            <a:r>
              <a:rPr lang="en-US" sz="3600" dirty="0" smtClean="0">
                <a:solidFill>
                  <a:schemeClr val="bg1"/>
                </a:solidFill>
              </a:rPr>
              <a:t>2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= 4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87812" y="5440737"/>
            <a:ext cx="19446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chemeClr val="bg1"/>
                </a:solidFill>
              </a:rPr>
              <a:t>2</a:t>
            </a:r>
            <a:r>
              <a:rPr lang="ru-RU" sz="3600" dirty="0">
                <a:solidFill>
                  <a:schemeClr val="bg1"/>
                </a:solidFill>
              </a:rPr>
              <a:t> +     = 5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40463" y="2414588"/>
            <a:ext cx="5746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60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43100" y="220663"/>
            <a:ext cx="5746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60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43099" y="2598738"/>
            <a:ext cx="5746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6000" dirty="0" smtClean="0">
                <a:solidFill>
                  <a:srgbClr val="FFFF00"/>
                </a:solidFill>
              </a:rPr>
              <a:t>4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7544" y="5277753"/>
            <a:ext cx="573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6000" dirty="0" smtClean="0">
                <a:solidFill>
                  <a:srgbClr val="FFFF00"/>
                </a:solidFill>
              </a:rPr>
              <a:t>6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773613" y="5278438"/>
            <a:ext cx="5730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6000">
                <a:solidFill>
                  <a:srgbClr val="FFFF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59"/>
            <a:ext cx="9158927" cy="68468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68" y="3665711"/>
            <a:ext cx="3517506" cy="27659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827" y="3633896"/>
            <a:ext cx="3528392" cy="27659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827" y="468686"/>
            <a:ext cx="3528392" cy="29104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68685"/>
            <a:ext cx="3517507" cy="29104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4887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7129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речке полетели гуси-лебеди!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6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51519" y="5085184"/>
            <a:ext cx="82089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Собери дом из геометрических фигур!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3503" y="332656"/>
            <a:ext cx="703699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тебя помощников много!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Попроси их!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8309" y="538444"/>
            <a:ext cx="393575" cy="393575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9072" y="6021288"/>
            <a:ext cx="402812" cy="402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4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90</Words>
  <Application>Microsoft Office PowerPoint</Application>
  <PresentationFormat>Экран (4:3)</PresentationFormat>
  <Paragraphs>26</Paragraphs>
  <Slides>19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Урок математики по русской народной сказке «Гуси-лебеди» с использованием ИКТ в 1 классе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 по русской народной сказке «Гуси-лебеди» с использованием ИКТ в 1 классе</dc:title>
  <dc:creator>Ёжик</dc:creator>
  <cp:lastModifiedBy>Ёжик</cp:lastModifiedBy>
  <cp:revision>32</cp:revision>
  <dcterms:created xsi:type="dcterms:W3CDTF">2011-09-29T17:34:46Z</dcterms:created>
  <dcterms:modified xsi:type="dcterms:W3CDTF">2013-12-04T18:25:33Z</dcterms:modified>
</cp:coreProperties>
</file>