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8" r:id="rId2"/>
    <p:sldId id="257" r:id="rId3"/>
    <p:sldId id="290" r:id="rId4"/>
    <p:sldId id="256" r:id="rId5"/>
    <p:sldId id="259" r:id="rId6"/>
    <p:sldId id="260" r:id="rId7"/>
    <p:sldId id="261" r:id="rId8"/>
    <p:sldId id="264" r:id="rId9"/>
    <p:sldId id="266" r:id="rId10"/>
    <p:sldId id="262" r:id="rId11"/>
    <p:sldId id="267" r:id="rId12"/>
    <p:sldId id="268" r:id="rId13"/>
    <p:sldId id="269" r:id="rId14"/>
    <p:sldId id="263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  <p:sldId id="278" r:id="rId24"/>
    <p:sldId id="281" r:id="rId25"/>
    <p:sldId id="282" r:id="rId26"/>
    <p:sldId id="283" r:id="rId27"/>
    <p:sldId id="284" r:id="rId28"/>
    <p:sldId id="289" r:id="rId29"/>
    <p:sldId id="286" r:id="rId30"/>
    <p:sldId id="287" r:id="rId31"/>
    <p:sldId id="288" r:id="rId32"/>
    <p:sldId id="279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7347" autoAdjust="0"/>
    <p:restoredTop sz="94660"/>
  </p:normalViewPr>
  <p:slideViewPr>
    <p:cSldViewPr>
      <p:cViewPr varScale="1">
        <p:scale>
          <a:sx n="45" d="100"/>
          <a:sy n="45" d="100"/>
        </p:scale>
        <p:origin x="-3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B3966-E1DB-40DD-8872-761549DDECDA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62F12-E73F-4E06-A030-02844BA90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62F12-E73F-4E06-A030-02844BA9013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40;&#1076;&#1084;&#1080;&#1085;&#1080;&#1089;&#1090;&#1088;&#1072;&#1090;&#1086;&#1088;\Desktop\277-388-756\CHaykovskiy_-_Francheska_da_Rimini_uvertyura_(get-tune.net).mp3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2743200"/>
            <a:ext cx="7772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История, оживленная поэтическим вдохновением, проходит перед глазами нашими во всей своей яркости, пестроте и жизни.</a:t>
            </a:r>
          </a:p>
          <a:p>
            <a:pPr algn="r">
              <a:spcBef>
                <a:spcPct val="50000"/>
              </a:spcBef>
            </a:pP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П.В.Анненков</a:t>
            </a:r>
            <a:endParaRPr lang="ru-RU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Documents and Settings\ученик.SHCOOL\Мои документы\Литюшкина\Грозный\Москва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4800" y="0"/>
            <a:ext cx="861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М.Ю Лермонтов. «Песня про царя Ивана Васильевича, молодого опричника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удалого купца Калашникова»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 историческая поэма о России 16 века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ученик.SHCOOL\Мои документы\Литюшкина\Грозный\Москва4.jpg"/>
          <p:cNvPicPr>
            <a:picLocks noChangeAspect="1" noChangeArrowheads="1"/>
          </p:cNvPicPr>
          <p:nvPr/>
        </p:nvPicPr>
        <p:blipFill>
          <a:blip r:embed="rId2" cstate="print"/>
          <a:srcRect r="3333" b="3333"/>
          <a:stretch>
            <a:fillRect/>
          </a:stretch>
        </p:blipFill>
        <p:spPr bwMode="auto">
          <a:xfrm>
            <a:off x="0" y="0"/>
            <a:ext cx="87548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rgbClr val="DCE74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Москва 16 века в исторических деталях поэмы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7400" y="6273225"/>
            <a:ext cx="3276600" cy="584775"/>
          </a:xfrm>
          <a:prstGeom prst="rect">
            <a:avLst/>
          </a:prstGeom>
          <a:solidFill>
            <a:srgbClr val="F6FC84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kumimoji="0" lang="ru-RU" sz="1600" b="1" dirty="0"/>
              <a:t>«На крестце в Китай-городе»</a:t>
            </a:r>
          </a:p>
          <a:p>
            <a:r>
              <a:rPr kumimoji="0" lang="ru-RU" sz="1600" b="1" dirty="0"/>
              <a:t>Художник </a:t>
            </a:r>
            <a:r>
              <a:rPr kumimoji="0" lang="ru-RU" sz="1600" b="1" dirty="0" smtClean="0"/>
              <a:t>А.М.Васнецов </a:t>
            </a:r>
            <a:endParaRPr kumimoji="0"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/>
              <a:t>Москва 16 века в исторических деталях поэмы</a:t>
            </a:r>
            <a:br>
              <a:rPr lang="ru-RU" sz="2800" b="1" dirty="0" smtClean="0"/>
            </a:br>
            <a:r>
              <a:rPr lang="ru-RU" sz="2400" b="1" dirty="0" smtClean="0"/>
              <a:t>(работа по цитате)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106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CC0066"/>
                </a:solidFill>
              </a:rPr>
              <a:t>К.М. Азарова считает, что по историческим деталям в поэме можно узнать «о пире у царя, жизни купечества, казачества, обычаях и нравах, семейных отношениях, кулачных боях, казни, религиозных обрядах и обычаях, одежде, оружии».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CC0066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CC0066"/>
                </a:solidFill>
              </a:rPr>
              <a:t>Задание 1.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/>
              <a:t>	</a:t>
            </a:r>
            <a:r>
              <a:rPr lang="ru-RU" sz="2400" b="1" dirty="0" smtClean="0"/>
              <a:t>Приведите примеры использования исторических деталей в поэме.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CC0066"/>
                </a:solidFill>
              </a:rPr>
              <a:t>Задание 2.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/>
              <a:t>	</a:t>
            </a:r>
            <a:r>
              <a:rPr lang="ru-RU" sz="2400" b="1" dirty="0" smtClean="0"/>
              <a:t>Как вы думаете, почему М.Ю. Лермонтов не заменил исторические детали 16 века современными? Ведь так было бы гораздо понятнее. Аргументируйте свой ответ.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74638"/>
            <a:ext cx="7543800" cy="792162"/>
          </a:xfrm>
        </p:spPr>
        <p:txBody>
          <a:bodyPr/>
          <a:lstStyle/>
          <a:p>
            <a:pPr eaLnBrk="1" hangingPunct="1"/>
            <a:r>
              <a:rPr lang="ru-RU" b="1" dirty="0" smtClean="0"/>
              <a:t>Образ Ивана </a:t>
            </a:r>
            <a:r>
              <a:rPr lang="en-US" b="1" dirty="0" smtClean="0"/>
              <a:t>IV</a:t>
            </a:r>
            <a:endParaRPr lang="ru-RU" b="1" dirty="0" smtClean="0"/>
          </a:p>
        </p:txBody>
      </p:sp>
      <p:pic>
        <p:nvPicPr>
          <p:cNvPr id="12291" name="Picture 3" descr="C:\Documents and Settings\ученик.SHCOOL\Мои документы\Литюшкина\Грозный\Грозный Иван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562600" y="228600"/>
            <a:ext cx="3357586" cy="641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447800" y="1066800"/>
            <a:ext cx="4419600" cy="2289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ru-RU" sz="3600">
                <a:solidFill>
                  <a:srgbClr val="890F1E"/>
                </a:solidFill>
              </a:rPr>
              <a:t>В истории</a:t>
            </a:r>
          </a:p>
          <a:p>
            <a:pPr>
              <a:spcBef>
                <a:spcPct val="50000"/>
              </a:spcBef>
            </a:pPr>
            <a:r>
              <a:rPr kumimoji="0" lang="ru-RU" sz="3600">
                <a:solidFill>
                  <a:srgbClr val="890F1E"/>
                </a:solidFill>
              </a:rPr>
              <a:t>В живописи</a:t>
            </a:r>
          </a:p>
          <a:p>
            <a:pPr>
              <a:spcBef>
                <a:spcPct val="50000"/>
              </a:spcBef>
            </a:pPr>
            <a:r>
              <a:rPr kumimoji="0" lang="ru-RU" sz="3600">
                <a:solidFill>
                  <a:srgbClr val="890F1E"/>
                </a:solidFill>
              </a:rPr>
              <a:t>В литературе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28600" y="3357563"/>
            <a:ext cx="5343525" cy="2738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kumimoji="0" lang="ru-RU" sz="3200" b="1" dirty="0">
                <a:solidFill>
                  <a:srgbClr val="890F1E"/>
                </a:solidFill>
              </a:rPr>
              <a:t>Подумайте</a:t>
            </a:r>
            <a:r>
              <a:rPr kumimoji="0" lang="ru-RU" b="1" dirty="0">
                <a:solidFill>
                  <a:srgbClr val="890F1E"/>
                </a:solidFill>
              </a:rPr>
              <a:t>: </a:t>
            </a:r>
            <a:r>
              <a:rPr kumimoji="0" lang="ru-RU" sz="2800" b="1" dirty="0">
                <a:solidFill>
                  <a:srgbClr val="890F1E"/>
                </a:solidFill>
              </a:rPr>
              <a:t>какой точке зрения более соответствует </a:t>
            </a:r>
            <a:r>
              <a:rPr kumimoji="0" lang="ru-RU" sz="2800" b="1" dirty="0" smtClean="0">
                <a:solidFill>
                  <a:srgbClr val="890F1E"/>
                </a:solidFill>
              </a:rPr>
              <a:t>Иван Грозный Лермонтова:                                                                   исторической? </a:t>
            </a:r>
            <a:endParaRPr kumimoji="0" lang="ru-RU" sz="2800" b="1" dirty="0">
              <a:solidFill>
                <a:srgbClr val="890F1E"/>
              </a:solidFill>
            </a:endParaRPr>
          </a:p>
          <a:p>
            <a:r>
              <a:rPr kumimoji="0" lang="ru-RU" sz="2800" b="1" dirty="0" smtClean="0">
                <a:solidFill>
                  <a:srgbClr val="890F1E"/>
                </a:solidFill>
              </a:rPr>
              <a:t>         народной?</a:t>
            </a:r>
            <a:endParaRPr kumimoji="0" lang="ru-RU" sz="2800" b="1" dirty="0">
              <a:solidFill>
                <a:srgbClr val="890F1E"/>
              </a:solidFill>
            </a:endParaRPr>
          </a:p>
          <a:p>
            <a:r>
              <a:rPr kumimoji="0" lang="ru-RU" sz="2800" b="1" dirty="0">
                <a:solidFill>
                  <a:srgbClr val="890F1E"/>
                </a:solidFill>
              </a:rPr>
              <a:t> </a:t>
            </a:r>
            <a:r>
              <a:rPr kumimoji="0" lang="ru-RU" sz="2800" b="1" dirty="0" smtClean="0">
                <a:solidFill>
                  <a:srgbClr val="890F1E"/>
                </a:solidFill>
              </a:rPr>
              <a:t>              Н.М.Карамзина</a:t>
            </a:r>
            <a:r>
              <a:rPr kumimoji="0" lang="ru-RU" sz="2800" b="1" dirty="0">
                <a:solidFill>
                  <a:srgbClr val="890F1E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3" grpId="0" build="p" autoUpdateAnimBg="0"/>
      <p:bldP spid="1229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51054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dirty="0" smtClean="0"/>
              <a:t>Историческая справка </a:t>
            </a:r>
            <a:br>
              <a:rPr lang="ru-RU" sz="3200" dirty="0" smtClean="0"/>
            </a:br>
            <a:r>
              <a:rPr lang="ru-RU" sz="3200" dirty="0" smtClean="0"/>
              <a:t>«Царствование </a:t>
            </a:r>
            <a:br>
              <a:rPr lang="ru-RU" sz="3200" dirty="0" smtClean="0"/>
            </a:br>
            <a:r>
              <a:rPr lang="ru-RU" sz="3200" dirty="0" smtClean="0"/>
              <a:t>Ивана Грозного»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5029200" cy="394989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Задание.</a:t>
            </a:r>
          </a:p>
          <a:p>
            <a:pPr marL="0" indent="0" eaLnBrk="1" hangingPunct="1"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Сформулировать и записать </a:t>
            </a:r>
          </a:p>
          <a:p>
            <a:pPr marL="0" indent="0" eaLnBrk="1" hangingPunct="1"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двойственную оценку историей </a:t>
            </a:r>
          </a:p>
          <a:p>
            <a:pPr marL="0" indent="0" eaLnBrk="1" hangingPunct="1">
              <a:buFontTx/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правления Ивана Грозного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Picture 3" descr="C:\Documents and Settings\ученик.SHCOOL\Мои документы\Литюшкина\Грозный\Грозный Иван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562600" y="228600"/>
            <a:ext cx="3357586" cy="641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еник.SHCOOL\Мои документы\Литюшкина\Грозный\Венчание на цар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2620962"/>
          </a:xfrm>
        </p:spPr>
        <p:txBody>
          <a:bodyPr/>
          <a:lstStyle/>
          <a:p>
            <a:r>
              <a:rPr lang="ru-RU" dirty="0" smtClean="0"/>
              <a:t>Венчание </a:t>
            </a:r>
            <a:br>
              <a:rPr lang="ru-RU" dirty="0" smtClean="0"/>
            </a:br>
            <a:r>
              <a:rPr lang="ru-RU" dirty="0" smtClean="0"/>
              <a:t>на царство</a:t>
            </a:r>
            <a:endParaRPr lang="ru-RU" dirty="0"/>
          </a:p>
        </p:txBody>
      </p:sp>
      <p:pic>
        <p:nvPicPr>
          <p:cNvPr id="4" name="CHaykovskiy_-_Francheska_da_Rimini_uvertyura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571500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Сильвестр</a:t>
            </a:r>
            <a:r>
              <a:rPr lang="ru-RU" dirty="0" smtClean="0"/>
              <a:t> и молодой Иван</a:t>
            </a:r>
            <a:r>
              <a:rPr lang="en-US" dirty="0" smtClean="0"/>
              <a:t> IV</a:t>
            </a:r>
            <a:endParaRPr lang="ru-RU" dirty="0"/>
          </a:p>
        </p:txBody>
      </p:sp>
      <p:pic>
        <p:nvPicPr>
          <p:cNvPr id="3" name="Picture 2" descr="C:\Documents and Settings\ученик.SHCOOL\Мои документы\Литюшкина\Грозный\Сильвес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504113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C:\Documents and Settings\ученик.SHCOOL\Мои документы\Литюшкина\Грозный\Народ прос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Народ просит Ивана </a:t>
            </a:r>
            <a:r>
              <a:rPr lang="en-US" dirty="0" smtClean="0"/>
              <a:t>IV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отменить опричнину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ученик.SHCOOL\Мои документы\Литюшкина\Грозный\Москва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374668" cy="657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248400"/>
            <a:ext cx="8229600" cy="4572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У Мясницких ворот Белого города.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Художник А.М.Васнецов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ученик.SHCOOL\Мои документы\Литюшкина\Грозный\Опрични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106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Царь Иван Грозный с опричником. </a:t>
            </a:r>
            <a:br>
              <a:rPr lang="ru-RU" sz="2400" dirty="0" smtClean="0"/>
            </a:br>
            <a:r>
              <a:rPr lang="ru-RU" sz="2400" dirty="0" smtClean="0"/>
              <a:t>Художник А.И.Авилов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 descr="C:\Documents and Settings\ученик.SHCOOL\Мои документы\Мои рисунки\Опричник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0"/>
            <a:ext cx="9120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14"/>
          <p:cNvSpPr txBox="1">
            <a:spLocks noChangeArrowheads="1"/>
          </p:cNvSpPr>
          <p:nvPr/>
        </p:nvSpPr>
        <p:spPr bwMode="auto">
          <a:xfrm>
            <a:off x="1371600" y="3657600"/>
            <a:ext cx="365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Песья голова </a:t>
            </a:r>
            <a:r>
              <a:rPr lang="ru-RU" sz="2400" b="1" dirty="0" smtClean="0"/>
              <a:t>– </a:t>
            </a:r>
            <a:r>
              <a:rPr lang="ru-RU" sz="2400" b="1" dirty="0"/>
              <a:t>символ готовности «выгрызть» всех неугодных царю.</a:t>
            </a:r>
          </a:p>
        </p:txBody>
      </p:sp>
      <p:sp>
        <p:nvSpPr>
          <p:cNvPr id="21508" name="Rectangle 17"/>
          <p:cNvSpPr>
            <a:spLocks noChangeArrowheads="1"/>
          </p:cNvSpPr>
          <p:nvPr/>
        </p:nvSpPr>
        <p:spPr bwMode="auto">
          <a:xfrm>
            <a:off x="609600" y="533400"/>
            <a:ext cx="36290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dirty="0"/>
              <a:t>Метла – </a:t>
            </a:r>
            <a:endParaRPr lang="ru-RU" sz="2400" b="1" dirty="0" smtClean="0"/>
          </a:p>
          <a:p>
            <a:pPr algn="r">
              <a:spcBef>
                <a:spcPct val="50000"/>
              </a:spcBef>
            </a:pPr>
            <a:r>
              <a:rPr lang="ru-RU" sz="2400" b="1" dirty="0" smtClean="0"/>
              <a:t>символ </a:t>
            </a:r>
            <a:r>
              <a:rPr lang="ru-RU" sz="2400" b="1" dirty="0"/>
              <a:t>готовности опричников </a:t>
            </a:r>
            <a:r>
              <a:rPr lang="ru-RU" sz="2400" b="1" dirty="0" smtClean="0"/>
              <a:t>вымести </a:t>
            </a:r>
            <a:r>
              <a:rPr lang="ru-RU" sz="2400" b="1" dirty="0"/>
              <a:t>«измену» </a:t>
            </a:r>
            <a:r>
              <a:rPr lang="ru-RU" sz="2400" b="1" dirty="0" smtClean="0"/>
              <a:t>из </a:t>
            </a:r>
            <a:r>
              <a:rPr lang="ru-RU" sz="2400" b="1" dirty="0"/>
              <a:t>государства.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Рисунки\Лермонт.jpg"/>
          <p:cNvPicPr>
            <a:picLocks noChangeAspect="1" noChangeArrowheads="1"/>
          </p:cNvPicPr>
          <p:nvPr/>
        </p:nvPicPr>
        <p:blipFill>
          <a:blip r:embed="rId2" cstate="print"/>
          <a:srcRect l="14001" r="8994"/>
          <a:stretch>
            <a:fillRect/>
          </a:stretch>
        </p:blipFill>
        <p:spPr bwMode="auto">
          <a:xfrm>
            <a:off x="381000" y="304800"/>
            <a:ext cx="5029200" cy="4995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4000" y="228600"/>
            <a:ext cx="3581400" cy="4572000"/>
          </a:xfrm>
        </p:spPr>
        <p:txBody>
          <a:bodyPr>
            <a:normAutofit/>
          </a:bodyPr>
          <a:lstStyle/>
          <a:p>
            <a:r>
              <a:rPr lang="ru-RU" dirty="0" smtClean="0"/>
              <a:t>Михаил Юрьевич Лермонтов (1814-1841)</a:t>
            </a:r>
            <a:br>
              <a:rPr lang="ru-RU" dirty="0" smtClean="0"/>
            </a:b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/>
          </a:bodyPr>
          <a:lstStyle/>
          <a:p>
            <a:r>
              <a:rPr lang="ru-RU" dirty="0" smtClean="0"/>
              <a:t>Казнь.</a:t>
            </a:r>
            <a:br>
              <a:rPr lang="ru-RU" dirty="0" smtClean="0"/>
            </a:br>
            <a:r>
              <a:rPr lang="ru-RU" dirty="0" smtClean="0"/>
              <a:t>Лобное место.</a:t>
            </a:r>
            <a:endParaRPr lang="ru-RU" dirty="0"/>
          </a:p>
        </p:txBody>
      </p:sp>
      <p:pic>
        <p:nvPicPr>
          <p:cNvPr id="3" name="Picture 2" descr="C:\Documents and Settings\ученик.SHCOOL\Мои документы\Литюшкина\Грозный\Каз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C:\Documents and Settings\ученик.SHCOOL\Мои документы\Литюшкина\Грозный\Иван и Ив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17463"/>
            <a:ext cx="8382000" cy="687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762000"/>
          </a:xfrm>
        </p:spPr>
        <p:txBody>
          <a:bodyPr>
            <a:normAutofit fontScale="90000"/>
          </a:bodyPr>
          <a:lstStyle/>
          <a:p>
            <a:pPr algn="r">
              <a:spcBef>
                <a:spcPct val="50000"/>
              </a:spcBef>
            </a:pPr>
            <a:r>
              <a:rPr lang="ru-RU" sz="2700" dirty="0" smtClean="0">
                <a:solidFill>
                  <a:srgbClr val="FFFFCC"/>
                </a:solidFill>
              </a:rPr>
              <a:t>«Иван Грозный и сын его Иван»</a:t>
            </a:r>
            <a:br>
              <a:rPr lang="ru-RU" sz="2700" dirty="0" smtClean="0">
                <a:solidFill>
                  <a:srgbClr val="FFFFCC"/>
                </a:solidFill>
              </a:rPr>
            </a:br>
            <a:r>
              <a:rPr lang="ru-RU" sz="2700" dirty="0" smtClean="0">
                <a:solidFill>
                  <a:srgbClr val="FFFFCC"/>
                </a:solidFill>
              </a:rPr>
              <a:t>Художник И.Е.Репин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ученик.SHCOOL\Мои документы\Литюшкина\Грозный\Казн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«Московский застенок». Художник А.М.Васнецов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Администратор\Desktop\Калашн\Билибин\МихКлодт И Грозный и тени его жертв 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ученик.SHCOOL\Мои документы\Литюшкина\Литераторы\Карамзин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493" t="3058" r="2184" b="3664"/>
          <a:stretch>
            <a:fillRect/>
          </a:stretch>
        </p:blipFill>
        <p:spPr bwMode="auto">
          <a:xfrm>
            <a:off x="685800" y="331839"/>
            <a:ext cx="4495800" cy="57641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3124200" y="60198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78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miter lim="800000"/>
                  <a:headEnd/>
                  <a:tailEnd/>
                </a:ln>
                <a:solidFill>
                  <a:schemeClr val="bg2">
                    <a:lumMod val="50000"/>
                  </a:schemeClr>
                </a:solidFill>
                <a:latin typeface="Impact"/>
              </a:rPr>
              <a:t>Николай Михайлович Карамзин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791200" y="533400"/>
            <a:ext cx="304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90F1E"/>
                </a:solidFill>
              </a:rPr>
              <a:t>Из «Истории</a:t>
            </a:r>
          </a:p>
          <a:p>
            <a:r>
              <a:rPr lang="ru-RU" sz="2800" b="1" dirty="0">
                <a:solidFill>
                  <a:srgbClr val="890F1E"/>
                </a:solidFill>
              </a:rPr>
              <a:t>государства</a:t>
            </a:r>
          </a:p>
          <a:p>
            <a:r>
              <a:rPr lang="ru-RU" sz="2800" b="1" dirty="0">
                <a:solidFill>
                  <a:srgbClr val="890F1E"/>
                </a:solidFill>
              </a:rPr>
              <a:t>Российского»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5791200" y="2590800"/>
            <a:ext cx="3200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90F1E"/>
                </a:solidFill>
              </a:rPr>
              <a:t>Задание.</a:t>
            </a:r>
          </a:p>
          <a:p>
            <a:endParaRPr lang="ru-RU" sz="2800" b="1" dirty="0">
              <a:solidFill>
                <a:srgbClr val="890F1E"/>
              </a:solidFill>
            </a:endParaRPr>
          </a:p>
          <a:p>
            <a:r>
              <a:rPr lang="ru-RU" sz="2800" b="1" dirty="0">
                <a:solidFill>
                  <a:srgbClr val="890F1E"/>
                </a:solidFill>
              </a:rPr>
              <a:t>Выявить позицию</a:t>
            </a:r>
          </a:p>
          <a:p>
            <a:r>
              <a:rPr lang="ru-RU" sz="2800" b="1" dirty="0">
                <a:solidFill>
                  <a:srgbClr val="890F1E"/>
                </a:solidFill>
              </a:rPr>
              <a:t>Н.М.Карамзина.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Искусствоведческая справка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001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890F1E"/>
                </a:solidFill>
              </a:rPr>
              <a:t>«Царь Иван Васильевич Грозный» В.М.Васнецова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32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Задание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Записать характеристику царя 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из комментария к картине.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8600" y="0"/>
            <a:ext cx="4876800" cy="65556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Жестокий и непреклонный,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сильный и гневный,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высокомерный и мудрый,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суровый и решительный,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настойчивый </a:t>
            </a:r>
            <a:r>
              <a:rPr kumimoji="0" lang="ru-RU" sz="2800" b="1" dirty="0" smtClean="0">
                <a:solidFill>
                  <a:srgbClr val="890F1E"/>
                </a:solidFill>
              </a:rPr>
              <a:t>в </a:t>
            </a:r>
            <a:r>
              <a:rPr kumimoji="0" lang="ru-RU" sz="2800" b="1" dirty="0">
                <a:solidFill>
                  <a:srgbClr val="890F1E"/>
                </a:solidFill>
              </a:rPr>
              <a:t>достижении своих целей,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подозрительный,</a:t>
            </a:r>
          </a:p>
          <a:p>
            <a:pPr algn="r">
              <a:spcBef>
                <a:spcPct val="50000"/>
              </a:spcBef>
            </a:pPr>
            <a:r>
              <a:rPr kumimoji="0" lang="ru-RU" sz="2800" b="1" dirty="0">
                <a:solidFill>
                  <a:srgbClr val="890F1E"/>
                </a:solidFill>
              </a:rPr>
              <a:t>человек большого ума, государственный деятель, полный сил и величия.</a:t>
            </a:r>
          </a:p>
        </p:txBody>
      </p:sp>
      <p:pic>
        <p:nvPicPr>
          <p:cNvPr id="22532" name="Picture 4" descr="C:\Documents and Settings\ученик.SHCOOL\Мои документы\Литюшкина\Грозный\Грозный и окно.jpg"/>
          <p:cNvPicPr>
            <a:picLocks noChangeAspect="1" noChangeArrowheads="1"/>
          </p:cNvPicPr>
          <p:nvPr/>
        </p:nvPicPr>
        <p:blipFill>
          <a:blip r:embed="rId2" cstate="print"/>
          <a:srcRect l="2057" t="1219" r="5399" b="2438"/>
          <a:stretch>
            <a:fillRect/>
          </a:stretch>
        </p:blipFill>
        <p:spPr bwMode="auto">
          <a:xfrm>
            <a:off x="5410200" y="304800"/>
            <a:ext cx="34290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/>
              <a:t>Языковые средства создания образа Ивана </a:t>
            </a:r>
            <a:r>
              <a:rPr lang="en-US" dirty="0" smtClean="0"/>
              <a:t>IV</a:t>
            </a:r>
            <a:endParaRPr lang="ru-RU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1328"/>
            <a:ext cx="8305800" cy="452596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dirty="0" smtClean="0"/>
              <a:t>	</a:t>
            </a:r>
            <a:r>
              <a:rPr lang="ru-RU" sz="2800" b="1" dirty="0" smtClean="0">
                <a:solidFill>
                  <a:srgbClr val="C00000"/>
                </a:solidFill>
              </a:rPr>
              <a:t>К.М.Азарова выделяет в создании образности «Песни…» следующие приемы: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олицетворение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отрицательный параллелизм,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постоянные эпитеты,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сравнения,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гиперболы.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Задание 1.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dirty="0" smtClean="0">
                <a:solidFill>
                  <a:srgbClr val="C00000"/>
                </a:solidFill>
              </a:rPr>
              <a:t>	</a:t>
            </a:r>
            <a:r>
              <a:rPr lang="ru-RU" sz="2800" b="1" dirty="0" smtClean="0">
                <a:solidFill>
                  <a:srgbClr val="C00000"/>
                </a:solidFill>
              </a:rPr>
              <a:t>Вспомните, какими художественными средствами былина создает образ богатыря </a:t>
            </a:r>
            <a:r>
              <a:rPr lang="ru-RU" sz="2800" b="1" dirty="0" err="1" smtClean="0">
                <a:solidFill>
                  <a:srgbClr val="C00000"/>
                </a:solidFill>
              </a:rPr>
              <a:t>Микулы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Селяниновича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	Дополните высказывание К.М.Азаровой.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169091"/>
          </a:xfrm>
        </p:spPr>
        <p:txBody>
          <a:bodyPr>
            <a:normAutofit/>
          </a:bodyPr>
          <a:lstStyle/>
          <a:p>
            <a:pPr marL="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Задание 1.</a:t>
            </a:r>
          </a:p>
          <a:p>
            <a:pPr marL="0" indent="-4572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     Дополните высказывание К.М.Азаровой.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ru-RU" sz="2400" b="1" dirty="0" smtClean="0"/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уменьшительно-ласкательные суффиксы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повтор.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C00000"/>
                </a:solidFill>
              </a:rPr>
              <a:t>инверсия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</a:pPr>
            <a:endParaRPr lang="ru-RU" sz="24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Задание 2.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     Выпишите примеры названных     художественных средств в прочитанном фрагменте.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</a:pPr>
            <a:endParaRPr lang="ru-RU" sz="2400" b="1" dirty="0" smtClean="0">
              <a:solidFill>
                <a:srgbClr val="890F1E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</a:pPr>
            <a:endParaRPr lang="ru-RU" sz="2400" b="1" dirty="0" smtClean="0">
              <a:solidFill>
                <a:srgbClr val="890F1E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</a:pPr>
            <a:endParaRPr lang="ru-RU" sz="2400" b="1" dirty="0" smtClean="0">
              <a:solidFill>
                <a:srgbClr val="890F1E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</a:pPr>
            <a:endParaRPr lang="ru-RU" sz="2400" b="1" dirty="0" smtClean="0"/>
          </a:p>
          <a:p>
            <a:pPr>
              <a:lnSpc>
                <a:spcPct val="90000"/>
              </a:lnSpc>
              <a:buNone/>
            </a:pPr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57188" y="1928813"/>
            <a:ext cx="8305800" cy="34163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kumimoji="0" lang="ru-RU" sz="3600" b="1" dirty="0"/>
              <a:t>Какой точке зрения </a:t>
            </a:r>
          </a:p>
          <a:p>
            <a:r>
              <a:rPr kumimoji="0" lang="ru-RU" sz="3600" b="1" dirty="0"/>
              <a:t>более соответствует </a:t>
            </a:r>
          </a:p>
          <a:p>
            <a:r>
              <a:rPr kumimoji="0" lang="ru-RU" sz="3600" b="1" dirty="0" err="1" smtClean="0"/>
              <a:t>лермонтовский</a:t>
            </a:r>
            <a:r>
              <a:rPr kumimoji="0" lang="ru-RU" sz="3600" b="1" dirty="0" smtClean="0"/>
              <a:t> Иван </a:t>
            </a:r>
            <a:r>
              <a:rPr kumimoji="0" lang="ru-RU" sz="3600" b="1" dirty="0"/>
              <a:t>Грозный:</a:t>
            </a:r>
            <a:r>
              <a:rPr kumimoji="0" lang="ru-RU" sz="2800" b="1" dirty="0"/>
              <a:t> </a:t>
            </a:r>
          </a:p>
          <a:p>
            <a:r>
              <a:rPr kumimoji="0" lang="ru-RU" dirty="0"/>
              <a:t>*</a:t>
            </a:r>
            <a:r>
              <a:rPr kumimoji="0" lang="ru-RU" sz="3600" b="1" dirty="0"/>
              <a:t>исторической, </a:t>
            </a:r>
          </a:p>
          <a:p>
            <a:r>
              <a:rPr kumimoji="0" lang="ru-RU" sz="3600" b="1" dirty="0"/>
              <a:t>*народной,</a:t>
            </a:r>
          </a:p>
          <a:p>
            <a:r>
              <a:rPr kumimoji="0" lang="ru-RU" sz="3600" b="1" dirty="0"/>
              <a:t> *Н.М.Карамзина?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9727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теперь ответьте: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Lilik\Рабочий стол\Калашников материалы к уроку\картинки доп\купец в лавке цв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04800"/>
            <a:ext cx="5653110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Documents and Settings\Lilik\Рабочий стол\Калашников материалы к уроку\картинки доп\братья цвет.jpg"/>
          <p:cNvPicPr>
            <a:picLocks noChangeAspect="1" noChangeArrowheads="1"/>
          </p:cNvPicPr>
          <p:nvPr/>
        </p:nvPicPr>
        <p:blipFill>
          <a:blip r:embed="rId3"/>
          <a:srcRect r="7143"/>
          <a:stretch>
            <a:fillRect/>
          </a:stretch>
        </p:blipFill>
        <p:spPr bwMode="auto">
          <a:xfrm>
            <a:off x="304800" y="304800"/>
            <a:ext cx="4953000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ученик.SHCOOL\Мои документы\Литюшкина\Грозный\Вид на кремль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52400" y="304800"/>
            <a:ext cx="4419600" cy="332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Documents and Settings\ученик.SHCOOL\Мои документы\Литюшкина\Грозный\Моск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"/>
            <a:ext cx="39497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Documents and Settings\ученик.SHCOOL\Мои документы\Литюшкина\Грозный\Семья купц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886200"/>
            <a:ext cx="3738563" cy="266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Documents and Settings\ученик.SHCOOL\Мои документы\Литюшкина\Грозный\Москв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0"/>
            <a:ext cx="5172075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C:\Documents and Settings\ученик.SHCOOL\Мои документы\Литюшкина\Грозный\Грозный и окно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r="3230" b="3488"/>
          <a:stretch>
            <a:fillRect/>
          </a:stretch>
        </p:blipFill>
        <p:spPr bwMode="auto">
          <a:xfrm>
            <a:off x="2362200" y="152400"/>
            <a:ext cx="320040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Documents and Settings\ученик.SHCOOL\Мои документы\Литюшкина\Грозный\Дуэль.jpg"/>
          <p:cNvPicPr>
            <a:picLocks noChangeAspect="1" noChangeArrowheads="1"/>
          </p:cNvPicPr>
          <p:nvPr/>
        </p:nvPicPr>
        <p:blipFill>
          <a:blip r:embed="rId2" cstate="print"/>
          <a:srcRect r="3732"/>
          <a:stretch>
            <a:fillRect/>
          </a:stretch>
        </p:blipFill>
        <p:spPr bwMode="auto">
          <a:xfrm>
            <a:off x="0" y="0"/>
            <a:ext cx="921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D:\Рисунки\Пушки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2162175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5" descr="C:\Documents and Settings\ученик.SHCOOL\Мои документы\Литюшкина\Грозный\Дант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57166"/>
            <a:ext cx="20447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7" descr="C:\Documents and Settings\ученик.SHCOOL\Мои документы\Литюшкина\Грозный\Гончарова.jpg"/>
          <p:cNvPicPr>
            <a:picLocks noChangeAspect="1" noChangeArrowheads="1"/>
          </p:cNvPicPr>
          <p:nvPr/>
        </p:nvPicPr>
        <p:blipFill>
          <a:blip r:embed="rId5" cstate="print"/>
          <a:srcRect r="9085" b="24883"/>
          <a:stretch>
            <a:fillRect/>
          </a:stretch>
        </p:blipFill>
        <p:spPr bwMode="auto">
          <a:xfrm>
            <a:off x="3286116" y="0"/>
            <a:ext cx="2576512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457200" y="762000"/>
            <a:ext cx="7772400" cy="43434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/>
              </a:rPr>
              <a:t>Домашнее задание.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1. Размышление о чести, благородстве, достоинстве  с  сопоставлением образов антиподов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Кирибеевича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и Калашникова. 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ИЛИ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2.Вопросы учебника № 2 и 4 по главе третьей. 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Внимательно проследите за поведением, настроением, словами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поединщиков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3. Индивидуально: сопоставить иллюстрации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Билибина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, Васнецова,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Кустодиева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65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Автор презентации –</a:t>
            </a:r>
            <a:br>
              <a:rPr lang="ru-RU" dirty="0" smtClean="0"/>
            </a:br>
            <a:r>
              <a:rPr lang="ru-RU" dirty="0" smtClean="0"/>
              <a:t>С.И.Пахомова</a:t>
            </a:r>
            <a:r>
              <a:rPr lang="ru-RU" smtClean="0"/>
              <a:t>, </a:t>
            </a:r>
            <a:br>
              <a:rPr lang="ru-RU" smtClean="0"/>
            </a:br>
            <a:r>
              <a:rPr lang="ru-RU" smtClean="0"/>
              <a:t>учитель </a:t>
            </a:r>
            <a:r>
              <a:rPr lang="ru-RU" dirty="0" smtClean="0"/>
              <a:t>русского языка и литературы МОУ «Средняя общеобразовательная </a:t>
            </a:r>
            <a:r>
              <a:rPr lang="ru-RU" smtClean="0"/>
              <a:t>школа </a:t>
            </a:r>
            <a:br>
              <a:rPr lang="ru-RU" smtClean="0"/>
            </a:br>
            <a:r>
              <a:rPr lang="ru-RU" smtClean="0"/>
              <a:t>с </a:t>
            </a:r>
            <a:r>
              <a:rPr lang="ru-RU" dirty="0" smtClean="0"/>
              <a:t>углубленным изучением отдельных предметов № 36», г.Саранск, </a:t>
            </a:r>
            <a:r>
              <a:rPr lang="ru-RU" smtClean="0"/>
              <a:t>Республика Мордовия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Калашн\Васнецов\vasnecov_A_plochad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Калашн\Васнецов\vasnecov_A_razjezd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Калашн\Васнецов\22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67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ученик.SHCOOL\Мои документы\Литюшкина\Грозный\Москва1.jpg"/>
          <p:cNvPicPr>
            <a:picLocks noChangeAspect="1" noChangeArrowheads="1"/>
          </p:cNvPicPr>
          <p:nvPr/>
        </p:nvPicPr>
        <p:blipFill>
          <a:blip r:embed="rId2" cstate="print"/>
          <a:srcRect l="12419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rgbClr val="5F6402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kumimoji="0" lang="ru-RU" sz="2800" b="1" dirty="0">
                <a:solidFill>
                  <a:srgbClr val="FFFF00"/>
                </a:solidFill>
              </a:rPr>
              <a:t>«Московская улица в праздничный день»</a:t>
            </a:r>
          </a:p>
          <a:p>
            <a:r>
              <a:rPr kumimoji="0" lang="ru-RU" sz="2800" b="1" dirty="0">
                <a:solidFill>
                  <a:srgbClr val="FFFF00"/>
                </a:solidFill>
              </a:rPr>
              <a:t>Художник А.П.Рябушкин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2" descr="C:\Users\Администратор\Desktop\Калашн\Васнецов\vasnecov_A_opricniki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766763"/>
          </a:xfrm>
        </p:spPr>
        <p:txBody>
          <a:bodyPr/>
          <a:lstStyle/>
          <a:p>
            <a:pPr algn="ctr" eaLnBrk="1" hangingPunct="1"/>
            <a:r>
              <a:rPr lang="ru-RU" b="1" dirty="0" smtClean="0"/>
              <a:t>Поэма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4438"/>
            <a:ext cx="7958138" cy="4929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 smtClean="0"/>
              <a:t>	</a:t>
            </a:r>
            <a:r>
              <a:rPr lang="ru-RU" sz="3200" dirty="0" smtClean="0">
                <a:solidFill>
                  <a:srgbClr val="890F1E"/>
                </a:solidFill>
              </a:rPr>
              <a:t>Большое лироэпическое произведение, для которого характерны:</a:t>
            </a:r>
          </a:p>
          <a:p>
            <a:pPr eaLnBrk="1" hangingPunct="1">
              <a:buFontTx/>
              <a:buNone/>
            </a:pPr>
            <a:endParaRPr lang="ru-RU" dirty="0" smtClean="0">
              <a:solidFill>
                <a:srgbClr val="890F1E"/>
              </a:solidFill>
            </a:endParaRPr>
          </a:p>
          <a:p>
            <a:pPr eaLnBrk="1" hangingPunct="1">
              <a:buFontTx/>
              <a:buChar char="•"/>
            </a:pPr>
            <a:r>
              <a:rPr lang="ru-RU" b="1" dirty="0" smtClean="0">
                <a:solidFill>
                  <a:srgbClr val="890F1E"/>
                </a:solidFill>
              </a:rPr>
              <a:t>развернутый сюжет,</a:t>
            </a:r>
          </a:p>
          <a:p>
            <a:pPr eaLnBrk="1" hangingPunct="1">
              <a:buFontTx/>
              <a:buChar char="•"/>
            </a:pPr>
            <a:r>
              <a:rPr lang="ru-RU" b="1" dirty="0" smtClean="0">
                <a:solidFill>
                  <a:srgbClr val="890F1E"/>
                </a:solidFill>
              </a:rPr>
              <a:t>событийность,</a:t>
            </a:r>
          </a:p>
          <a:p>
            <a:pPr eaLnBrk="1" hangingPunct="1">
              <a:buFontTx/>
              <a:buChar char="•"/>
            </a:pPr>
            <a:r>
              <a:rPr lang="ru-RU" b="1" dirty="0" smtClean="0">
                <a:solidFill>
                  <a:srgbClr val="890F1E"/>
                </a:solidFill>
              </a:rPr>
              <a:t>персонажи,</a:t>
            </a:r>
          </a:p>
          <a:p>
            <a:pPr eaLnBrk="1" hangingPunct="1">
              <a:buFontTx/>
              <a:buChar char="•"/>
            </a:pPr>
            <a:r>
              <a:rPr lang="ru-RU" b="1" dirty="0" smtClean="0">
                <a:solidFill>
                  <a:srgbClr val="890F1E"/>
                </a:solidFill>
              </a:rPr>
              <a:t>выражение автором или лирическим героем своих чувств.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193</TotalTime>
  <Words>307</Words>
  <Application>Microsoft Office PowerPoint</Application>
  <PresentationFormat>Экран (4:3)</PresentationFormat>
  <Paragraphs>102</Paragraphs>
  <Slides>33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Открытая</vt:lpstr>
      <vt:lpstr>Слайд 1</vt:lpstr>
      <vt:lpstr>Михаил Юрьевич Лермонтов (1814-1841)   </vt:lpstr>
      <vt:lpstr>Слайд 3</vt:lpstr>
      <vt:lpstr>Слайд 4</vt:lpstr>
      <vt:lpstr>Слайд 5</vt:lpstr>
      <vt:lpstr>Слайд 6</vt:lpstr>
      <vt:lpstr>Слайд 7</vt:lpstr>
      <vt:lpstr>Слайд 8</vt:lpstr>
      <vt:lpstr>Поэма</vt:lpstr>
      <vt:lpstr>Слайд 10</vt:lpstr>
      <vt:lpstr>Москва 16 века в исторических деталях поэмы (работа по цитате)</vt:lpstr>
      <vt:lpstr>Образ Ивана IV</vt:lpstr>
      <vt:lpstr>Историческая справка  «Царствование  Ивана Грозного»</vt:lpstr>
      <vt:lpstr>Венчание  на царство</vt:lpstr>
      <vt:lpstr>Сильвестр и молодой Иван IV</vt:lpstr>
      <vt:lpstr>Народ просит Ивана IV  отменить опричнину</vt:lpstr>
      <vt:lpstr>У Мясницких ворот Белого города. Художник А.М.Васнецов</vt:lpstr>
      <vt:lpstr>Царь Иван Грозный с опричником.  Художник А.И.Авилов</vt:lpstr>
      <vt:lpstr>Слайд 19</vt:lpstr>
      <vt:lpstr>Казнь. Лобное место.</vt:lpstr>
      <vt:lpstr>«Иван Грозный и сын его Иван» Художник И.Е.Репин</vt:lpstr>
      <vt:lpstr>«Московский застенок». Художник А.М.Васнецов</vt:lpstr>
      <vt:lpstr>Слайд 23</vt:lpstr>
      <vt:lpstr>Слайд 24</vt:lpstr>
      <vt:lpstr>Искусствоведческая справка</vt:lpstr>
      <vt:lpstr>Слайд 26</vt:lpstr>
      <vt:lpstr>Языковые средства создания образа Ивана IV</vt:lpstr>
      <vt:lpstr>Слайд 28</vt:lpstr>
      <vt:lpstr>А теперь ответьте:   </vt:lpstr>
      <vt:lpstr>Слайд 30</vt:lpstr>
      <vt:lpstr>Слайд 31</vt:lpstr>
      <vt:lpstr>Домашнее задание. 1. Размышление о чести, благородстве, достоинстве  с  сопоставлением образов антиподов Кирибеевича и Калашникова.  ИЛИ 2.Вопросы учебника № 2 и 4 по главе третьей.  Внимательно проследите за поведением, настроением, словами поединщиков.  3. Индивидуально: сопоставить иллюстрации Билибина, Васнецова, Кустодиева. </vt:lpstr>
      <vt:lpstr>Автор презентации – С.И.Пахомова,  учитель русского языка и литературы МОУ «Средняя общеобразовательная школа  с углубленным изучением отдельных предметов № 36», г.Саранск, Республика Мордовия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DNA7 X86</cp:lastModifiedBy>
  <cp:revision>25</cp:revision>
  <dcterms:created xsi:type="dcterms:W3CDTF">2013-12-02T16:08:54Z</dcterms:created>
  <dcterms:modified xsi:type="dcterms:W3CDTF">2013-12-05T19:03:03Z</dcterms:modified>
</cp:coreProperties>
</file>