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86" r:id="rId10"/>
    <p:sldId id="276" r:id="rId11"/>
    <p:sldId id="269" r:id="rId12"/>
    <p:sldId id="270" r:id="rId13"/>
    <p:sldId id="271" r:id="rId14"/>
    <p:sldId id="282" r:id="rId15"/>
    <p:sldId id="272" r:id="rId16"/>
    <p:sldId id="273" r:id="rId17"/>
    <p:sldId id="279" r:id="rId18"/>
    <p:sldId id="277" r:id="rId19"/>
    <p:sldId id="281" r:id="rId20"/>
    <p:sldId id="280" r:id="rId21"/>
    <p:sldId id="283" r:id="rId22"/>
    <p:sldId id="284" r:id="rId23"/>
    <p:sldId id="287" r:id="rId2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25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7AA5F5A4-2AEE-4AE9-94E7-787D4E9C27A7}" type="datetimeFigureOut">
              <a:rPr lang="ru-RU"/>
              <a:pPr>
                <a:defRPr/>
              </a:pPr>
              <a:t>19.02.2014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D597C63-1412-47F9-957F-61E42C412DC0}"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B46B8C6-7BD3-407D-8186-D45049F40085}" type="datetimeFigureOut">
              <a:rPr lang="ru-RU"/>
              <a:pPr>
                <a:defRPr/>
              </a:pPr>
              <a:t>19.02.2014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A65D739-2470-4E84-858C-BEB7431E1332}"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C0EFE0-1FCE-40B4-982C-7120CB240D34}" type="datetimeFigureOut">
              <a:rPr lang="ru-RU"/>
              <a:pPr>
                <a:defRPr/>
              </a:pPr>
              <a:t>19.02.2014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5F77D48-7596-4DC1-95B2-CF2D1074113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1CE90D-6E14-4476-B74C-241E62F9831F}" type="datetimeFigureOut">
              <a:rPr lang="ru-RU"/>
              <a:pPr>
                <a:defRPr/>
              </a:pPr>
              <a:t>19.02.2014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3F88D5E-EC36-4E47-A26C-DD8E818863B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AC8CC9-8B8F-4D15-8BE2-C66BE6EDCB9A}" type="datetimeFigureOut">
              <a:rPr lang="ru-RU"/>
              <a:pPr>
                <a:defRPr/>
              </a:pPr>
              <a:t>19.02.2014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0C369BE-96D0-498C-91E1-342A32CE1095}"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435A7AA-EB96-426F-AB25-43BC86303755}" type="datetimeFigureOut">
              <a:rPr lang="ru-RU"/>
              <a:pPr>
                <a:defRPr/>
              </a:pPr>
              <a:t>19.02.2014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795D09A-BD95-4B9B-AB48-E0D6AF3995B8}"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BA5CC0E-72B0-4843-9752-E0F304C9CEC9}" type="datetimeFigureOut">
              <a:rPr lang="ru-RU"/>
              <a:pPr>
                <a:defRPr/>
              </a:pPr>
              <a:t>19.02.2014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E9C5519-82BD-41E8-BD8D-569ABFE5D889}"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365BC48-CF61-4512-9A2B-7796900C70E4}" type="datetimeFigureOut">
              <a:rPr lang="ru-RU"/>
              <a:pPr>
                <a:defRPr/>
              </a:pPr>
              <a:t>19.02.2014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B3A223B7-FC02-4E99-A2E2-4DDA5D121108}"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DA26FB3-21B7-43E9-8229-A6ED4DD75764}" type="datetimeFigureOut">
              <a:rPr lang="ru-RU"/>
              <a:pPr>
                <a:defRPr/>
              </a:pPr>
              <a:t>19.02.2014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E1A86191-D9F3-4855-B1E0-32D8F250A766}"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3E4200A-5CB8-429C-996B-1E02BCF02BBA}" type="datetimeFigureOut">
              <a:rPr lang="ru-RU"/>
              <a:pPr>
                <a:defRPr/>
              </a:pPr>
              <a:t>19.02.2014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44915A8D-30FC-44AB-87D3-0A1D4AC97F00}"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75DAF93-63CF-4619-9999-2733A51C2798}" type="datetimeFigureOut">
              <a:rPr lang="ru-RU"/>
              <a:pPr>
                <a:defRPr/>
              </a:pPr>
              <a:t>19.02.2014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99F1E0BA-58CB-47DD-A547-F753C16EB6D6}"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4496CB9-FD35-4D54-91C2-80C9C35B56C3}" type="datetimeFigureOut">
              <a:rPr lang="ru-RU"/>
              <a:pPr>
                <a:defRPr/>
              </a:pPr>
              <a:t>19.02.2014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417408A-86D1-4B5C-BB7C-B2906746B4B6}"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093DB23-6F8C-47F1-AE1D-F6E3A63F44CD}" type="datetimeFigureOut">
              <a:rPr lang="ru-RU"/>
              <a:pPr>
                <a:defRPr/>
              </a:pPr>
              <a:t>19.02.2014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90D42BD-02E0-4A01-9B10-906BF76FC50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rot="20264642">
            <a:off x="374650" y="2679700"/>
            <a:ext cx="8797925" cy="1411288"/>
          </a:xfrm>
        </p:spPr>
        <p:txBody>
          <a:bodyPr rtlCol="0">
            <a:noAutofit/>
          </a:bodyPr>
          <a:lstStyle/>
          <a:p>
            <a:pPr fontAlgn="auto">
              <a:spcAft>
                <a:spcPts val="0"/>
              </a:spcAft>
              <a:defRPr/>
            </a:pPr>
            <a:r>
              <a:rPr lang="en-US" dirty="0" err="1">
                <a:solidFill>
                  <a:schemeClr val="tx2">
                    <a:lumMod val="50000"/>
                  </a:schemeClr>
                </a:solidFill>
                <a:latin typeface="Algerian" panose="04020705040A02060702" pitchFamily="82" charset="0"/>
              </a:rPr>
              <a:t>Zwei</a:t>
            </a:r>
            <a:r>
              <a:rPr lang="en-US" dirty="0">
                <a:solidFill>
                  <a:schemeClr val="tx2">
                    <a:lumMod val="50000"/>
                  </a:schemeClr>
                </a:solidFill>
                <a:latin typeface="Algerian" panose="04020705040A02060702" pitchFamily="82" charset="0"/>
              </a:rPr>
              <a:t> </a:t>
            </a:r>
            <a:r>
              <a:rPr lang="en-US" dirty="0" err="1">
                <a:solidFill>
                  <a:schemeClr val="tx2">
                    <a:lumMod val="50000"/>
                  </a:schemeClr>
                </a:solidFill>
                <a:latin typeface="Algerian" panose="04020705040A02060702" pitchFamily="82" charset="0"/>
              </a:rPr>
              <a:t>russische</a:t>
            </a:r>
            <a:r>
              <a:rPr lang="en-US" dirty="0">
                <a:solidFill>
                  <a:schemeClr val="tx2">
                    <a:lumMod val="50000"/>
                  </a:schemeClr>
                </a:solidFill>
                <a:latin typeface="Algerian" panose="04020705040A02060702" pitchFamily="82" charset="0"/>
              </a:rPr>
              <a:t> </a:t>
            </a:r>
            <a:r>
              <a:rPr lang="en-US" dirty="0" err="1">
                <a:solidFill>
                  <a:schemeClr val="tx2">
                    <a:lumMod val="50000"/>
                  </a:schemeClr>
                </a:solidFill>
                <a:latin typeface="Algerian" panose="04020705040A02060702" pitchFamily="82" charset="0"/>
              </a:rPr>
              <a:t>Hauptstädte</a:t>
            </a:r>
            <a:r>
              <a:rPr lang="ru-RU" dirty="0">
                <a:solidFill>
                  <a:schemeClr val="tx2">
                    <a:lumMod val="50000"/>
                  </a:schemeClr>
                </a:solidFill>
              </a:rPr>
              <a:t/>
            </a:r>
            <a:br>
              <a:rPr lang="ru-RU" dirty="0">
                <a:solidFill>
                  <a:schemeClr val="tx2">
                    <a:lumMod val="50000"/>
                  </a:schemeClr>
                </a:solidFill>
              </a:rPr>
            </a:br>
            <a:r>
              <a:rPr lang="en-US" dirty="0" smtClean="0">
                <a:solidFill>
                  <a:schemeClr val="tx2">
                    <a:lumMod val="50000"/>
                  </a:schemeClr>
                </a:solidFill>
                <a:latin typeface="Algerian" panose="04020705040A02060702" pitchFamily="82" charset="0"/>
              </a:rPr>
              <a:t>und “das </a:t>
            </a:r>
            <a:r>
              <a:rPr lang="en-US" dirty="0" err="1" smtClean="0">
                <a:solidFill>
                  <a:schemeClr val="tx2">
                    <a:lumMod val="50000"/>
                  </a:schemeClr>
                </a:solidFill>
                <a:latin typeface="Algerian" panose="04020705040A02060702" pitchFamily="82" charset="0"/>
              </a:rPr>
              <a:t>kleine</a:t>
            </a:r>
            <a:r>
              <a:rPr lang="en-US" dirty="0" smtClean="0">
                <a:solidFill>
                  <a:schemeClr val="tx2">
                    <a:lumMod val="50000"/>
                  </a:schemeClr>
                </a:solidFill>
                <a:latin typeface="Algerian" panose="04020705040A02060702" pitchFamily="82" charset="0"/>
              </a:rPr>
              <a:t> Sankt – Petersburg in </a:t>
            </a:r>
            <a:r>
              <a:rPr lang="en-US" dirty="0" err="1" smtClean="0">
                <a:solidFill>
                  <a:schemeClr val="tx2">
                    <a:lumMod val="50000"/>
                  </a:schemeClr>
                </a:solidFill>
                <a:latin typeface="Algerian" panose="04020705040A02060702" pitchFamily="82" charset="0"/>
              </a:rPr>
              <a:t>Moskau</a:t>
            </a:r>
            <a:r>
              <a:rPr lang="en-US" smtClean="0">
                <a:solidFill>
                  <a:schemeClr val="tx2">
                    <a:lumMod val="50000"/>
                  </a:schemeClr>
                </a:solidFill>
                <a:latin typeface="Algerian" panose="04020705040A02060702" pitchFamily="82" charset="0"/>
              </a:rPr>
              <a:t>”</a:t>
            </a:r>
            <a:endParaRPr lang="ru-RU" dirty="0">
              <a:solidFill>
                <a:schemeClr val="tx2">
                  <a:lumMod val="50000"/>
                </a:schemeClr>
              </a:solidFill>
            </a:endParaRPr>
          </a:p>
        </p:txBody>
      </p:sp>
      <p:sp>
        <p:nvSpPr>
          <p:cNvPr id="8" name="Подзаголовок 7"/>
          <p:cNvSpPr>
            <a:spLocks noGrp="1"/>
          </p:cNvSpPr>
          <p:nvPr>
            <p:ph type="subTitle" idx="1"/>
          </p:nvPr>
        </p:nvSpPr>
        <p:spPr/>
        <p:txBody>
          <a:bodyPr rtlCol="0">
            <a:normAutofit/>
          </a:bodyPr>
          <a:lstStyle/>
          <a:p>
            <a:pPr fontAlgn="auto">
              <a:spcAft>
                <a:spcPts val="0"/>
              </a:spcAft>
              <a:defRPr/>
            </a:pPr>
            <a:endParaRPr lang="ru-RU"/>
          </a:p>
        </p:txBody>
      </p:sp>
      <p:pic>
        <p:nvPicPr>
          <p:cNvPr id="4" name="Picture 27" descr="Palace%20bridge"/>
          <p:cNvPicPr>
            <a:picLocks noChangeAspect="1" noChangeArrowheads="1"/>
          </p:cNvPicPr>
          <p:nvPr/>
        </p:nvPicPr>
        <p:blipFill>
          <a:blip r:embed="rId2" cstate="email"/>
          <a:srcRect/>
          <a:stretch>
            <a:fillRect/>
          </a:stretch>
        </p:blipFill>
        <p:spPr bwMode="auto">
          <a:xfrm>
            <a:off x="611188" y="304800"/>
            <a:ext cx="3200400" cy="2359025"/>
          </a:xfrm>
          <a:prstGeom prst="rect">
            <a:avLst/>
          </a:prstGeom>
          <a:solidFill>
            <a:srgbClr val="3366FF"/>
          </a:solidFill>
          <a:ln w="57150" cmpd="thickThin">
            <a:solidFill>
              <a:srgbClr val="3366FF"/>
            </a:solidFill>
            <a:miter lim="800000"/>
            <a:headEnd/>
            <a:tailEnd/>
          </a:ln>
        </p:spPr>
      </p:pic>
      <p:pic>
        <p:nvPicPr>
          <p:cNvPr id="5" name="Picture 27" descr="Palace%20bridge"/>
          <p:cNvPicPr>
            <a:picLocks noChangeAspect="1" noChangeArrowheads="1"/>
          </p:cNvPicPr>
          <p:nvPr/>
        </p:nvPicPr>
        <p:blipFill>
          <a:blip r:embed="rId2" cstate="email"/>
          <a:srcRect/>
          <a:stretch>
            <a:fillRect/>
          </a:stretch>
        </p:blipFill>
        <p:spPr bwMode="auto">
          <a:xfrm>
            <a:off x="633413" y="317500"/>
            <a:ext cx="3200400" cy="2359025"/>
          </a:xfrm>
          <a:prstGeom prst="rect">
            <a:avLst/>
          </a:prstGeom>
          <a:solidFill>
            <a:srgbClr val="3366FF"/>
          </a:solidFill>
          <a:ln w="57150" cmpd="thickThin">
            <a:solidFill>
              <a:srgbClr val="3366FF"/>
            </a:solidFill>
            <a:miter lim="800000"/>
            <a:headEnd/>
            <a:tailEnd/>
          </a:ln>
        </p:spPr>
      </p:pic>
      <p:pic>
        <p:nvPicPr>
          <p:cNvPr id="6" name="Picture 28" descr="800px-Kreml-Mauer_Moskwa_b[1]"/>
          <p:cNvPicPr>
            <a:picLocks noChangeAspect="1" noChangeArrowheads="1"/>
          </p:cNvPicPr>
          <p:nvPr/>
        </p:nvPicPr>
        <p:blipFill>
          <a:blip r:embed="rId3" cstate="email"/>
          <a:srcRect/>
          <a:stretch>
            <a:fillRect/>
          </a:stretch>
        </p:blipFill>
        <p:spPr bwMode="auto">
          <a:xfrm>
            <a:off x="5795963" y="4221163"/>
            <a:ext cx="3151187" cy="2325687"/>
          </a:xfrm>
          <a:prstGeom prst="rect">
            <a:avLst/>
          </a:prstGeom>
          <a:solidFill>
            <a:srgbClr val="3366FF"/>
          </a:solidFill>
          <a:ln w="57150" cmpd="thickThin">
            <a:solidFill>
              <a:srgbClr val="3366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1000"/>
                                        <p:tgtEl>
                                          <p:spTgt spid="5"/>
                                        </p:tgtEl>
                                      </p:cBhvr>
                                    </p:animEffect>
                                  </p:childTnLst>
                                </p:cTn>
                              </p:par>
                            </p:childTnLst>
                          </p:cTn>
                        </p:par>
                        <p:par>
                          <p:cTn id="12" fill="hold">
                            <p:stCondLst>
                              <p:cond delay="20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95288" y="692150"/>
          <a:ext cx="8136904" cy="6400800"/>
        </p:xfrm>
        <a:graphic>
          <a:graphicData uri="http://schemas.openxmlformats.org/drawingml/2006/table">
            <a:tbl>
              <a:tblPr firstRow="1" firstCol="1" bandRow="1">
                <a:tableStyleId>{5C22544A-7EE6-4342-B048-85BDC9FD1C3A}</a:tableStyleId>
              </a:tblPr>
              <a:tblGrid>
                <a:gridCol w="133821"/>
                <a:gridCol w="5056292"/>
                <a:gridCol w="2650213"/>
                <a:gridCol w="296578"/>
              </a:tblGrid>
              <a:tr h="417246">
                <a:tc>
                  <a:txBody>
                    <a:bodyPr/>
                    <a:lstStyle/>
                    <a:p>
                      <a:pPr>
                        <a:lnSpc>
                          <a:spcPct val="115000"/>
                        </a:lnSpc>
                        <a:spcAft>
                          <a:spcPts val="1000"/>
                        </a:spcAft>
                      </a:pPr>
                      <a:r>
                        <a:rPr lang="ru-RU" sz="1100" dirty="0">
                          <a:effectLst/>
                        </a:rPr>
                        <a:t> </a:t>
                      </a:r>
                      <a:endParaRPr lang="ru-RU" sz="1100" dirty="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 Der </a:t>
                      </a:r>
                      <a:r>
                        <a:rPr lang="en-US" sz="2000" b="1" dirty="0" err="1">
                          <a:solidFill>
                            <a:schemeClr val="tx1"/>
                          </a:solidFill>
                          <a:effectLst/>
                          <a:latin typeface="Times New Roman" panose="02020603050405020304" pitchFamily="18" charset="0"/>
                          <a:cs typeface="Times New Roman" panose="02020603050405020304" pitchFamily="18" charset="0"/>
                        </a:rPr>
                        <a:t>schönste</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Turm</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ist</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a:solidFill>
                            <a:schemeClr val="tx1"/>
                          </a:solidFill>
                          <a:effectLst/>
                          <a:latin typeface="Times New Roman" panose="02020603050405020304" pitchFamily="18" charset="0"/>
                          <a:cs typeface="Times New Roman" panose="02020603050405020304" pitchFamily="18" charset="0"/>
                        </a:rPr>
                        <a:t>a) 200 Tonnen schwer.</a:t>
                      </a:r>
                      <a:endParaRPr lang="ru-RU" sz="2000" b="1">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882597">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 </a:t>
                      </a:r>
                      <a:r>
                        <a:rPr lang="en-US" sz="2000" b="1" dirty="0" err="1">
                          <a:solidFill>
                            <a:schemeClr val="tx1"/>
                          </a:solidFill>
                          <a:effectLst/>
                          <a:latin typeface="Times New Roman" panose="02020603050405020304" pitchFamily="18" charset="0"/>
                          <a:cs typeface="Times New Roman" panose="02020603050405020304" pitchFamily="18" charset="0"/>
                        </a:rPr>
                        <a:t>Diese</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Turm</a:t>
                      </a:r>
                      <a:r>
                        <a:rPr lang="en-US" sz="2000" b="1" dirty="0">
                          <a:solidFill>
                            <a:schemeClr val="tx1"/>
                          </a:solidFill>
                          <a:effectLst/>
                          <a:latin typeface="Times New Roman" panose="02020603050405020304" pitchFamily="18" charset="0"/>
                          <a:cs typeface="Times New Roman" panose="02020603050405020304" pitchFamily="18" charset="0"/>
                        </a:rPr>
                        <a:t> hat ….</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b) 5 Meter </a:t>
                      </a:r>
                      <a:r>
                        <a:rPr lang="en-US" sz="2000" b="1" dirty="0" err="1">
                          <a:solidFill>
                            <a:schemeClr val="tx1"/>
                          </a:solidFill>
                          <a:effectLst/>
                          <a:latin typeface="Times New Roman" panose="02020603050405020304" pitchFamily="18" charset="0"/>
                          <a:cs typeface="Times New Roman" panose="02020603050405020304" pitchFamily="18" charset="0"/>
                        </a:rPr>
                        <a:t>lang</a:t>
                      </a:r>
                      <a:r>
                        <a:rPr lang="en-US" sz="2000" b="1" dirty="0">
                          <a:solidFill>
                            <a:schemeClr val="tx1"/>
                          </a:solidFill>
                          <a:effectLst/>
                          <a:latin typeface="Times New Roman" panose="02020603050405020304" pitchFamily="18" charset="0"/>
                          <a:cs typeface="Times New Roman" panose="02020603050405020304" pitchFamily="18" charset="0"/>
                        </a:rPr>
                        <a:t> und 93 </a:t>
                      </a:r>
                      <a:r>
                        <a:rPr lang="en-US" sz="2000" b="1" dirty="0" err="1">
                          <a:solidFill>
                            <a:schemeClr val="tx1"/>
                          </a:solidFill>
                          <a:effectLst/>
                          <a:latin typeface="Times New Roman" panose="02020603050405020304" pitchFamily="18" charset="0"/>
                          <a:cs typeface="Times New Roman" panose="02020603050405020304" pitchFamily="18" charset="0"/>
                        </a:rPr>
                        <a:t>Tonnen</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schwer</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417246">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a:solidFill>
                            <a:schemeClr val="tx1"/>
                          </a:solidFill>
                          <a:effectLst/>
                          <a:latin typeface="Times New Roman" panose="02020603050405020304" pitchFamily="18" charset="0"/>
                          <a:cs typeface="Times New Roman" panose="02020603050405020304" pitchFamily="18" charset="0"/>
                        </a:rPr>
                        <a:t>3. Die gröβte Glocke der Welt ist…</a:t>
                      </a:r>
                      <a:endParaRPr lang="ru-RU" sz="2000" b="1">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c) </a:t>
                      </a:r>
                      <a:r>
                        <a:rPr lang="en-US" sz="2000" b="1" dirty="0" err="1">
                          <a:solidFill>
                            <a:schemeClr val="tx1"/>
                          </a:solidFill>
                          <a:effectLst/>
                          <a:latin typeface="Times New Roman" panose="02020603050405020304" pitchFamily="18" charset="0"/>
                          <a:cs typeface="Times New Roman" panose="02020603050405020304" pitchFamily="18" charset="0"/>
                        </a:rPr>
                        <a:t>Zaren</a:t>
                      </a:r>
                      <a:r>
                        <a:rPr lang="en-US" sz="2000" b="1" dirty="0">
                          <a:solidFill>
                            <a:schemeClr val="tx1"/>
                          </a:solidFill>
                          <a:effectLst/>
                          <a:latin typeface="Times New Roman" panose="02020603050405020304" pitchFamily="18" charset="0"/>
                          <a:cs typeface="Times New Roman" panose="02020603050405020304" pitchFamily="18" charset="0"/>
                        </a:rPr>
                        <a:t>  - </a:t>
                      </a:r>
                      <a:r>
                        <a:rPr lang="en-US" sz="2000" b="1" dirty="0" err="1">
                          <a:solidFill>
                            <a:schemeClr val="tx1"/>
                          </a:solidFill>
                          <a:effectLst/>
                          <a:latin typeface="Times New Roman" panose="02020603050405020304" pitchFamily="18" charset="0"/>
                          <a:cs typeface="Times New Roman" panose="02020603050405020304" pitchFamily="18" charset="0"/>
                        </a:rPr>
                        <a:t>Glocke</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417246">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a:solidFill>
                            <a:schemeClr val="tx1"/>
                          </a:solidFill>
                          <a:effectLst/>
                          <a:latin typeface="Times New Roman" panose="02020603050405020304" pitchFamily="18" charset="0"/>
                          <a:cs typeface="Times New Roman" panose="02020603050405020304" pitchFamily="18" charset="0"/>
                        </a:rPr>
                        <a:t>4. Diese Glocke ist…</a:t>
                      </a:r>
                      <a:endParaRPr lang="ru-RU" sz="2000" b="1">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d) der </a:t>
                      </a:r>
                      <a:r>
                        <a:rPr lang="en-US" sz="2000" b="1" dirty="0" err="1">
                          <a:solidFill>
                            <a:schemeClr val="tx1"/>
                          </a:solidFill>
                          <a:effectLst/>
                          <a:latin typeface="Times New Roman" panose="02020603050405020304" pitchFamily="18" charset="0"/>
                          <a:cs typeface="Times New Roman" panose="02020603050405020304" pitchFamily="18" charset="0"/>
                        </a:rPr>
                        <a:t>Spasski</a:t>
                      </a:r>
                      <a:r>
                        <a:rPr lang="en-US" sz="2000" b="1" dirty="0">
                          <a:solidFill>
                            <a:schemeClr val="tx1"/>
                          </a:solidFill>
                          <a:effectLst/>
                          <a:latin typeface="Times New Roman" panose="02020603050405020304" pitchFamily="18" charset="0"/>
                          <a:cs typeface="Times New Roman" panose="02020603050405020304" pitchFamily="18" charset="0"/>
                        </a:rPr>
                        <a:t> – </a:t>
                      </a:r>
                      <a:r>
                        <a:rPr lang="en-US" sz="2000" b="1" dirty="0" err="1">
                          <a:solidFill>
                            <a:schemeClr val="tx1"/>
                          </a:solidFill>
                          <a:effectLst/>
                          <a:latin typeface="Times New Roman" panose="02020603050405020304" pitchFamily="18" charset="0"/>
                          <a:cs typeface="Times New Roman" panose="02020603050405020304" pitchFamily="18" charset="0"/>
                        </a:rPr>
                        <a:t>Turm</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417246">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a:solidFill>
                            <a:schemeClr val="tx1"/>
                          </a:solidFill>
                          <a:effectLst/>
                          <a:latin typeface="Times New Roman" panose="02020603050405020304" pitchFamily="18" charset="0"/>
                          <a:cs typeface="Times New Roman" panose="02020603050405020304" pitchFamily="18" charset="0"/>
                        </a:rPr>
                        <a:t>5. Die Zaren- Kanone ist…</a:t>
                      </a:r>
                      <a:endParaRPr lang="ru-RU" sz="2000" b="1">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e) 41 </a:t>
                      </a:r>
                      <a:r>
                        <a:rPr lang="en-US" sz="2000" b="1" dirty="0" err="1">
                          <a:solidFill>
                            <a:schemeClr val="tx1"/>
                          </a:solidFill>
                          <a:effectLst/>
                          <a:latin typeface="Times New Roman" panose="02020603050405020304" pitchFamily="18" charset="0"/>
                          <a:cs typeface="Times New Roman" panose="02020603050405020304" pitchFamily="18" charset="0"/>
                        </a:rPr>
                        <a:t>Inseln</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417246">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a:solidFill>
                            <a:schemeClr val="tx1"/>
                          </a:solidFill>
                          <a:effectLst/>
                          <a:latin typeface="Times New Roman" panose="02020603050405020304" pitchFamily="18" charset="0"/>
                          <a:cs typeface="Times New Roman" panose="02020603050405020304" pitchFamily="18" charset="0"/>
                        </a:rPr>
                        <a:t>6. In der Rüstkammer kann man…</a:t>
                      </a:r>
                      <a:endParaRPr lang="ru-RU" sz="2000" b="1">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f) das </a:t>
                      </a:r>
                      <a:r>
                        <a:rPr lang="en-US" sz="2000" b="1" dirty="0" err="1">
                          <a:solidFill>
                            <a:schemeClr val="tx1"/>
                          </a:solidFill>
                          <a:effectLst/>
                          <a:latin typeface="Times New Roman" panose="02020603050405020304" pitchFamily="18" charset="0"/>
                          <a:cs typeface="Times New Roman" panose="02020603050405020304" pitchFamily="18" charset="0"/>
                        </a:rPr>
                        <a:t>nördliche</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Venedig</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882597">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7. Sankt-Petersburg </a:t>
                      </a:r>
                      <a:r>
                        <a:rPr lang="en-US" sz="2000" b="1" dirty="0" err="1">
                          <a:solidFill>
                            <a:schemeClr val="tx1"/>
                          </a:solidFill>
                          <a:effectLst/>
                          <a:latin typeface="Times New Roman" panose="02020603050405020304" pitchFamily="18" charset="0"/>
                          <a:cs typeface="Times New Roman" panose="02020603050405020304" pitchFamily="18" charset="0"/>
                        </a:rPr>
                        <a:t>wurde</a:t>
                      </a:r>
                      <a:r>
                        <a:rPr lang="en-US" sz="2000" b="1" dirty="0">
                          <a:solidFill>
                            <a:schemeClr val="tx1"/>
                          </a:solidFill>
                          <a:effectLst/>
                          <a:latin typeface="Times New Roman" panose="02020603050405020304" pitchFamily="18" charset="0"/>
                          <a:cs typeface="Times New Roman" panose="02020603050405020304" pitchFamily="18" charset="0"/>
                        </a:rPr>
                        <a:t>….</a:t>
                      </a:r>
                      <a:r>
                        <a:rPr lang="en-US" sz="2000" b="1" dirty="0" err="1">
                          <a:solidFill>
                            <a:schemeClr val="tx1"/>
                          </a:solidFill>
                          <a:effectLst/>
                          <a:latin typeface="Times New Roman" panose="02020603050405020304" pitchFamily="18" charset="0"/>
                          <a:cs typeface="Times New Roman" panose="02020603050405020304" pitchFamily="18" charset="0"/>
                        </a:rPr>
                        <a:t>gegründet</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g) die </a:t>
                      </a:r>
                      <a:r>
                        <a:rPr lang="en-US" sz="2000" b="1" dirty="0" err="1">
                          <a:solidFill>
                            <a:schemeClr val="tx1"/>
                          </a:solidFill>
                          <a:effectLst/>
                          <a:latin typeface="Times New Roman" panose="02020603050405020304" pitchFamily="18" charset="0"/>
                          <a:cs typeface="Times New Roman" panose="02020603050405020304" pitchFamily="18" charset="0"/>
                        </a:rPr>
                        <a:t>weltbekannte</a:t>
                      </a:r>
                      <a:r>
                        <a:rPr lang="en-US" sz="2000" b="1" dirty="0">
                          <a:solidFill>
                            <a:schemeClr val="tx1"/>
                          </a:solidFill>
                          <a:effectLst/>
                          <a:latin typeface="Times New Roman" panose="02020603050405020304" pitchFamily="18" charset="0"/>
                          <a:cs typeface="Times New Roman" panose="02020603050405020304" pitchFamily="18" charset="0"/>
                        </a:rPr>
                        <a:t> Glockenspiel.</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417246">
                <a:tc>
                  <a:txBody>
                    <a:bodyPr/>
                    <a:lstStyle/>
                    <a:p>
                      <a:pPr>
                        <a:lnSpc>
                          <a:spcPct val="115000"/>
                        </a:lnSpc>
                        <a:spcAft>
                          <a:spcPts val="1000"/>
                        </a:spcAft>
                      </a:pPr>
                      <a:r>
                        <a:rPr lang="ru-RU" sz="1100">
                          <a:effectLst/>
                        </a:rPr>
                        <a:t> </a:t>
                      </a:r>
                      <a:endParaRPr lang="ru-RU" sz="1100">
                        <a:effectLst/>
                        <a:latin typeface="Calibri"/>
                        <a:ea typeface="Calibri"/>
                        <a:cs typeface="Times New Roman"/>
                      </a:endParaRPr>
                    </a:p>
                  </a:txBody>
                  <a:tcPr marL="0" marR="0" marT="0" marB="0" anchor="ctr"/>
                </a:tc>
                <a:tc>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8. Man </a:t>
                      </a:r>
                      <a:r>
                        <a:rPr lang="en-US" sz="2000" b="1" dirty="0" err="1">
                          <a:solidFill>
                            <a:schemeClr val="tx1"/>
                          </a:solidFill>
                          <a:effectLst/>
                          <a:latin typeface="Times New Roman" panose="02020603050405020304" pitchFamily="18" charset="0"/>
                          <a:cs typeface="Times New Roman" panose="02020603050405020304" pitchFamily="18" charset="0"/>
                        </a:rPr>
                        <a:t>nennt</a:t>
                      </a:r>
                      <a:r>
                        <a:rPr lang="en-US" sz="2000" b="1" dirty="0">
                          <a:solidFill>
                            <a:schemeClr val="tx1"/>
                          </a:solidFill>
                          <a:effectLst/>
                          <a:latin typeface="Times New Roman" panose="02020603050405020304" pitchFamily="18" charset="0"/>
                          <a:cs typeface="Times New Roman" panose="02020603050405020304" pitchFamily="18" charset="0"/>
                        </a:rPr>
                        <a:t> oft Petersburg…</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nSpc>
                          <a:spcPct val="150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h) 1703</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r>
              <a:tr h="1347948">
                <a:tc gridSpan="2">
                  <a:txBody>
                    <a:bodyPr/>
                    <a:lstStyle/>
                    <a:p>
                      <a:pPr>
                        <a:lnSpc>
                          <a:spcPct val="150000"/>
                        </a:lnSpc>
                        <a:spcAft>
                          <a:spcPts val="0"/>
                        </a:spcAft>
                      </a:pPr>
                      <a:r>
                        <a:rPr lang="en-US" sz="2000" b="1">
                          <a:solidFill>
                            <a:schemeClr val="tx1"/>
                          </a:solidFill>
                          <a:effectLst/>
                          <a:latin typeface="Times New Roman" panose="02020603050405020304" pitchFamily="18" charset="0"/>
                          <a:cs typeface="Times New Roman" panose="02020603050405020304" pitchFamily="18" charset="0"/>
                        </a:rPr>
                        <a:t>9. Petersburg liegt auf …. Inseln.</a:t>
                      </a:r>
                      <a:endParaRPr lang="ru-RU" sz="2000" b="1">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ru-RU"/>
                    </a:p>
                  </a:txBody>
                  <a:tcPr/>
                </a:tc>
                <a:tc>
                  <a:txBody>
                    <a:bodyPr/>
                    <a:lstStyle/>
                    <a:p>
                      <a:pPr>
                        <a:lnSpc>
                          <a:spcPct val="150000"/>
                        </a:lnSpc>
                        <a:spcAft>
                          <a:spcPts val="0"/>
                        </a:spcAft>
                      </a:pPr>
                      <a:r>
                        <a:rPr lang="en-US" sz="2000" b="1" dirty="0" err="1">
                          <a:solidFill>
                            <a:schemeClr val="tx1"/>
                          </a:solidFill>
                          <a:effectLst/>
                          <a:latin typeface="Times New Roman" panose="02020603050405020304" pitchFamily="18" charset="0"/>
                          <a:cs typeface="Times New Roman" panose="02020603050405020304" pitchFamily="18" charset="0"/>
                        </a:rPr>
                        <a:t>i</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historische</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Kutschen</a:t>
                      </a:r>
                      <a:r>
                        <a:rPr lang="en-US" sz="2000" b="1" dirty="0">
                          <a:solidFill>
                            <a:schemeClr val="tx1"/>
                          </a:solidFill>
                          <a:effectLst/>
                          <a:latin typeface="Times New Roman" panose="02020603050405020304" pitchFamily="18" charset="0"/>
                          <a:cs typeface="Times New Roman" panose="02020603050405020304" pitchFamily="18" charset="0"/>
                        </a:rPr>
                        <a:t>, das </a:t>
                      </a:r>
                      <a:r>
                        <a:rPr lang="en-US" sz="2000" b="1" dirty="0" err="1">
                          <a:solidFill>
                            <a:schemeClr val="tx1"/>
                          </a:solidFill>
                          <a:effectLst/>
                          <a:latin typeface="Times New Roman" panose="02020603050405020304" pitchFamily="18" charset="0"/>
                          <a:cs typeface="Times New Roman" panose="02020603050405020304" pitchFamily="18" charset="0"/>
                        </a:rPr>
                        <a:t>Geschirr</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aus</a:t>
                      </a:r>
                      <a:r>
                        <a:rPr lang="en-US" sz="2000" b="1" dirty="0">
                          <a:solidFill>
                            <a:schemeClr val="tx1"/>
                          </a:solidFill>
                          <a:effectLst/>
                          <a:latin typeface="Times New Roman" panose="02020603050405020304" pitchFamily="18" charset="0"/>
                          <a:cs typeface="Times New Roman" panose="02020603050405020304" pitchFamily="18" charset="0"/>
                        </a:rPr>
                        <a:t> Gold </a:t>
                      </a:r>
                      <a:r>
                        <a:rPr lang="en-US" sz="2000" b="1" dirty="0" err="1">
                          <a:solidFill>
                            <a:schemeClr val="tx1"/>
                          </a:solidFill>
                          <a:effectLst/>
                          <a:latin typeface="Times New Roman" panose="02020603050405020304" pitchFamily="18" charset="0"/>
                          <a:cs typeface="Times New Roman" panose="02020603050405020304" pitchFamily="18" charset="0"/>
                        </a:rPr>
                        <a:t>sehen</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endParaRPr lang="ru-RU" sz="2000" dirty="0">
                        <a:latin typeface="Times New Roman" panose="02020603050405020304" pitchFamily="18" charset="0"/>
                        <a:cs typeface="Times New Roman" panose="02020603050405020304" pitchFamily="18" charset="0"/>
                      </a:endParaRPr>
                    </a:p>
                  </a:txBody>
                  <a:tcPr/>
                </a:tc>
              </a:tr>
            </a:tbl>
          </a:graphicData>
        </a:graphic>
      </p:graphicFrame>
      <p:cxnSp>
        <p:nvCxnSpPr>
          <p:cNvPr id="7" name="Прямая со стрелкой 6"/>
          <p:cNvCxnSpPr/>
          <p:nvPr/>
        </p:nvCxnSpPr>
        <p:spPr>
          <a:xfrm>
            <a:off x="3492500" y="1052513"/>
            <a:ext cx="2519363" cy="16557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a:off x="2771775" y="1412875"/>
            <a:ext cx="3024188" cy="25923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a:off x="4284663" y="2276475"/>
            <a:ext cx="15113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p:nvPr/>
        </p:nvCxnSpPr>
        <p:spPr>
          <a:xfrm flipV="1">
            <a:off x="2771775" y="908050"/>
            <a:ext cx="3024188" cy="18002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Прямая со стрелкой 19"/>
          <p:cNvCxnSpPr/>
          <p:nvPr/>
        </p:nvCxnSpPr>
        <p:spPr>
          <a:xfrm flipV="1">
            <a:off x="3492500" y="1412875"/>
            <a:ext cx="2303463" cy="17287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p:nvPr/>
        </p:nvCxnSpPr>
        <p:spPr>
          <a:xfrm>
            <a:off x="4284663" y="3429000"/>
            <a:ext cx="1511300" cy="20875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p:cNvCxnSpPr/>
          <p:nvPr/>
        </p:nvCxnSpPr>
        <p:spPr>
          <a:xfrm>
            <a:off x="3635375" y="4005263"/>
            <a:ext cx="2376488" cy="914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flipV="1">
            <a:off x="3924300" y="3644900"/>
            <a:ext cx="1871663" cy="14398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Прямая со стрелкой 31"/>
          <p:cNvCxnSpPr/>
          <p:nvPr/>
        </p:nvCxnSpPr>
        <p:spPr>
          <a:xfrm flipV="1">
            <a:off x="2916238" y="3141663"/>
            <a:ext cx="2879725" cy="2374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rtlCol="0">
            <a:normAutofit/>
          </a:bodyPr>
          <a:lstStyle/>
          <a:p>
            <a:pPr fontAlgn="auto">
              <a:spcAft>
                <a:spcPts val="0"/>
              </a:spcAft>
              <a:defRPr/>
            </a:pPr>
            <a:endParaRPr lang="ru-RU" dirty="0"/>
          </a:p>
        </p:txBody>
      </p:sp>
      <p:sp>
        <p:nvSpPr>
          <p:cNvPr id="3" name="Объект 2"/>
          <p:cNvSpPr>
            <a:spLocks noGrp="1"/>
          </p:cNvSpPr>
          <p:nvPr>
            <p:ph idx="1"/>
          </p:nvPr>
        </p:nvSpPr>
        <p:spPr>
          <a:xfrm>
            <a:off x="457200" y="1340768"/>
            <a:ext cx="8229600" cy="4785395"/>
          </a:xfrm>
          <a:solidFill>
            <a:schemeClr val="accent1">
              <a:lumMod val="20000"/>
              <a:lumOff val="80000"/>
            </a:schemeClr>
          </a:solidFill>
          <a:effectLst>
            <a:glow rad="101600">
              <a:schemeClr val="accent5">
                <a:satMod val="175000"/>
                <a:alpha val="40000"/>
              </a:schemeClr>
            </a:glow>
          </a:effectLst>
        </p:spPr>
        <p:txBody>
          <a:bodyPr spcFirstLastPara="1" rtlCol="0">
            <a:prstTxWarp prst="textArchUp">
              <a:avLst/>
            </a:prstTxWarp>
            <a:normAutofit/>
          </a:bodyPr>
          <a:lstStyle/>
          <a:p>
            <a:pPr algn="ctr" fontAlgn="auto">
              <a:spcAft>
                <a:spcPts val="0"/>
              </a:spcAft>
              <a:defRPr/>
            </a:pPr>
            <a:r>
              <a:rPr lang="en-US" sz="4400" dirty="0" smtClean="0">
                <a:solidFill>
                  <a:schemeClr val="tx2">
                    <a:lumMod val="50000"/>
                  </a:schemeClr>
                </a:solidFill>
                <a:latin typeface="Algerian" panose="04020705040A02060702" pitchFamily="82" charset="0"/>
              </a:rPr>
              <a:t>Das </a:t>
            </a:r>
            <a:r>
              <a:rPr lang="en-US" sz="4400" dirty="0" err="1" smtClean="0">
                <a:solidFill>
                  <a:schemeClr val="tx2">
                    <a:lumMod val="50000"/>
                  </a:schemeClr>
                </a:solidFill>
                <a:latin typeface="Algerian" panose="04020705040A02060702" pitchFamily="82" charset="0"/>
              </a:rPr>
              <a:t>kleine</a:t>
            </a:r>
            <a:r>
              <a:rPr lang="en-US" sz="4400" dirty="0" smtClean="0">
                <a:solidFill>
                  <a:schemeClr val="tx2">
                    <a:lumMod val="50000"/>
                  </a:schemeClr>
                </a:solidFill>
                <a:latin typeface="Algerian" panose="04020705040A02060702" pitchFamily="82" charset="0"/>
              </a:rPr>
              <a:t> Petersburg in </a:t>
            </a:r>
            <a:r>
              <a:rPr lang="en-US" sz="4400" dirty="0" err="1" smtClean="0">
                <a:solidFill>
                  <a:schemeClr val="tx2">
                    <a:lumMod val="50000"/>
                  </a:schemeClr>
                </a:solidFill>
                <a:latin typeface="Algerian" panose="04020705040A02060702" pitchFamily="82" charset="0"/>
              </a:rPr>
              <a:t>Moskau</a:t>
            </a:r>
            <a:endParaRPr lang="ru-RU" sz="4400" dirty="0">
              <a:solidFill>
                <a:schemeClr val="tx2">
                  <a:lumMod val="50000"/>
                </a:schemeClr>
              </a:solidFill>
            </a:endParaRPr>
          </a:p>
        </p:txBody>
      </p:sp>
      <p:pic>
        <p:nvPicPr>
          <p:cNvPr id="13316" name="Рисунок 10" descr="http://www.mhts.ru/images/lefortovo/sxlefort.jpg"/>
          <p:cNvPicPr>
            <a:picLocks noChangeAspect="1" noChangeArrowheads="1"/>
          </p:cNvPicPr>
          <p:nvPr/>
        </p:nvPicPr>
        <p:blipFill>
          <a:blip r:embed="rId2"/>
          <a:srcRect t="24219" b="31087"/>
          <a:stretch>
            <a:fillRect/>
          </a:stretch>
        </p:blipFill>
        <p:spPr bwMode="auto">
          <a:xfrm>
            <a:off x="2411413" y="2100263"/>
            <a:ext cx="4700587" cy="3811587"/>
          </a:xfrm>
          <a:prstGeom prst="rect">
            <a:avLst/>
          </a:prstGeom>
          <a:noFill/>
          <a:ln w="9525">
            <a:noFill/>
            <a:miter lim="800000"/>
            <a:headEnd/>
            <a:tailEnd/>
          </a:ln>
        </p:spPr>
      </p:pic>
      <p:sp>
        <p:nvSpPr>
          <p:cNvPr id="12" name="Волна 11"/>
          <p:cNvSpPr/>
          <p:nvPr/>
        </p:nvSpPr>
        <p:spPr>
          <a:xfrm>
            <a:off x="3995738" y="3141663"/>
            <a:ext cx="242887" cy="45720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3" name="Волна 12"/>
          <p:cNvSpPr/>
          <p:nvPr/>
        </p:nvSpPr>
        <p:spPr>
          <a:xfrm flipV="1">
            <a:off x="4572000" y="4005263"/>
            <a:ext cx="360363" cy="360362"/>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4" name="Волна 13"/>
          <p:cNvSpPr/>
          <p:nvPr/>
        </p:nvSpPr>
        <p:spPr>
          <a:xfrm>
            <a:off x="4932363" y="4868863"/>
            <a:ext cx="360362" cy="22860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
        <p:nvSpPr>
          <p:cNvPr id="15" name="Волна 14"/>
          <p:cNvSpPr/>
          <p:nvPr/>
        </p:nvSpPr>
        <p:spPr>
          <a:xfrm>
            <a:off x="5292725" y="2492375"/>
            <a:ext cx="228600" cy="457200"/>
          </a:xfrm>
          <a:prstGeom prst="wav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6"/>
          <p:cNvSpPr>
            <a:spLocks noGrp="1"/>
          </p:cNvSpPr>
          <p:nvPr>
            <p:ph type="title"/>
          </p:nvPr>
        </p:nvSpPr>
        <p:spPr>
          <a:xfrm>
            <a:off x="457200" y="1412875"/>
            <a:ext cx="3008313" cy="2736850"/>
          </a:xfrm>
        </p:spPr>
        <p:txBody>
          <a:bodyPr/>
          <a:lstStyle/>
          <a:p>
            <a:r>
              <a:rPr lang="en-US" sz="3200" smtClean="0">
                <a:latin typeface="Times New Roman" pitchFamily="18" charset="0"/>
                <a:cs typeface="Times New Roman" pitchFamily="18" charset="0"/>
              </a:rPr>
              <a:t>Denkmal für Franz Lefort und Peter I. Fragment</a:t>
            </a: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endParaRPr lang="ru-RU" sz="3200" smtClean="0">
              <a:latin typeface="Times New Roman" pitchFamily="18" charset="0"/>
              <a:cs typeface="Times New Roman" pitchFamily="18" charset="0"/>
            </a:endParaRPr>
          </a:p>
        </p:txBody>
      </p:sp>
      <p:pic>
        <p:nvPicPr>
          <p:cNvPr id="14339" name="Объект 3" descr="Памятник Пётру I и Францу Лефорт, Юго-Восточный административный округ, Лефортово"/>
          <p:cNvPicPr>
            <a:picLocks noGrp="1"/>
          </p:cNvPicPr>
          <p:nvPr>
            <p:ph idx="1"/>
          </p:nvPr>
        </p:nvPicPr>
        <p:blipFill>
          <a:blip r:embed="rId2"/>
          <a:srcRect/>
          <a:stretch>
            <a:fillRect/>
          </a:stretch>
        </p:blipFill>
        <p:spPr>
          <a:xfrm>
            <a:off x="4067175" y="404813"/>
            <a:ext cx="4537075" cy="5688012"/>
          </a:xfrm>
        </p:spPr>
      </p:pic>
      <p:sp>
        <p:nvSpPr>
          <p:cNvPr id="14340" name="Текст 7"/>
          <p:cNvSpPr>
            <a:spLocks noGrp="1"/>
          </p:cNvSpPr>
          <p:nvPr>
            <p:ph type="body" sz="half" idx="2"/>
          </p:nvPr>
        </p:nvSpPr>
        <p:spPr>
          <a:xfrm>
            <a:off x="395288" y="981075"/>
            <a:ext cx="3070225" cy="1079500"/>
          </a:xfrm>
        </p:spPr>
        <p:txBody>
          <a:bodyPr/>
          <a:lstStyle/>
          <a:p>
            <a:endParaRPr lang="ru-RU"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468313" y="273050"/>
            <a:ext cx="2997200" cy="2435225"/>
          </a:xfrm>
        </p:spPr>
        <p:txBody>
          <a:bodyPr/>
          <a:lstStyle/>
          <a:p>
            <a:endParaRPr lang="ru-RU" smtClean="0"/>
          </a:p>
        </p:txBody>
      </p:sp>
      <p:sp>
        <p:nvSpPr>
          <p:cNvPr id="15363" name="Текст 3"/>
          <p:cNvSpPr>
            <a:spLocks noGrp="1"/>
          </p:cNvSpPr>
          <p:nvPr>
            <p:ph type="body" sz="half" idx="2"/>
          </p:nvPr>
        </p:nvSpPr>
        <p:spPr/>
        <p:txBody>
          <a:bodyPr/>
          <a:lstStyle/>
          <a:p>
            <a:r>
              <a:rPr lang="en-US" sz="3200" smtClean="0">
                <a:latin typeface="Times New Roman" pitchFamily="18" charset="0"/>
                <a:cs typeface="Times New Roman" pitchFamily="18" charset="0"/>
              </a:rPr>
              <a:t>Das erste Spital.</a:t>
            </a:r>
          </a:p>
          <a:p>
            <a:r>
              <a:rPr lang="en-US" sz="3200" smtClean="0">
                <a:latin typeface="Times New Roman" pitchFamily="18" charset="0"/>
                <a:cs typeface="Times New Roman" pitchFamily="18" charset="0"/>
              </a:rPr>
              <a:t>Heute – das Burdenko- Militärhospital</a:t>
            </a:r>
            <a:endParaRPr lang="ru-RU" sz="3200" smtClean="0">
              <a:latin typeface="Times New Roman" pitchFamily="18" charset="0"/>
              <a:cs typeface="Times New Roman" pitchFamily="18" charset="0"/>
            </a:endParaRPr>
          </a:p>
          <a:p>
            <a:endParaRPr lang="en-US" sz="3200" smtClean="0">
              <a:latin typeface="Times New Roman" pitchFamily="18" charset="0"/>
              <a:cs typeface="Times New Roman" pitchFamily="18" charset="0"/>
            </a:endParaRPr>
          </a:p>
        </p:txBody>
      </p:sp>
      <p:pic>
        <p:nvPicPr>
          <p:cNvPr id="15364" name="Объект 4" descr="Госпиталь сегодня."/>
          <p:cNvPicPr>
            <a:picLocks noGrp="1"/>
          </p:cNvPicPr>
          <p:nvPr>
            <p:ph idx="1"/>
          </p:nvPr>
        </p:nvPicPr>
        <p:blipFill>
          <a:blip r:embed="rId2"/>
          <a:srcRect/>
          <a:stretch>
            <a:fillRect/>
          </a:stretch>
        </p:blipFill>
        <p:spPr>
          <a:xfrm>
            <a:off x="3995738" y="476250"/>
            <a:ext cx="4537075" cy="5616575"/>
          </a:xfrm>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endParaRPr lang="ru-RU" smtClean="0"/>
          </a:p>
        </p:txBody>
      </p:sp>
      <p:sp>
        <p:nvSpPr>
          <p:cNvPr id="16387" name="Объект 2"/>
          <p:cNvSpPr>
            <a:spLocks noGrp="1"/>
          </p:cNvSpPr>
          <p:nvPr>
            <p:ph idx="1"/>
          </p:nvPr>
        </p:nvSpPr>
        <p:spPr/>
        <p:txBody>
          <a:bodyPr/>
          <a:lstStyle/>
          <a:p>
            <a:endParaRPr lang="ru-RU" smtClean="0"/>
          </a:p>
        </p:txBody>
      </p:sp>
      <p:sp>
        <p:nvSpPr>
          <p:cNvPr id="16388" name="Текст 3"/>
          <p:cNvSpPr>
            <a:spLocks noGrp="1"/>
          </p:cNvSpPr>
          <p:nvPr>
            <p:ph type="body" sz="half" idx="2"/>
          </p:nvPr>
        </p:nvSpPr>
        <p:spPr/>
        <p:txBody>
          <a:bodyPr/>
          <a:lstStyle/>
          <a:p>
            <a:r>
              <a:rPr lang="en-US" sz="2800" b="1" smtClean="0">
                <a:latin typeface="Times New Roman" pitchFamily="18" charset="0"/>
                <a:cs typeface="Times New Roman" pitchFamily="18" charset="0"/>
              </a:rPr>
              <a:t>Der Lefortowskij – Palast</a:t>
            </a:r>
          </a:p>
          <a:p>
            <a:r>
              <a:rPr lang="en-US" sz="2800" b="1" smtClean="0">
                <a:latin typeface="Times New Roman" pitchFamily="18" charset="0"/>
                <a:cs typeface="Times New Roman" pitchFamily="18" charset="0"/>
              </a:rPr>
              <a:t>Heute - </a:t>
            </a:r>
          </a:p>
          <a:p>
            <a:r>
              <a:rPr lang="en-US" sz="2800" b="1" smtClean="0">
                <a:latin typeface="Times New Roman" pitchFamily="18" charset="0"/>
                <a:cs typeface="Times New Roman" pitchFamily="18" charset="0"/>
              </a:rPr>
              <a:t>Staatliche Archiv der Militärgeschichte Russlands</a:t>
            </a:r>
            <a:endParaRPr lang="ru-RU" sz="2800" b="1" smtClean="0">
              <a:latin typeface="Times New Roman" pitchFamily="18" charset="0"/>
              <a:cs typeface="Times New Roman" pitchFamily="18" charset="0"/>
            </a:endParaRPr>
          </a:p>
        </p:txBody>
      </p:sp>
      <p:pic>
        <p:nvPicPr>
          <p:cNvPr id="16389" name="Рисунок 4" descr="http://photos.wikimapia.org/p/00/00/92/41/15_big.jpg"/>
          <p:cNvPicPr>
            <a:picLocks noChangeAspect="1" noChangeArrowheads="1"/>
          </p:cNvPicPr>
          <p:nvPr/>
        </p:nvPicPr>
        <p:blipFill>
          <a:blip r:embed="rId2" cstate="email"/>
          <a:srcRect/>
          <a:stretch>
            <a:fillRect/>
          </a:stretch>
        </p:blipFill>
        <p:spPr bwMode="auto">
          <a:xfrm>
            <a:off x="3276600" y="336550"/>
            <a:ext cx="5715000" cy="4283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endParaRPr lang="ru-RU" smtClean="0"/>
          </a:p>
        </p:txBody>
      </p:sp>
      <p:sp>
        <p:nvSpPr>
          <p:cNvPr id="17411" name="Текст 3"/>
          <p:cNvSpPr>
            <a:spLocks noGrp="1"/>
          </p:cNvSpPr>
          <p:nvPr>
            <p:ph type="body" sz="half" idx="2"/>
          </p:nvPr>
        </p:nvSpPr>
        <p:spPr>
          <a:xfrm>
            <a:off x="457200" y="4005263"/>
            <a:ext cx="8326438" cy="2120900"/>
          </a:xfrm>
        </p:spPr>
        <p:txBody>
          <a:bodyPr/>
          <a:lstStyle/>
          <a:p>
            <a:pPr algn="ctr"/>
            <a:endParaRPr lang="en-US" sz="3200" smtClean="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Der Jekaterininskij-Palast</a:t>
            </a:r>
            <a:endParaRPr lang="ru-RU" sz="3200" smtClean="0">
              <a:latin typeface="Times New Roman" pitchFamily="18" charset="0"/>
              <a:cs typeface="Times New Roman" pitchFamily="18" charset="0"/>
            </a:endParaRPr>
          </a:p>
        </p:txBody>
      </p:sp>
      <p:pic>
        <p:nvPicPr>
          <p:cNvPr id="17412" name="Рисунок 5" descr="http://moskva-board.ru/wp-content/uploads/2012/10/Catherine_Palace_in_Moscow.jpg"/>
          <p:cNvPicPr>
            <a:picLocks noChangeAspect="1" noChangeArrowheads="1"/>
          </p:cNvPicPr>
          <p:nvPr/>
        </p:nvPicPr>
        <p:blipFill>
          <a:blip r:embed="rId2"/>
          <a:srcRect/>
          <a:stretch>
            <a:fillRect/>
          </a:stretch>
        </p:blipFill>
        <p:spPr bwMode="auto">
          <a:xfrm>
            <a:off x="468313" y="333375"/>
            <a:ext cx="8315325" cy="3671888"/>
          </a:xfrm>
          <a:prstGeom prst="rect">
            <a:avLst/>
          </a:prstGeom>
          <a:noFill/>
          <a:ln w="9525">
            <a:noFill/>
            <a:miter lim="800000"/>
            <a:headEnd/>
            <a:tailEnd/>
          </a:ln>
        </p:spPr>
      </p:pic>
      <p:sp>
        <p:nvSpPr>
          <p:cNvPr id="17413" name="Объект 6"/>
          <p:cNvSpPr>
            <a:spLocks noGrp="1"/>
          </p:cNvSpPr>
          <p:nvPr>
            <p:ph idx="1"/>
          </p:nvPr>
        </p:nvSpPr>
        <p:spPr/>
        <p:txBody>
          <a:bodyPr/>
          <a:lstStyle/>
          <a:p>
            <a:endParaRPr lang="ru-RU" smtClean="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smtClean="0"/>
          </a:p>
        </p:txBody>
      </p:sp>
      <p:sp>
        <p:nvSpPr>
          <p:cNvPr id="18435" name="Текст 3"/>
          <p:cNvSpPr>
            <a:spLocks noGrp="1"/>
          </p:cNvSpPr>
          <p:nvPr>
            <p:ph type="body" sz="half" idx="2"/>
          </p:nvPr>
        </p:nvSpPr>
        <p:spPr>
          <a:xfrm>
            <a:off x="457200" y="4652963"/>
            <a:ext cx="8002588" cy="1473200"/>
          </a:xfrm>
        </p:spPr>
        <p:txBody>
          <a:bodyPr/>
          <a:lstStyle/>
          <a:p>
            <a:pPr algn="ctr"/>
            <a:endParaRPr lang="en-US" sz="3200" smtClean="0">
              <a:latin typeface="Times New Roman" pitchFamily="18" charset="0"/>
              <a:cs typeface="Times New Roman" pitchFamily="18" charset="0"/>
            </a:endParaRPr>
          </a:p>
          <a:p>
            <a:pPr algn="ctr"/>
            <a:r>
              <a:rPr lang="en-US" sz="3200" smtClean="0">
                <a:latin typeface="Times New Roman" pitchFamily="18" charset="0"/>
                <a:cs typeface="Times New Roman" pitchFamily="18" charset="0"/>
              </a:rPr>
              <a:t>Ein geheimnisvoller Park</a:t>
            </a:r>
            <a:endParaRPr lang="ru-RU" sz="3200" smtClean="0">
              <a:latin typeface="Times New Roman" pitchFamily="18" charset="0"/>
              <a:cs typeface="Times New Roman" pitchFamily="18" charset="0"/>
            </a:endParaRPr>
          </a:p>
        </p:txBody>
      </p:sp>
      <p:pic>
        <p:nvPicPr>
          <p:cNvPr id="18436" name="Объект 4" descr="http://kudago.com/media/thumbs/c8/2a/c82a778baaaba5711141600c61f959b1.jpg"/>
          <p:cNvPicPr>
            <a:picLocks noGrp="1"/>
          </p:cNvPicPr>
          <p:nvPr>
            <p:ph idx="1"/>
          </p:nvPr>
        </p:nvPicPr>
        <p:blipFill>
          <a:blip r:embed="rId2"/>
          <a:srcRect/>
          <a:stretch>
            <a:fillRect/>
          </a:stretch>
        </p:blipFill>
        <p:spPr>
          <a:xfrm>
            <a:off x="468313" y="188913"/>
            <a:ext cx="7948612" cy="4533900"/>
          </a:xfr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endParaRPr lang="ru-RU" smtClean="0"/>
          </a:p>
        </p:txBody>
      </p:sp>
      <p:sp>
        <p:nvSpPr>
          <p:cNvPr id="19459" name="Текст 3"/>
          <p:cNvSpPr>
            <a:spLocks noGrp="1"/>
          </p:cNvSpPr>
          <p:nvPr>
            <p:ph type="body" sz="half" idx="2"/>
          </p:nvPr>
        </p:nvSpPr>
        <p:spPr>
          <a:xfrm>
            <a:off x="457200" y="4868863"/>
            <a:ext cx="8147050" cy="1257300"/>
          </a:xfrm>
        </p:spPr>
        <p:txBody>
          <a:bodyPr/>
          <a:lstStyle/>
          <a:p>
            <a:pPr algn="ctr"/>
            <a:endParaRPr lang="ru-RU" smtClean="0"/>
          </a:p>
        </p:txBody>
      </p:sp>
      <p:pic>
        <p:nvPicPr>
          <p:cNvPr id="19460" name="Объект 4" descr="http://img-fotki.yandex.ru/get/5605/nftela-gfhf.4a/0_7a3ee_a3a8d993_XL"/>
          <p:cNvPicPr>
            <a:picLocks noGrp="1"/>
          </p:cNvPicPr>
          <p:nvPr>
            <p:ph idx="1"/>
          </p:nvPr>
        </p:nvPicPr>
        <p:blipFill>
          <a:blip r:embed="rId2"/>
          <a:srcRect/>
          <a:stretch>
            <a:fillRect/>
          </a:stretch>
        </p:blipFill>
        <p:spPr>
          <a:xfrm>
            <a:off x="395288" y="333375"/>
            <a:ext cx="4691062" cy="3994150"/>
          </a:xfrm>
        </p:spPr>
      </p:pic>
      <p:pic>
        <p:nvPicPr>
          <p:cNvPr id="19461" name="Рисунок 5" descr="Лефортовский парк"/>
          <p:cNvPicPr>
            <a:picLocks noChangeAspect="1" noChangeArrowheads="1"/>
          </p:cNvPicPr>
          <p:nvPr/>
        </p:nvPicPr>
        <p:blipFill>
          <a:blip r:embed="rId3" cstate="email"/>
          <a:srcRect/>
          <a:stretch>
            <a:fillRect/>
          </a:stretch>
        </p:blipFill>
        <p:spPr bwMode="auto">
          <a:xfrm>
            <a:off x="5795963" y="4076700"/>
            <a:ext cx="2857500" cy="20653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39750" y="692150"/>
          <a:ext cx="8352928" cy="6121121"/>
        </p:xfrm>
        <a:graphic>
          <a:graphicData uri="http://schemas.openxmlformats.org/drawingml/2006/table">
            <a:tbl>
              <a:tblPr firstRow="1" firstCol="1" bandRow="1">
                <a:tableStyleId>{5C22544A-7EE6-4342-B048-85BDC9FD1C3A}</a:tableStyleId>
              </a:tblPr>
              <a:tblGrid>
                <a:gridCol w="4176464"/>
                <a:gridCol w="4176464"/>
              </a:tblGrid>
              <a:tr h="587589">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 </a:t>
                      </a:r>
                      <a:r>
                        <a:rPr lang="en-US" sz="2000" b="1" dirty="0" err="1">
                          <a:solidFill>
                            <a:schemeClr val="tx1"/>
                          </a:solidFill>
                          <a:effectLst/>
                          <a:latin typeface="Times New Roman" panose="02020603050405020304" pitchFamily="18" charset="0"/>
                          <a:cs typeface="Times New Roman" panose="02020603050405020304" pitchFamily="18" charset="0"/>
                        </a:rPr>
                        <a:t>Entlang</a:t>
                      </a:r>
                      <a:r>
                        <a:rPr lang="en-US" sz="2000" b="1" dirty="0">
                          <a:solidFill>
                            <a:schemeClr val="tx1"/>
                          </a:solidFill>
                          <a:effectLst/>
                          <a:latin typeface="Times New Roman" panose="02020603050405020304" pitchFamily="18" charset="0"/>
                          <a:cs typeface="Times New Roman" panose="02020603050405020304" pitchFamily="18" charset="0"/>
                        </a:rPr>
                        <a:t> der </a:t>
                      </a:r>
                      <a:r>
                        <a:rPr lang="en-US" sz="2000" b="1" dirty="0" err="1">
                          <a:solidFill>
                            <a:schemeClr val="tx1"/>
                          </a:solidFill>
                          <a:effectLst/>
                          <a:latin typeface="Times New Roman" panose="02020603050405020304" pitchFamily="18" charset="0"/>
                          <a:cs typeface="Times New Roman" panose="02020603050405020304" pitchFamily="18" charset="0"/>
                        </a:rPr>
                        <a:t>Stra</a:t>
                      </a:r>
                      <a:r>
                        <a:rPr lang="en-US" sz="2000" b="1" dirty="0">
                          <a:solidFill>
                            <a:schemeClr val="tx1"/>
                          </a:solidFill>
                          <a:effectLst/>
                          <a:latin typeface="Times New Roman" panose="02020603050405020304" pitchFamily="18" charset="0"/>
                          <a:cs typeface="Times New Roman" panose="02020603050405020304" pitchFamily="18" charset="0"/>
                        </a:rPr>
                        <a:t>βe</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a)</a:t>
                      </a:r>
                      <a:r>
                        <a:rPr lang="ru-RU" sz="2000" b="1">
                          <a:solidFill>
                            <a:schemeClr val="tx1"/>
                          </a:solidFill>
                          <a:effectLst/>
                          <a:latin typeface="Times New Roman" panose="02020603050405020304" pitchFamily="18" charset="0"/>
                          <a:cs typeface="Times New Roman" panose="02020603050405020304" pitchFamily="18" charset="0"/>
                        </a:rPr>
                        <a:t> Версаль на Яузе</a:t>
                      </a:r>
                      <a:endParaRPr lang="ru-RU" sz="20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481908">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 </a:t>
                      </a:r>
                      <a:r>
                        <a:rPr lang="en-US" sz="2000" b="1" dirty="0" err="1">
                          <a:solidFill>
                            <a:schemeClr val="tx1"/>
                          </a:solidFill>
                          <a:effectLst/>
                          <a:latin typeface="Times New Roman" panose="02020603050405020304" pitchFamily="18" charset="0"/>
                          <a:cs typeface="Times New Roman" panose="02020603050405020304" pitchFamily="18" charset="0"/>
                        </a:rPr>
                        <a:t>ihre</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eigene</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Architektur</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b</a:t>
                      </a:r>
                      <a:r>
                        <a:rPr lang="ru-RU" sz="2000" b="1">
                          <a:solidFill>
                            <a:schemeClr val="tx1"/>
                          </a:solidFill>
                          <a:effectLst/>
                          <a:latin typeface="Times New Roman" panose="02020603050405020304" pitchFamily="18" charset="0"/>
                          <a:cs typeface="Times New Roman" panose="02020603050405020304" pitchFamily="18" charset="0"/>
                        </a:rPr>
                        <a:t>) учебный плац для солдат</a:t>
                      </a:r>
                      <a:endParaRPr lang="ru-RU" sz="20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481908">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 </a:t>
                      </a:r>
                      <a:r>
                        <a:rPr lang="en-US" sz="2000" b="1" dirty="0" err="1">
                          <a:solidFill>
                            <a:schemeClr val="tx1"/>
                          </a:solidFill>
                          <a:effectLst/>
                          <a:latin typeface="Times New Roman" panose="02020603050405020304" pitchFamily="18" charset="0"/>
                          <a:cs typeface="Times New Roman" panose="02020603050405020304" pitchFamily="18" charset="0"/>
                        </a:rPr>
                        <a:t>Rechenkunst</a:t>
                      </a:r>
                      <a:r>
                        <a:rPr lang="en-US" sz="2000" b="1" dirty="0">
                          <a:solidFill>
                            <a:schemeClr val="tx1"/>
                          </a:solidFill>
                          <a:effectLst/>
                          <a:latin typeface="Times New Roman" panose="02020603050405020304" pitchFamily="18" charset="0"/>
                          <a:cs typeface="Times New Roman" panose="02020603050405020304" pitchFamily="18" charset="0"/>
                        </a:rPr>
                        <a:t> und </a:t>
                      </a:r>
                      <a:r>
                        <a:rPr lang="en-US" sz="2000" b="1" dirty="0" err="1">
                          <a:solidFill>
                            <a:schemeClr val="tx1"/>
                          </a:solidFill>
                          <a:effectLst/>
                          <a:latin typeface="Times New Roman" panose="02020603050405020304" pitchFamily="18" charset="0"/>
                          <a:cs typeface="Times New Roman" panose="02020603050405020304" pitchFamily="18" charset="0"/>
                        </a:rPr>
                        <a:t>Artilleriekunst</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c)</a:t>
                      </a:r>
                      <a:r>
                        <a:rPr lang="ru-RU" sz="2000" b="1">
                          <a:solidFill>
                            <a:schemeClr val="tx1"/>
                          </a:solidFill>
                          <a:effectLst/>
                          <a:latin typeface="Times New Roman" panose="02020603050405020304" pitchFamily="18" charset="0"/>
                          <a:cs typeface="Times New Roman" panose="02020603050405020304" pitchFamily="18" charset="0"/>
                        </a:rPr>
                        <a:t> самый старый парк</a:t>
                      </a:r>
                      <a:endParaRPr lang="ru-RU" sz="20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481908">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 </a:t>
                      </a:r>
                      <a:r>
                        <a:rPr lang="en-US" sz="2000" b="1" dirty="0" err="1">
                          <a:solidFill>
                            <a:schemeClr val="tx1"/>
                          </a:solidFill>
                          <a:effectLst/>
                          <a:latin typeface="Times New Roman" panose="02020603050405020304" pitchFamily="18" charset="0"/>
                          <a:cs typeface="Times New Roman" panose="02020603050405020304" pitchFamily="18" charset="0"/>
                        </a:rPr>
                        <a:t>Exerzierplatz</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für</a:t>
                      </a:r>
                      <a:r>
                        <a:rPr lang="en-US" sz="2000" b="1" dirty="0">
                          <a:solidFill>
                            <a:schemeClr val="tx1"/>
                          </a:solidFill>
                          <a:effectLst/>
                          <a:latin typeface="Times New Roman" panose="02020603050405020304" pitchFamily="18" charset="0"/>
                          <a:cs typeface="Times New Roman" panose="02020603050405020304" pitchFamily="18" charset="0"/>
                        </a:rPr>
                        <a:t> </a:t>
                      </a:r>
                      <a:r>
                        <a:rPr lang="en-US" sz="2000" b="1" dirty="0" err="1">
                          <a:solidFill>
                            <a:schemeClr val="tx1"/>
                          </a:solidFill>
                          <a:effectLst/>
                          <a:latin typeface="Times New Roman" panose="02020603050405020304" pitchFamily="18" charset="0"/>
                          <a:cs typeface="Times New Roman" panose="02020603050405020304" pitchFamily="18" charset="0"/>
                        </a:rPr>
                        <a:t>Soldaten</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d</a:t>
                      </a:r>
                      <a:r>
                        <a:rPr lang="ru-RU" sz="2000" b="1" dirty="0">
                          <a:solidFill>
                            <a:schemeClr val="tx1"/>
                          </a:solidFill>
                          <a:effectLst/>
                          <a:latin typeface="Times New Roman" panose="02020603050405020304" pitchFamily="18" charset="0"/>
                          <a:cs typeface="Times New Roman" panose="02020603050405020304" pitchFamily="18" charset="0"/>
                        </a:rPr>
                        <a:t>) арифметику и искусство артиллерии</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1019377">
                <a:tc>
                  <a:txBody>
                    <a:bodyPr/>
                    <a:lstStyle/>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5. der älteste Park</a:t>
                      </a:r>
                      <a:endParaRPr lang="ru-RU" sz="20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e</a:t>
                      </a:r>
                      <a:r>
                        <a:rPr lang="ru-RU" sz="2000" b="1" dirty="0">
                          <a:solidFill>
                            <a:schemeClr val="tx1"/>
                          </a:solidFill>
                          <a:effectLst/>
                          <a:latin typeface="Times New Roman" panose="02020603050405020304" pitchFamily="18" charset="0"/>
                          <a:cs typeface="Times New Roman" panose="02020603050405020304" pitchFamily="18" charset="0"/>
                        </a:rPr>
                        <a:t>) памятник русской классической архитектуры 18 века</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481908">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6.“Versaille an der </a:t>
                      </a:r>
                      <a:r>
                        <a:rPr lang="en-US" sz="2000" b="1" dirty="0" err="1">
                          <a:solidFill>
                            <a:schemeClr val="tx1"/>
                          </a:solidFill>
                          <a:effectLst/>
                          <a:latin typeface="Times New Roman" panose="02020603050405020304" pitchFamily="18" charset="0"/>
                          <a:cs typeface="Times New Roman" panose="02020603050405020304" pitchFamily="18" charset="0"/>
                        </a:rPr>
                        <a:t>Jausa</a:t>
                      </a:r>
                      <a:r>
                        <a:rPr lang="en-US" sz="2000" b="1" dirty="0">
                          <a:solidFill>
                            <a:schemeClr val="tx1"/>
                          </a:solidFill>
                          <a:effectLst/>
                          <a:latin typeface="Times New Roman" panose="02020603050405020304" pitchFamily="18" charset="0"/>
                          <a:cs typeface="Times New Roman" panose="02020603050405020304" pitchFamily="18" charset="0"/>
                        </a:rPr>
                        <a:t>”</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f)</a:t>
                      </a:r>
                      <a:r>
                        <a:rPr lang="ru-RU" sz="2000" b="1" dirty="0">
                          <a:solidFill>
                            <a:schemeClr val="tx1"/>
                          </a:solidFill>
                          <a:effectLst/>
                          <a:latin typeface="Times New Roman" panose="02020603050405020304" pitchFamily="18" charset="0"/>
                          <a:cs typeface="Times New Roman" panose="02020603050405020304" pitchFamily="18" charset="0"/>
                        </a:rPr>
                        <a:t> вдоль по улице</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2154031">
                <a:tc>
                  <a:txBody>
                    <a:bodyPr/>
                    <a:lstStyle/>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7. ein Denkmal der russischen</a:t>
                      </a:r>
                      <a:endParaRPr lang="ru-RU" sz="2000" b="1">
                        <a:solidFill>
                          <a:schemeClr val="tx1"/>
                        </a:solidFill>
                        <a:effectLst/>
                        <a:latin typeface="Times New Roman" panose="02020603050405020304" pitchFamily="18" charset="0"/>
                        <a:cs typeface="Times New Roman" panose="02020603050405020304" pitchFamily="18" charset="0"/>
                      </a:endParaRPr>
                    </a:p>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 klassizistischen Baukunst </a:t>
                      </a:r>
                      <a:endParaRPr lang="ru-RU" sz="2000" b="1">
                        <a:solidFill>
                          <a:schemeClr val="tx1"/>
                        </a:solidFill>
                        <a:effectLst/>
                        <a:latin typeface="Times New Roman" panose="02020603050405020304" pitchFamily="18" charset="0"/>
                        <a:cs typeface="Times New Roman" panose="02020603050405020304" pitchFamily="18" charset="0"/>
                      </a:endParaRPr>
                    </a:p>
                    <a:p>
                      <a:pPr algn="l">
                        <a:lnSpc>
                          <a:spcPct val="150000"/>
                        </a:lnSpc>
                        <a:spcBef>
                          <a:spcPts val="144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des 18. Jahrhunderts</a:t>
                      </a:r>
                      <a:endParaRPr lang="ru-RU" sz="20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l">
                        <a:lnSpc>
                          <a:spcPct val="150000"/>
                        </a:lnSpc>
                        <a:spcBef>
                          <a:spcPts val="144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g)</a:t>
                      </a:r>
                      <a:r>
                        <a:rPr lang="ru-RU" sz="2000" b="1" dirty="0">
                          <a:solidFill>
                            <a:schemeClr val="tx1"/>
                          </a:solidFill>
                          <a:effectLst/>
                          <a:latin typeface="Times New Roman" panose="02020603050405020304" pitchFamily="18" charset="0"/>
                          <a:cs typeface="Times New Roman" panose="02020603050405020304" pitchFamily="18" charset="0"/>
                        </a:rPr>
                        <a:t> свою собственную архитектуру</a:t>
                      </a:r>
                      <a:endParaRPr lang="ru-RU" sz="20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cxnSp>
        <p:nvCxnSpPr>
          <p:cNvPr id="7" name="Прямая со стрелкой 6"/>
          <p:cNvCxnSpPr/>
          <p:nvPr/>
        </p:nvCxnSpPr>
        <p:spPr>
          <a:xfrm>
            <a:off x="2916238" y="1052513"/>
            <a:ext cx="1943100" cy="32400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p:cNvCxnSpPr/>
          <p:nvPr/>
        </p:nvCxnSpPr>
        <p:spPr>
          <a:xfrm>
            <a:off x="3563938" y="1484313"/>
            <a:ext cx="2232025" cy="34575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p:cNvCxnSpPr/>
          <p:nvPr/>
        </p:nvCxnSpPr>
        <p:spPr>
          <a:xfrm>
            <a:off x="4500563" y="1989138"/>
            <a:ext cx="792162"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p:nvPr/>
        </p:nvCxnSpPr>
        <p:spPr>
          <a:xfrm flipV="1">
            <a:off x="2555875" y="1484313"/>
            <a:ext cx="2339975" cy="11890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p:cNvCxnSpPr/>
          <p:nvPr/>
        </p:nvCxnSpPr>
        <p:spPr>
          <a:xfrm flipV="1">
            <a:off x="2916238" y="2079625"/>
            <a:ext cx="2519362" cy="149383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p:cNvCxnSpPr/>
          <p:nvPr/>
        </p:nvCxnSpPr>
        <p:spPr>
          <a:xfrm flipV="1">
            <a:off x="900113" y="1052513"/>
            <a:ext cx="5472112" cy="32400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80">
                                          <p:stCondLst>
                                            <p:cond delay="0"/>
                                          </p:stCondLst>
                                        </p:cTn>
                                        <p:tgtEl>
                                          <p:spTgt spid="21"/>
                                        </p:tgtEl>
                                      </p:cBhvr>
                                    </p:animEffect>
                                    <p:anim calcmode="lin" valueType="num">
                                      <p:cBhvr>
                                        <p:cTn id="3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37" dur="26">
                                          <p:stCondLst>
                                            <p:cond delay="650"/>
                                          </p:stCondLst>
                                        </p:cTn>
                                        <p:tgtEl>
                                          <p:spTgt spid="21"/>
                                        </p:tgtEl>
                                      </p:cBhvr>
                                      <p:to x="100000" y="60000"/>
                                    </p:animScale>
                                    <p:animScale>
                                      <p:cBhvr>
                                        <p:cTn id="38" dur="166" decel="50000">
                                          <p:stCondLst>
                                            <p:cond delay="676"/>
                                          </p:stCondLst>
                                        </p:cTn>
                                        <p:tgtEl>
                                          <p:spTgt spid="21"/>
                                        </p:tgtEl>
                                      </p:cBhvr>
                                      <p:to x="100000" y="100000"/>
                                    </p:animScale>
                                    <p:animScale>
                                      <p:cBhvr>
                                        <p:cTn id="39" dur="26">
                                          <p:stCondLst>
                                            <p:cond delay="1312"/>
                                          </p:stCondLst>
                                        </p:cTn>
                                        <p:tgtEl>
                                          <p:spTgt spid="21"/>
                                        </p:tgtEl>
                                      </p:cBhvr>
                                      <p:to x="100000" y="80000"/>
                                    </p:animScale>
                                    <p:animScale>
                                      <p:cBhvr>
                                        <p:cTn id="40" dur="166" decel="50000">
                                          <p:stCondLst>
                                            <p:cond delay="1338"/>
                                          </p:stCondLst>
                                        </p:cTn>
                                        <p:tgtEl>
                                          <p:spTgt spid="21"/>
                                        </p:tgtEl>
                                      </p:cBhvr>
                                      <p:to x="100000" y="100000"/>
                                    </p:animScale>
                                    <p:animScale>
                                      <p:cBhvr>
                                        <p:cTn id="41" dur="26">
                                          <p:stCondLst>
                                            <p:cond delay="1642"/>
                                          </p:stCondLst>
                                        </p:cTn>
                                        <p:tgtEl>
                                          <p:spTgt spid="21"/>
                                        </p:tgtEl>
                                      </p:cBhvr>
                                      <p:to x="100000" y="90000"/>
                                    </p:animScale>
                                    <p:animScale>
                                      <p:cBhvr>
                                        <p:cTn id="42" dur="166" decel="50000">
                                          <p:stCondLst>
                                            <p:cond delay="1668"/>
                                          </p:stCondLst>
                                        </p:cTn>
                                        <p:tgtEl>
                                          <p:spTgt spid="21"/>
                                        </p:tgtEl>
                                      </p:cBhvr>
                                      <p:to x="100000" y="100000"/>
                                    </p:animScale>
                                    <p:animScale>
                                      <p:cBhvr>
                                        <p:cTn id="43" dur="26">
                                          <p:stCondLst>
                                            <p:cond delay="1808"/>
                                          </p:stCondLst>
                                        </p:cTn>
                                        <p:tgtEl>
                                          <p:spTgt spid="21"/>
                                        </p:tgtEl>
                                      </p:cBhvr>
                                      <p:to x="100000" y="95000"/>
                                    </p:animScale>
                                    <p:animScale>
                                      <p:cBhvr>
                                        <p:cTn id="44" dur="166" decel="50000">
                                          <p:stCondLst>
                                            <p:cond delay="1834"/>
                                          </p:stCondLst>
                                        </p:cTn>
                                        <p:tgtEl>
                                          <p:spTgt spid="2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80">
                                          <p:stCondLst>
                                            <p:cond delay="0"/>
                                          </p:stCondLst>
                                        </p:cTn>
                                        <p:tgtEl>
                                          <p:spTgt spid="24"/>
                                        </p:tgtEl>
                                      </p:cBhvr>
                                    </p:animEffect>
                                    <p:anim calcmode="lin" valueType="num">
                                      <p:cBhvr>
                                        <p:cTn id="5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5" dur="26">
                                          <p:stCondLst>
                                            <p:cond delay="650"/>
                                          </p:stCondLst>
                                        </p:cTn>
                                        <p:tgtEl>
                                          <p:spTgt spid="24"/>
                                        </p:tgtEl>
                                      </p:cBhvr>
                                      <p:to x="100000" y="60000"/>
                                    </p:animScale>
                                    <p:animScale>
                                      <p:cBhvr>
                                        <p:cTn id="56" dur="166" decel="50000">
                                          <p:stCondLst>
                                            <p:cond delay="676"/>
                                          </p:stCondLst>
                                        </p:cTn>
                                        <p:tgtEl>
                                          <p:spTgt spid="24"/>
                                        </p:tgtEl>
                                      </p:cBhvr>
                                      <p:to x="100000" y="100000"/>
                                    </p:animScale>
                                    <p:animScale>
                                      <p:cBhvr>
                                        <p:cTn id="57" dur="26">
                                          <p:stCondLst>
                                            <p:cond delay="1312"/>
                                          </p:stCondLst>
                                        </p:cTn>
                                        <p:tgtEl>
                                          <p:spTgt spid="24"/>
                                        </p:tgtEl>
                                      </p:cBhvr>
                                      <p:to x="100000" y="80000"/>
                                    </p:animScale>
                                    <p:animScale>
                                      <p:cBhvr>
                                        <p:cTn id="58" dur="166" decel="50000">
                                          <p:stCondLst>
                                            <p:cond delay="1338"/>
                                          </p:stCondLst>
                                        </p:cTn>
                                        <p:tgtEl>
                                          <p:spTgt spid="24"/>
                                        </p:tgtEl>
                                      </p:cBhvr>
                                      <p:to x="100000" y="100000"/>
                                    </p:animScale>
                                    <p:animScale>
                                      <p:cBhvr>
                                        <p:cTn id="59" dur="26">
                                          <p:stCondLst>
                                            <p:cond delay="1642"/>
                                          </p:stCondLst>
                                        </p:cTn>
                                        <p:tgtEl>
                                          <p:spTgt spid="24"/>
                                        </p:tgtEl>
                                      </p:cBhvr>
                                      <p:to x="100000" y="90000"/>
                                    </p:animScale>
                                    <p:animScale>
                                      <p:cBhvr>
                                        <p:cTn id="60" dur="166" decel="50000">
                                          <p:stCondLst>
                                            <p:cond delay="1668"/>
                                          </p:stCondLst>
                                        </p:cTn>
                                        <p:tgtEl>
                                          <p:spTgt spid="24"/>
                                        </p:tgtEl>
                                      </p:cBhvr>
                                      <p:to x="100000" y="100000"/>
                                    </p:animScale>
                                    <p:animScale>
                                      <p:cBhvr>
                                        <p:cTn id="61" dur="26">
                                          <p:stCondLst>
                                            <p:cond delay="1808"/>
                                          </p:stCondLst>
                                        </p:cTn>
                                        <p:tgtEl>
                                          <p:spTgt spid="24"/>
                                        </p:tgtEl>
                                      </p:cBhvr>
                                      <p:to x="100000" y="95000"/>
                                    </p:animScale>
                                    <p:animScale>
                                      <p:cBhvr>
                                        <p:cTn id="62"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descr="http://moskva-board.ru/wp-content/uploads/2012/10/Catherine_Palace_in_Moscow.jpg"/>
          <p:cNvPicPr>
            <a:picLocks noChangeAspect="1" noChangeArrowheads="1"/>
          </p:cNvPicPr>
          <p:nvPr/>
        </p:nvPicPr>
        <p:blipFill>
          <a:blip r:embed="rId2" cstate="email"/>
          <a:srcRect/>
          <a:stretch>
            <a:fillRect/>
          </a:stretch>
        </p:blipFill>
        <p:spPr bwMode="auto">
          <a:xfrm>
            <a:off x="323850" y="476250"/>
            <a:ext cx="5940425" cy="2214563"/>
          </a:xfrm>
          <a:prstGeom prst="rect">
            <a:avLst/>
          </a:prstGeom>
          <a:noFill/>
          <a:ln w="9525">
            <a:noFill/>
            <a:miter lim="800000"/>
            <a:headEnd/>
            <a:tailEnd/>
          </a:ln>
        </p:spPr>
      </p:pic>
      <p:pic>
        <p:nvPicPr>
          <p:cNvPr id="3" name="Рисунок 2" descr="http://img-fotki.yandex.ru/get/5605/nftela-gfhf.4a/0_7a3ee_a3a8d993_XL"/>
          <p:cNvPicPr>
            <a:picLocks noChangeAspect="1" noChangeArrowheads="1"/>
          </p:cNvPicPr>
          <p:nvPr/>
        </p:nvPicPr>
        <p:blipFill>
          <a:blip r:embed="rId3" cstate="email"/>
          <a:srcRect/>
          <a:stretch>
            <a:fillRect/>
          </a:stretch>
        </p:blipFill>
        <p:spPr bwMode="auto">
          <a:xfrm>
            <a:off x="3692525" y="1341438"/>
            <a:ext cx="5143500" cy="3429000"/>
          </a:xfrm>
          <a:prstGeom prst="rect">
            <a:avLst/>
          </a:prstGeom>
          <a:noFill/>
          <a:ln w="9525">
            <a:noFill/>
            <a:miter lim="800000"/>
            <a:headEnd/>
            <a:tailEnd/>
          </a:ln>
        </p:spPr>
      </p:pic>
      <p:pic>
        <p:nvPicPr>
          <p:cNvPr id="4" name="Рисунок 3" descr="Госпиталь сегодня."/>
          <p:cNvPicPr>
            <a:picLocks noChangeAspect="1" noChangeArrowheads="1"/>
          </p:cNvPicPr>
          <p:nvPr/>
        </p:nvPicPr>
        <p:blipFill>
          <a:blip r:embed="rId4"/>
          <a:srcRect/>
          <a:stretch>
            <a:fillRect/>
          </a:stretch>
        </p:blipFill>
        <p:spPr bwMode="auto">
          <a:xfrm>
            <a:off x="323850" y="2276475"/>
            <a:ext cx="3067050" cy="40830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323850" y="1052513"/>
            <a:ext cx="3887788" cy="1143000"/>
          </a:xfrm>
        </p:spPr>
        <p:txBody>
          <a:bodyPr/>
          <a:lstStyle/>
          <a:p>
            <a:r>
              <a:rPr lang="en-US" sz="2800" smtClean="0"/>
              <a:t>i</a:t>
            </a:r>
            <a:endParaRPr lang="ru-RU" sz="2800" smtClean="0"/>
          </a:p>
        </p:txBody>
      </p:sp>
      <p:pic>
        <p:nvPicPr>
          <p:cNvPr id="4" name="Picture 7" descr="новгород"/>
          <p:cNvPicPr>
            <a:picLocks noGrp="1" noChangeAspect="1" noChangeArrowheads="1"/>
          </p:cNvPicPr>
          <p:nvPr>
            <p:ph sz="half" idx="2"/>
          </p:nvPr>
        </p:nvPicPr>
        <p:blipFill>
          <a:blip r:embed="rId2" cstate="email">
            <a:lum contrast="12000"/>
          </a:blip>
          <a:srcRect/>
          <a:stretch>
            <a:fillRect/>
          </a:stretch>
        </p:blipFill>
        <p:spPr>
          <a:xfrm>
            <a:off x="954088" y="2474913"/>
            <a:ext cx="3048000" cy="3352800"/>
          </a:xfrm>
          <a:solidFill>
            <a:srgbClr val="0099FF"/>
          </a:solidFill>
          <a:ln w="57150" cmpd="thickThin">
            <a:solidFill>
              <a:srgbClr val="0099FF"/>
            </a:solidFill>
          </a:ln>
        </p:spPr>
      </p:pic>
      <p:sp>
        <p:nvSpPr>
          <p:cNvPr id="8" name="Текст 7"/>
          <p:cNvSpPr>
            <a:spLocks noGrp="1"/>
          </p:cNvSpPr>
          <p:nvPr>
            <p:ph type="body" sz="quarter" idx="3"/>
          </p:nvPr>
        </p:nvSpPr>
        <p:spPr>
          <a:xfrm>
            <a:off x="5076825" y="1535113"/>
            <a:ext cx="3609975" cy="639762"/>
          </a:xfrm>
        </p:spPr>
        <p:txBody>
          <a:bodyPr rtlCol="0">
            <a:normAutofit fontScale="77500" lnSpcReduction="20000"/>
          </a:bodyPr>
          <a:lstStyle/>
          <a:p>
            <a:pPr algn="ctr" fontAlgn="auto">
              <a:spcAft>
                <a:spcPts val="0"/>
              </a:spcAft>
              <a:defRPr/>
            </a:pPr>
            <a:r>
              <a:rPr lang="en-US" dirty="0" err="1"/>
              <a:t>w</a:t>
            </a:r>
            <a:r>
              <a:rPr lang="en-US" dirty="0" err="1" smtClean="0"/>
              <a:t>ieK</a:t>
            </a:r>
            <a:endParaRPr lang="en-US" dirty="0" smtClean="0"/>
          </a:p>
          <a:p>
            <a:pPr algn="ctr" fontAlgn="auto">
              <a:spcAft>
                <a:spcPts val="0"/>
              </a:spcAft>
              <a:defRPr/>
            </a:pPr>
            <a:r>
              <a:rPr lang="en-US" dirty="0" smtClean="0"/>
              <a:t>862</a:t>
            </a:r>
            <a:endParaRPr lang="ru-RU" dirty="0"/>
          </a:p>
        </p:txBody>
      </p:sp>
      <p:sp>
        <p:nvSpPr>
          <p:cNvPr id="4101" name="Объект 8"/>
          <p:cNvSpPr>
            <a:spLocks noGrp="1"/>
          </p:cNvSpPr>
          <p:nvPr>
            <p:ph sz="quarter" idx="4"/>
          </p:nvPr>
        </p:nvSpPr>
        <p:spPr/>
        <p:txBody>
          <a:bodyPr/>
          <a:lstStyle/>
          <a:p>
            <a:endParaRPr lang="ru-RU" smtClean="0"/>
          </a:p>
          <a:p>
            <a:endParaRPr lang="ru-RU" smtClean="0"/>
          </a:p>
          <a:p>
            <a:endParaRPr lang="ru-RU" smtClean="0"/>
          </a:p>
        </p:txBody>
      </p:sp>
      <p:sp>
        <p:nvSpPr>
          <p:cNvPr id="10" name="Текст 9"/>
          <p:cNvSpPr>
            <a:spLocks noGrp="1"/>
          </p:cNvSpPr>
          <p:nvPr>
            <p:ph type="body" idx="1"/>
          </p:nvPr>
        </p:nvSpPr>
        <p:spPr>
          <a:xfrm>
            <a:off x="827088" y="1412875"/>
            <a:ext cx="3670300" cy="762000"/>
          </a:xfrm>
        </p:spPr>
        <p:txBody>
          <a:bodyPr rtlCol="0">
            <a:normAutofit fontScale="92500" lnSpcReduction="10000"/>
          </a:bodyPr>
          <a:lstStyle/>
          <a:p>
            <a:pPr algn="ctr" fontAlgn="auto">
              <a:spcAft>
                <a:spcPts val="0"/>
              </a:spcAft>
              <a:defRPr/>
            </a:pPr>
            <a:r>
              <a:rPr lang="en-US" smtClean="0"/>
              <a:t>gorodNwo</a:t>
            </a:r>
            <a:r>
              <a:rPr lang="en-US" dirty="0" smtClean="0"/>
              <a:t>  </a:t>
            </a:r>
          </a:p>
          <a:p>
            <a:pPr algn="ctr" fontAlgn="auto">
              <a:spcAft>
                <a:spcPts val="0"/>
              </a:spcAft>
              <a:defRPr/>
            </a:pPr>
            <a:r>
              <a:rPr lang="en-US" dirty="0" err="1" smtClean="0"/>
              <a:t>Im</a:t>
            </a:r>
            <a:r>
              <a:rPr lang="en-US" dirty="0" smtClean="0"/>
              <a:t> 9. </a:t>
            </a:r>
            <a:r>
              <a:rPr lang="en-US" dirty="0" err="1" smtClean="0"/>
              <a:t>Jahrhundert</a:t>
            </a:r>
            <a:endParaRPr lang="ru-RU" dirty="0"/>
          </a:p>
        </p:txBody>
      </p:sp>
      <p:pic>
        <p:nvPicPr>
          <p:cNvPr id="11" name="Picture 6" descr="kiev1"/>
          <p:cNvPicPr>
            <a:picLocks noChangeAspect="1" noChangeArrowheads="1"/>
          </p:cNvPicPr>
          <p:nvPr/>
        </p:nvPicPr>
        <p:blipFill>
          <a:blip r:embed="rId3" cstate="email">
            <a:lum bright="12000"/>
          </a:blip>
          <a:srcRect/>
          <a:stretch>
            <a:fillRect/>
          </a:stretch>
        </p:blipFill>
        <p:spPr bwMode="auto">
          <a:xfrm>
            <a:off x="5076825" y="2490788"/>
            <a:ext cx="3167063" cy="3386137"/>
          </a:xfrm>
          <a:prstGeom prst="rect">
            <a:avLst/>
          </a:prstGeom>
          <a:solidFill>
            <a:srgbClr val="0099FF"/>
          </a:solidFill>
          <a:ln w="57150" cmpd="thickThin">
            <a:solidFill>
              <a:srgbClr val="0099FF"/>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en-US" b="1" dirty="0" err="1" smtClean="0">
                <a:latin typeface="Times New Roman" panose="02020603050405020304" pitchFamily="18" charset="0"/>
                <a:cs typeface="Times New Roman" panose="02020603050405020304" pitchFamily="18" charset="0"/>
              </a:rPr>
              <a:t>Ich</a:t>
            </a:r>
            <a:r>
              <a:rPr lang="en-US" b="1" dirty="0" smtClean="0">
                <a:latin typeface="Times New Roman" panose="02020603050405020304" pitchFamily="18" charset="0"/>
                <a:cs typeface="Times New Roman" panose="02020603050405020304" pitchFamily="18" charset="0"/>
              </a:rPr>
              <a:t> rate </a:t>
            </a:r>
            <a:r>
              <a:rPr lang="en-US" b="1" dirty="0" err="1" smtClean="0">
                <a:latin typeface="Times New Roman" panose="02020603050405020304" pitchFamily="18" charset="0"/>
                <a:cs typeface="Times New Roman" panose="02020603050405020304" pitchFamily="18" charset="0"/>
              </a:rPr>
              <a:t>dir</a:t>
            </a:r>
            <a:r>
              <a:rPr lang="en-US" b="1" dirty="0" smtClean="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zu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besuchen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denn</a:t>
            </a:r>
            <a:r>
              <a:rPr lang="en-US" b="1" dirty="0" smtClean="0">
                <a:latin typeface="Times New Roman" panose="02020603050405020304" pitchFamily="18" charset="0"/>
                <a:cs typeface="Times New Roman" panose="02020603050405020304" pitchFamily="18" charset="0"/>
              </a:rPr>
              <a:t>…..</a:t>
            </a:r>
            <a:br>
              <a:rPr lang="en-US" b="1" dirty="0" smtClean="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nvGraphicFramePr>
        <p:xfrm>
          <a:off x="684213" y="1484313"/>
          <a:ext cx="7848871" cy="4608512"/>
        </p:xfrm>
        <a:graphic>
          <a:graphicData uri="http://schemas.openxmlformats.org/drawingml/2006/table">
            <a:tbl>
              <a:tblPr firstRow="1" firstCol="1" bandRow="1">
                <a:tableStyleId>{5C22544A-7EE6-4342-B048-85BDC9FD1C3A}</a:tableStyleId>
              </a:tblPr>
              <a:tblGrid>
                <a:gridCol w="3924025"/>
                <a:gridCol w="3924846"/>
              </a:tblGrid>
              <a:tr h="1809467">
                <a:tc>
                  <a:txBody>
                    <a:bodyPr/>
                    <a:lstStyle/>
                    <a:p>
                      <a:pPr algn="ctr">
                        <a:lnSpc>
                          <a:spcPct val="150000"/>
                        </a:lnSpc>
                        <a:spcBef>
                          <a:spcPts val="1440"/>
                        </a:spcBef>
                        <a:spcAft>
                          <a:spcPts val="0"/>
                        </a:spcAft>
                      </a:pPr>
                      <a:r>
                        <a:rPr lang="en-US" sz="2400" b="1" dirty="0" smtClean="0">
                          <a:solidFill>
                            <a:schemeClr val="tx1"/>
                          </a:solidFill>
                          <a:effectLst/>
                          <a:latin typeface="Times New Roman" panose="02020603050405020304" pitchFamily="18" charset="0"/>
                          <a:cs typeface="Times New Roman" panose="02020603050405020304" pitchFamily="18" charset="0"/>
                        </a:rPr>
                        <a:t>Der </a:t>
                      </a:r>
                      <a:r>
                        <a:rPr lang="en-US" sz="2400" b="1" dirty="0" err="1" smtClean="0">
                          <a:solidFill>
                            <a:schemeClr val="tx1"/>
                          </a:solidFill>
                          <a:effectLst/>
                          <a:latin typeface="Times New Roman" panose="02020603050405020304" pitchFamily="18" charset="0"/>
                          <a:cs typeface="Times New Roman" panose="02020603050405020304" pitchFamily="18" charset="0"/>
                        </a:rPr>
                        <a:t>Lefortowskij</a:t>
                      </a:r>
                      <a:r>
                        <a:rPr lang="en-US" sz="2400" b="1" dirty="0" smtClean="0">
                          <a:solidFill>
                            <a:schemeClr val="tx1"/>
                          </a:solidFill>
                          <a:effectLst/>
                          <a:latin typeface="Times New Roman" panose="02020603050405020304"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Palast</a:t>
                      </a:r>
                      <a:endParaRPr lang="ru-RU"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1440"/>
                        </a:spcBef>
                        <a:spcAft>
                          <a:spcPts val="0"/>
                        </a:spcAft>
                      </a:pPr>
                      <a:r>
                        <a:rPr lang="en-US" sz="2400" b="1" dirty="0" err="1">
                          <a:solidFill>
                            <a:schemeClr val="tx1"/>
                          </a:solidFill>
                          <a:effectLst/>
                          <a:latin typeface="Times New Roman" panose="02020603050405020304" pitchFamily="18" charset="0"/>
                          <a:cs typeface="Times New Roman" panose="02020603050405020304" pitchFamily="18" charset="0"/>
                        </a:rPr>
                        <a:t>prächtig</a:t>
                      </a:r>
                      <a:endParaRPr lang="ru-RU" sz="2400" b="1" dirty="0">
                        <a:solidFill>
                          <a:schemeClr val="tx1"/>
                        </a:solidFill>
                        <a:effectLst/>
                        <a:latin typeface="Times New Roman" panose="02020603050405020304" pitchFamily="18" charset="0"/>
                        <a:cs typeface="Times New Roman" panose="02020603050405020304" pitchFamily="18" charset="0"/>
                      </a:endParaRPr>
                    </a:p>
                    <a:p>
                      <a:pPr algn="ctr">
                        <a:lnSpc>
                          <a:spcPct val="150000"/>
                        </a:lnSpc>
                        <a:spcBef>
                          <a:spcPts val="144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 </a:t>
                      </a:r>
                      <a:endParaRPr lang="ru-RU"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661622">
                <a:tc>
                  <a:txBody>
                    <a:bodyPr/>
                    <a:lstStyle/>
                    <a:p>
                      <a:pPr algn="ctr">
                        <a:lnSpc>
                          <a:spcPct val="150000"/>
                        </a:lnSpc>
                        <a:spcBef>
                          <a:spcPts val="1440"/>
                        </a:spcBef>
                        <a:spcAft>
                          <a:spcPts val="0"/>
                        </a:spcAft>
                      </a:pPr>
                      <a:r>
                        <a:rPr lang="en-US" sz="2400" b="1" dirty="0" smtClean="0">
                          <a:solidFill>
                            <a:schemeClr val="tx1"/>
                          </a:solidFill>
                          <a:effectLst/>
                          <a:latin typeface="Times New Roman" panose="02020603050405020304" pitchFamily="18" charset="0"/>
                          <a:cs typeface="Times New Roman" panose="02020603050405020304" pitchFamily="18" charset="0"/>
                        </a:rPr>
                        <a:t>der </a:t>
                      </a:r>
                      <a:r>
                        <a:rPr lang="en-US" sz="2400" b="1" dirty="0" err="1">
                          <a:solidFill>
                            <a:schemeClr val="tx1"/>
                          </a:solidFill>
                          <a:effectLst/>
                          <a:latin typeface="Times New Roman" panose="02020603050405020304" pitchFamily="18" charset="0"/>
                          <a:cs typeface="Times New Roman" panose="02020603050405020304" pitchFamily="18" charset="0"/>
                        </a:rPr>
                        <a:t>Lefortowskij</a:t>
                      </a:r>
                      <a:r>
                        <a:rPr lang="en-US" sz="2400" b="1" dirty="0">
                          <a:solidFill>
                            <a:schemeClr val="tx1"/>
                          </a:solidFill>
                          <a:effectLst/>
                          <a:latin typeface="Times New Roman" panose="02020603050405020304" pitchFamily="18" charset="0"/>
                          <a:cs typeface="Times New Roman" panose="02020603050405020304" pitchFamily="18" charset="0"/>
                        </a:rPr>
                        <a:t> – Park</a:t>
                      </a:r>
                      <a:endParaRPr lang="ru-RU"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1440"/>
                        </a:spcBef>
                        <a:spcAft>
                          <a:spcPts val="0"/>
                        </a:spcAft>
                      </a:pPr>
                      <a:r>
                        <a:rPr lang="en-US" sz="2400" b="1" dirty="0">
                          <a:solidFill>
                            <a:schemeClr val="tx1"/>
                          </a:solidFill>
                          <a:effectLst/>
                          <a:latin typeface="Times New Roman" panose="02020603050405020304" pitchFamily="18" charset="0"/>
                          <a:cs typeface="Times New Roman" panose="02020603050405020304" pitchFamily="18" charset="0"/>
                        </a:rPr>
                        <a:t>der  </a:t>
                      </a:r>
                      <a:r>
                        <a:rPr lang="en-US" sz="2400" b="1" dirty="0" err="1">
                          <a:solidFill>
                            <a:schemeClr val="tx1"/>
                          </a:solidFill>
                          <a:effectLst/>
                          <a:latin typeface="Times New Roman" panose="02020603050405020304" pitchFamily="18" charset="0"/>
                          <a:cs typeface="Times New Roman" panose="02020603050405020304" pitchFamily="18" charset="0"/>
                        </a:rPr>
                        <a:t>älteste</a:t>
                      </a:r>
                      <a:r>
                        <a:rPr lang="en-US" sz="2400" b="1" dirty="0">
                          <a:solidFill>
                            <a:schemeClr val="tx1"/>
                          </a:solidFill>
                          <a:effectLst/>
                          <a:latin typeface="Times New Roman" panose="02020603050405020304" pitchFamily="18" charset="0"/>
                          <a:cs typeface="Times New Roman" panose="02020603050405020304" pitchFamily="18" charset="0"/>
                        </a:rPr>
                        <a:t> Park in </a:t>
                      </a:r>
                      <a:r>
                        <a:rPr lang="en-US" sz="2400" b="1" dirty="0" err="1">
                          <a:solidFill>
                            <a:schemeClr val="tx1"/>
                          </a:solidFill>
                          <a:effectLst/>
                          <a:latin typeface="Times New Roman" panose="02020603050405020304" pitchFamily="18" charset="0"/>
                          <a:cs typeface="Times New Roman" panose="02020603050405020304" pitchFamily="18" charset="0"/>
                        </a:rPr>
                        <a:t>Moskau</a:t>
                      </a:r>
                      <a:r>
                        <a:rPr lang="en-US" sz="2400" b="1" dirty="0">
                          <a:solidFill>
                            <a:schemeClr val="tx1"/>
                          </a:solidFill>
                          <a:effectLst/>
                          <a:latin typeface="Times New Roman" panose="02020603050405020304" pitchFamily="18" charset="0"/>
                          <a:cs typeface="Times New Roman" panose="02020603050405020304" pitchFamily="18" charset="0"/>
                        </a:rPr>
                        <a:t> </a:t>
                      </a:r>
                      <a:endParaRPr lang="ru-RU"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r h="2137423">
                <a:tc>
                  <a:txBody>
                    <a:bodyPr/>
                    <a:lstStyle/>
                    <a:p>
                      <a:pPr algn="ctr">
                        <a:lnSpc>
                          <a:spcPct val="150000"/>
                        </a:lnSpc>
                        <a:spcBef>
                          <a:spcPts val="1440"/>
                        </a:spcBef>
                        <a:spcAft>
                          <a:spcPts val="0"/>
                        </a:spcAft>
                      </a:pPr>
                      <a:r>
                        <a:rPr lang="en-US" sz="2400" b="1">
                          <a:solidFill>
                            <a:schemeClr val="tx1"/>
                          </a:solidFill>
                          <a:effectLst/>
                          <a:latin typeface="Times New Roman" panose="02020603050405020304" pitchFamily="18" charset="0"/>
                          <a:cs typeface="Times New Roman" panose="02020603050405020304" pitchFamily="18" charset="0"/>
                        </a:rPr>
                        <a:t>der Ekaterininskij – Palast</a:t>
                      </a:r>
                      <a:endParaRPr lang="ru-RU" sz="2400" b="1">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50000"/>
                        </a:lnSpc>
                        <a:spcBef>
                          <a:spcPts val="1440"/>
                        </a:spcBef>
                        <a:spcAft>
                          <a:spcPts val="0"/>
                        </a:spcAft>
                      </a:pPr>
                      <a:r>
                        <a:rPr lang="en-US" sz="2400" b="1" dirty="0" err="1">
                          <a:solidFill>
                            <a:schemeClr val="tx1"/>
                          </a:solidFill>
                          <a:effectLst/>
                          <a:latin typeface="Times New Roman" panose="02020603050405020304" pitchFamily="18" charset="0"/>
                          <a:cs typeface="Times New Roman" panose="02020603050405020304" pitchFamily="18" charset="0"/>
                        </a:rPr>
                        <a:t>ein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Denkmal</a:t>
                      </a:r>
                      <a:r>
                        <a:rPr lang="en-US" sz="2400" b="1" dirty="0">
                          <a:solidFill>
                            <a:schemeClr val="tx1"/>
                          </a:solidFill>
                          <a:effectLst/>
                          <a:latin typeface="Times New Roman" panose="02020603050405020304" pitchFamily="18" charset="0"/>
                          <a:cs typeface="Times New Roman" panose="02020603050405020304" pitchFamily="18" charset="0"/>
                        </a:rPr>
                        <a:t> der </a:t>
                      </a:r>
                      <a:r>
                        <a:rPr lang="en-US" sz="2400" b="1" dirty="0" err="1">
                          <a:solidFill>
                            <a:schemeClr val="tx1"/>
                          </a:solidFill>
                          <a:effectLst/>
                          <a:latin typeface="Times New Roman" panose="02020603050405020304" pitchFamily="18" charset="0"/>
                          <a:cs typeface="Times New Roman" panose="02020603050405020304" pitchFamily="18" charset="0"/>
                        </a:rPr>
                        <a:t>russischen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klassizistischen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Baukunst</a:t>
                      </a:r>
                      <a:r>
                        <a:rPr lang="en-US" sz="2400" b="1" dirty="0">
                          <a:solidFill>
                            <a:schemeClr val="tx1"/>
                          </a:solidFill>
                          <a:effectLst/>
                          <a:latin typeface="Times New Roman" panose="02020603050405020304" pitchFamily="18" charset="0"/>
                          <a:cs typeface="Times New Roman" panose="02020603050405020304" pitchFamily="18" charset="0"/>
                        </a:rPr>
                        <a:t> des 18. </a:t>
                      </a:r>
                      <a:r>
                        <a:rPr lang="en-US" sz="2400" b="1" dirty="0" err="1">
                          <a:solidFill>
                            <a:schemeClr val="tx1"/>
                          </a:solidFill>
                          <a:effectLst/>
                          <a:latin typeface="Times New Roman" panose="02020603050405020304" pitchFamily="18" charset="0"/>
                          <a:cs typeface="Times New Roman" panose="02020603050405020304" pitchFamily="18" charset="0"/>
                        </a:rPr>
                        <a:t>Jahrhunderts</a:t>
                      </a:r>
                      <a:r>
                        <a:rPr lang="en-US" sz="2400" b="1" dirty="0">
                          <a:solidFill>
                            <a:schemeClr val="tx1"/>
                          </a:solidFill>
                          <a:effectLst/>
                          <a:latin typeface="Times New Roman" panose="02020603050405020304" pitchFamily="18" charset="0"/>
                          <a:cs typeface="Times New Roman" panose="02020603050405020304" pitchFamily="18" charset="0"/>
                        </a:rPr>
                        <a:t> </a:t>
                      </a:r>
                      <a:endParaRPr lang="ru-RU" sz="24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tc>
              </a:tr>
            </a:tbl>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5513" y="274638"/>
            <a:ext cx="3951287" cy="1143000"/>
          </a:xfrm>
        </p:spPr>
        <p:txBody>
          <a:bodyPr rtlCol="0">
            <a:noAutofit/>
          </a:bodyPr>
          <a:lstStyle/>
          <a:p>
            <a:pPr fontAlgn="auto">
              <a:spcAft>
                <a:spcPts val="0"/>
              </a:spcAft>
              <a:defRPr/>
            </a:pP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Jeder</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Mensch will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seinen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Spur in der Geschichte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lassen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a:t>
            </a:r>
            <a:endParaRPr lang="ru-RU" sz="28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3555" name="Рисунок 2" descr="http://spark-media.ru/gallery/i/221674_bd14fb234ae5186a9339f54a53f144be.jpg"/>
          <p:cNvPicPr>
            <a:picLocks noChangeAspect="1" noChangeArrowheads="1"/>
          </p:cNvPicPr>
          <p:nvPr/>
        </p:nvPicPr>
        <p:blipFill>
          <a:blip r:embed="rId2"/>
          <a:srcRect/>
          <a:stretch>
            <a:fillRect/>
          </a:stretch>
        </p:blipFill>
        <p:spPr bwMode="auto">
          <a:xfrm>
            <a:off x="468313" y="333375"/>
            <a:ext cx="4267200" cy="2841625"/>
          </a:xfrm>
          <a:prstGeom prst="rect">
            <a:avLst/>
          </a:prstGeom>
          <a:noFill/>
          <a:ln w="9525">
            <a:noFill/>
            <a:miter lim="800000"/>
            <a:headEnd/>
            <a:tailEnd/>
          </a:ln>
        </p:spPr>
      </p:pic>
      <p:pic>
        <p:nvPicPr>
          <p:cNvPr id="4" name="Рисунок 3" descr="http://cs10147.userapi.com/u49554013/-14/q_bf628cae.jpg"/>
          <p:cNvPicPr>
            <a:picLocks noChangeAspect="1" noChangeArrowheads="1"/>
          </p:cNvPicPr>
          <p:nvPr/>
        </p:nvPicPr>
        <p:blipFill>
          <a:blip r:embed="rId3"/>
          <a:srcRect/>
          <a:stretch>
            <a:fillRect/>
          </a:stretch>
        </p:blipFill>
        <p:spPr bwMode="auto">
          <a:xfrm>
            <a:off x="3276600" y="2420938"/>
            <a:ext cx="4848225" cy="32940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188" y="5445125"/>
            <a:ext cx="7883525" cy="1223963"/>
          </a:xfrm>
        </p:spPr>
        <p:txBody>
          <a:bodyPr rtlCol="0">
            <a:noAutofit/>
          </a:bodyPr>
          <a:lstStyle/>
          <a:p>
            <a:pPr algn="ctr" fontAlgn="auto">
              <a:spcAft>
                <a:spcPts val="0"/>
              </a:spcAft>
              <a:defRPr/>
            </a:pPr>
            <a:r>
              <a:rPr lang="en-US" sz="1900" dirty="0">
                <a:solidFill>
                  <a:schemeClr val="tx2">
                    <a:lumMod val="75000"/>
                  </a:schemeClr>
                </a:solidFill>
                <a:latin typeface="Times New Roman" panose="02020603050405020304" pitchFamily="18" charset="0"/>
                <a:cs typeface="Times New Roman" panose="02020603050405020304" pitchFamily="18" charset="0"/>
              </a:rPr>
              <a:t>Und </a:t>
            </a:r>
            <a:r>
              <a:rPr lang="en-US" sz="1900" dirty="0" err="1">
                <a:solidFill>
                  <a:schemeClr val="tx2">
                    <a:lumMod val="75000"/>
                  </a:schemeClr>
                </a:solidFill>
                <a:latin typeface="Times New Roman" panose="02020603050405020304" pitchFamily="18" charset="0"/>
                <a:cs typeface="Times New Roman" panose="02020603050405020304" pitchFamily="18" charset="0"/>
              </a:rPr>
              <a:t>jeder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Dorfbewohner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kennt</a:t>
            </a:r>
            <a:r>
              <a:rPr lang="en-US" sz="1900" dirty="0">
                <a:solidFill>
                  <a:schemeClr val="tx2">
                    <a:lumMod val="75000"/>
                  </a:schemeClr>
                </a:solidFill>
                <a:latin typeface="Times New Roman" panose="02020603050405020304" pitchFamily="18" charset="0"/>
                <a:cs typeface="Times New Roman" panose="02020603050405020304" pitchFamily="18" charset="0"/>
              </a:rPr>
              <a:t> den </a:t>
            </a:r>
            <a:r>
              <a:rPr lang="en-US" sz="1900" dirty="0" err="1">
                <a:solidFill>
                  <a:schemeClr val="tx2">
                    <a:lumMod val="75000"/>
                  </a:schemeClr>
                </a:solidFill>
                <a:latin typeface="Times New Roman" panose="02020603050405020304" pitchFamily="18" charset="0"/>
                <a:cs typeface="Times New Roman" panose="02020603050405020304" pitchFamily="18" charset="0"/>
              </a:rPr>
              <a:t>Namen</a:t>
            </a:r>
            <a:r>
              <a:rPr lang="en-US" sz="1900" dirty="0">
                <a:solidFill>
                  <a:schemeClr val="tx2">
                    <a:lumMod val="75000"/>
                  </a:schemeClr>
                </a:solidFill>
                <a:latin typeface="Times New Roman" panose="02020603050405020304" pitchFamily="18" charset="0"/>
                <a:cs typeface="Times New Roman" panose="02020603050405020304" pitchFamily="18" charset="0"/>
              </a:rPr>
              <a:t> des Menschen, der </a:t>
            </a:r>
            <a:r>
              <a:rPr lang="en-US" sz="1900" dirty="0" err="1">
                <a:solidFill>
                  <a:schemeClr val="tx2">
                    <a:lumMod val="75000"/>
                  </a:schemeClr>
                </a:solidFill>
                <a:latin typeface="Times New Roman" panose="02020603050405020304" pitchFamily="18" charset="0"/>
                <a:cs typeface="Times New Roman" panose="02020603050405020304" pitchFamily="18" charset="0"/>
              </a:rPr>
              <a:t>diese</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Kirche</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restauriert</a:t>
            </a:r>
            <a:r>
              <a:rPr lang="en-US" sz="1900" dirty="0">
                <a:solidFill>
                  <a:schemeClr val="tx2">
                    <a:lumMod val="75000"/>
                  </a:schemeClr>
                </a:solidFill>
                <a:latin typeface="Times New Roman" panose="02020603050405020304" pitchFamily="18" charset="0"/>
                <a:cs typeface="Times New Roman" panose="02020603050405020304" pitchFamily="18" charset="0"/>
              </a:rPr>
              <a:t> hat. Das </a:t>
            </a:r>
            <a:r>
              <a:rPr lang="en-US" sz="1900" dirty="0" err="1">
                <a:solidFill>
                  <a:schemeClr val="tx2">
                    <a:lumMod val="75000"/>
                  </a:schemeClr>
                </a:solidFill>
                <a:latin typeface="Times New Roman" panose="02020603050405020304" pitchFamily="18" charset="0"/>
                <a:cs typeface="Times New Roman" panose="02020603050405020304" pitchFamily="18" charset="0"/>
              </a:rPr>
              <a:t>ist</a:t>
            </a:r>
            <a:r>
              <a:rPr lang="en-US" sz="1900" dirty="0">
                <a:solidFill>
                  <a:schemeClr val="tx2">
                    <a:lumMod val="75000"/>
                  </a:schemeClr>
                </a:solidFill>
                <a:latin typeface="Times New Roman" panose="02020603050405020304" pitchFamily="18" charset="0"/>
                <a:cs typeface="Times New Roman" panose="02020603050405020304" pitchFamily="18" charset="0"/>
              </a:rPr>
              <a:t> der </a:t>
            </a:r>
            <a:r>
              <a:rPr lang="en-US" sz="1900" dirty="0" err="1">
                <a:solidFill>
                  <a:schemeClr val="tx2">
                    <a:lumMod val="75000"/>
                  </a:schemeClr>
                </a:solidFill>
                <a:latin typeface="Times New Roman" panose="02020603050405020304" pitchFamily="18" charset="0"/>
                <a:cs typeface="Times New Roman" panose="02020603050405020304" pitchFamily="18" charset="0"/>
              </a:rPr>
              <a:t>Pfarer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Polikarp</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Er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isi</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vor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einem</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Jahr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gestorben</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aber</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seinen</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Namen</a:t>
            </a:r>
            <a:r>
              <a:rPr lang="en-US" sz="1900" dirty="0">
                <a:solidFill>
                  <a:schemeClr val="tx2">
                    <a:lumMod val="75000"/>
                  </a:schemeClr>
                </a:solidFill>
                <a:latin typeface="Times New Roman" panose="02020603050405020304" pitchFamily="18" charset="0"/>
                <a:cs typeface="Times New Roman" panose="02020603050405020304" pitchFamily="18" charset="0"/>
              </a:rPr>
              <a:t> </a:t>
            </a:r>
            <a:r>
              <a:rPr lang="en-US" sz="1900" dirty="0" err="1">
                <a:solidFill>
                  <a:schemeClr val="tx2">
                    <a:lumMod val="75000"/>
                  </a:schemeClr>
                </a:solidFill>
                <a:latin typeface="Times New Roman" panose="02020603050405020304" pitchFamily="18" charset="0"/>
                <a:cs typeface="Times New Roman" panose="02020603050405020304" pitchFamily="18" charset="0"/>
              </a:rPr>
              <a:t>vergessen</a:t>
            </a:r>
            <a:r>
              <a:rPr lang="en-US" sz="1900" dirty="0">
                <a:solidFill>
                  <a:schemeClr val="tx2">
                    <a:lumMod val="75000"/>
                  </a:schemeClr>
                </a:solidFill>
                <a:latin typeface="Times New Roman" panose="02020603050405020304" pitchFamily="18" charset="0"/>
                <a:cs typeface="Times New Roman" panose="02020603050405020304" pitchFamily="18" charset="0"/>
              </a:rPr>
              <a:t> die Menschen </a:t>
            </a:r>
            <a:r>
              <a:rPr lang="en-US" sz="1900" dirty="0" err="1">
                <a:solidFill>
                  <a:schemeClr val="tx2">
                    <a:lumMod val="75000"/>
                  </a:schemeClr>
                </a:solidFill>
                <a:latin typeface="Times New Roman" panose="02020603050405020304" pitchFamily="18" charset="0"/>
                <a:cs typeface="Times New Roman" panose="02020603050405020304" pitchFamily="18" charset="0"/>
              </a:rPr>
              <a:t>nie</a:t>
            </a:r>
            <a:r>
              <a:rPr lang="en-US" sz="1900" dirty="0">
                <a:solidFill>
                  <a:schemeClr val="tx2">
                    <a:lumMod val="75000"/>
                  </a:schemeClr>
                </a:solidFill>
                <a:latin typeface="Times New Roman" panose="02020603050405020304" pitchFamily="18" charset="0"/>
                <a:cs typeface="Times New Roman" panose="02020603050405020304" pitchFamily="18" charset="0"/>
              </a:rPr>
              <a:t>.</a:t>
            </a:r>
            <a:endParaRPr lang="ru-RU" sz="1900" b="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idx="1"/>
          </p:nvPr>
        </p:nvSpPr>
        <p:spPr/>
        <p:txBody>
          <a:bodyPr rtlCol="0">
            <a:normAutofit/>
          </a:bodyPr>
          <a:lstStyle/>
          <a:p>
            <a:pPr fontAlgn="auto">
              <a:spcAft>
                <a:spcPts val="0"/>
              </a:spcAft>
              <a:defRPr/>
            </a:pPr>
            <a:endParaRPr lang="ru-RU"/>
          </a:p>
        </p:txBody>
      </p:sp>
      <p:pic>
        <p:nvPicPr>
          <p:cNvPr id="24580" name="Рисунок 2" descr="Церковь Параскевы Пятницы, Панино"/>
          <p:cNvPicPr>
            <a:picLocks noChangeAspect="1" noChangeArrowheads="1"/>
          </p:cNvPicPr>
          <p:nvPr/>
        </p:nvPicPr>
        <p:blipFill>
          <a:blip r:embed="rId2" cstate="email"/>
          <a:srcRect/>
          <a:stretch>
            <a:fillRect/>
          </a:stretch>
        </p:blipFill>
        <p:spPr bwMode="auto">
          <a:xfrm>
            <a:off x="971550" y="115888"/>
            <a:ext cx="7416800" cy="5400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549275"/>
            <a:ext cx="7772400" cy="5219700"/>
          </a:xfrm>
        </p:spPr>
        <p:txBody>
          <a:bodyPr rtlCol="0">
            <a:normAutofit/>
          </a:bodyPr>
          <a:lstStyle/>
          <a:p>
            <a:pPr algn="just" fontAlgn="auto">
              <a:spcAft>
                <a:spcPts val="0"/>
              </a:spcAft>
              <a:defRPr/>
            </a:pPr>
            <a:r>
              <a:rPr lang="ru-RU" sz="1600" dirty="0" smtClean="0">
                <a:latin typeface="Times New Roman" panose="02020603050405020304" pitchFamily="18" charset="0"/>
                <a:cs typeface="Times New Roman" panose="02020603050405020304" pitchFamily="18" charset="0"/>
              </a:rPr>
              <a:t>Материалы</a:t>
            </a:r>
            <a:br>
              <a:rPr lang="ru-RU" sz="1600" dirty="0" smtClean="0">
                <a:latin typeface="Times New Roman" panose="02020603050405020304" pitchFamily="18" charset="0"/>
                <a:cs typeface="Times New Roman" panose="02020603050405020304" pitchFamily="18" charset="0"/>
              </a:rPr>
            </a:br>
            <a:r>
              <a:rPr lang="ru-RU" sz="1600" b="0" dirty="0" smtClean="0">
                <a:latin typeface="Times New Roman" panose="02020603050405020304" pitchFamily="18" charset="0"/>
                <a:cs typeface="Times New Roman" panose="02020603050405020304" pitchFamily="18" charset="0"/>
              </a:rPr>
              <a:t>1. Лебедева Г.Н. Современный урок немецкого языка с применением </a:t>
            </a:r>
            <a:r>
              <a:rPr lang="ru-RU" sz="1600" b="0" dirty="0" err="1" smtClean="0">
                <a:latin typeface="Times New Roman" panose="02020603050405020304" pitchFamily="18" charset="0"/>
                <a:cs typeface="Times New Roman" panose="02020603050405020304" pitchFamily="18" charset="0"/>
              </a:rPr>
              <a:t>ин.формационных</a:t>
            </a:r>
            <a:r>
              <a:rPr lang="ru-RU" sz="1600" b="0" dirty="0" smtClean="0">
                <a:latin typeface="Times New Roman" panose="02020603050405020304" pitchFamily="18" charset="0"/>
                <a:cs typeface="Times New Roman" panose="02020603050405020304" pitchFamily="18" charset="0"/>
              </a:rPr>
              <a:t> технологий.  </a:t>
            </a:r>
            <a:r>
              <a:rPr lang="ru-RU" sz="1600" b="0" dirty="0" err="1" smtClean="0">
                <a:latin typeface="Times New Roman" panose="02020603050405020304" pitchFamily="18" charset="0"/>
                <a:cs typeface="Times New Roman" panose="02020603050405020304" pitchFamily="18" charset="0"/>
              </a:rPr>
              <a:t>ООО»Планета</a:t>
            </a:r>
            <a:r>
              <a:rPr lang="ru-RU" sz="1600" b="0" dirty="0" smtClean="0">
                <a:latin typeface="Times New Roman" panose="02020603050405020304" pitchFamily="18" charset="0"/>
                <a:cs typeface="Times New Roman" panose="02020603050405020304" pitchFamily="18" charset="0"/>
              </a:rPr>
              <a:t>» 2010г.</a:t>
            </a:r>
            <a:br>
              <a:rPr lang="ru-RU" sz="1600" b="0" dirty="0" smtClean="0">
                <a:latin typeface="Times New Roman" panose="02020603050405020304" pitchFamily="18" charset="0"/>
                <a:cs typeface="Times New Roman" panose="02020603050405020304" pitchFamily="18" charset="0"/>
              </a:rPr>
            </a:br>
            <a:r>
              <a:rPr lang="ru-RU" sz="1600" b="0" dirty="0" smtClean="0">
                <a:latin typeface="Times New Roman" panose="02020603050405020304" pitchFamily="18" charset="0"/>
                <a:cs typeface="Times New Roman" panose="02020603050405020304" pitchFamily="18" charset="0"/>
              </a:rPr>
              <a:t>2. </a:t>
            </a:r>
            <a:r>
              <a:rPr lang="en-US" sz="1600" b="0" dirty="0" err="1" smtClean="0">
                <a:latin typeface="Times New Roman" panose="02020603050405020304" pitchFamily="18" charset="0"/>
                <a:cs typeface="Times New Roman" panose="02020603050405020304" pitchFamily="18" charset="0"/>
              </a:rPr>
              <a:t>Schrumdirum</a:t>
            </a:r>
            <a:r>
              <a:rPr lang="ru-RU" sz="1600" b="0" dirty="0" smtClean="0">
                <a:latin typeface="Times New Roman" panose="02020603050405020304" pitchFamily="18" charset="0"/>
                <a:cs typeface="Times New Roman" panose="02020603050405020304" pitchFamily="18" charset="0"/>
              </a:rPr>
              <a:t> 2006 г., №11</a:t>
            </a:r>
            <a:endParaRPr lang="ru-RU" sz="1600" b="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p:txBody>
          <a:bodyPr rtlCol="0">
            <a:normAutofit/>
          </a:bodyPr>
          <a:lstStyle/>
          <a:p>
            <a:pPr fontAlgn="auto">
              <a:spcAft>
                <a:spcPts val="0"/>
              </a:spcAft>
              <a:defRPr/>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6"/>
          <p:cNvSpPr>
            <a:spLocks noGrp="1"/>
          </p:cNvSpPr>
          <p:nvPr>
            <p:ph type="title"/>
          </p:nvPr>
        </p:nvSpPr>
        <p:spPr>
          <a:xfrm>
            <a:off x="457200" y="274638"/>
            <a:ext cx="8229600" cy="1930400"/>
          </a:xfrm>
        </p:spPr>
        <p:txBody>
          <a:bodyPr/>
          <a:lstStyle/>
          <a:p>
            <a:endParaRPr lang="ru-RU" smtClean="0"/>
          </a:p>
        </p:txBody>
      </p:sp>
      <p:sp>
        <p:nvSpPr>
          <p:cNvPr id="5123" name="Текст 7"/>
          <p:cNvSpPr>
            <a:spLocks noGrp="1"/>
          </p:cNvSpPr>
          <p:nvPr>
            <p:ph type="body" idx="1"/>
          </p:nvPr>
        </p:nvSpPr>
        <p:spPr>
          <a:xfrm>
            <a:off x="457200" y="1268413"/>
            <a:ext cx="4040188" cy="906462"/>
          </a:xfrm>
        </p:spPr>
        <p:txBody>
          <a:bodyPr/>
          <a:lstStyle/>
          <a:p>
            <a:pPr algn="ctr"/>
            <a:r>
              <a:rPr lang="en-US" smtClean="0">
                <a:latin typeface="Times New Roman" pitchFamily="18" charset="0"/>
                <a:cs typeface="Times New Roman" pitchFamily="18" charset="0"/>
              </a:rPr>
              <a:t>rWilmaid</a:t>
            </a:r>
          </a:p>
          <a:p>
            <a:pPr algn="ctr"/>
            <a:r>
              <a:rPr lang="en-US" smtClean="0">
                <a:latin typeface="Times New Roman" pitchFamily="18" charset="0"/>
                <a:cs typeface="Times New Roman" pitchFamily="18" charset="0"/>
              </a:rPr>
              <a:t>1169</a:t>
            </a:r>
            <a:endParaRPr lang="ru-RU" smtClean="0">
              <a:latin typeface="Times New Roman" pitchFamily="18" charset="0"/>
              <a:cs typeface="Times New Roman" pitchFamily="18" charset="0"/>
            </a:endParaRPr>
          </a:p>
        </p:txBody>
      </p:sp>
      <p:sp>
        <p:nvSpPr>
          <p:cNvPr id="10" name="Текст 9"/>
          <p:cNvSpPr>
            <a:spLocks noGrp="1"/>
          </p:cNvSpPr>
          <p:nvPr>
            <p:ph type="body" sz="quarter" idx="3"/>
          </p:nvPr>
        </p:nvSpPr>
        <p:spPr/>
        <p:txBody>
          <a:bodyPr rtlCol="0">
            <a:normAutofit fontScale="77500" lnSpcReduction="20000"/>
          </a:bodyPr>
          <a:lstStyle/>
          <a:p>
            <a:pPr algn="ctr" fontAlgn="auto">
              <a:spcAft>
                <a:spcPts val="0"/>
              </a:spcAft>
              <a:defRPr/>
            </a:pPr>
            <a:r>
              <a:rPr lang="en-US" dirty="0" err="1" smtClean="0">
                <a:latin typeface="Times New Roman" panose="02020603050405020304" pitchFamily="18" charset="0"/>
                <a:cs typeface="Times New Roman" panose="02020603050405020304" pitchFamily="18" charset="0"/>
              </a:rPr>
              <a:t>uMaoks</a:t>
            </a:r>
            <a:endParaRPr lang="en-US" dirty="0" smtClean="0">
              <a:latin typeface="Times New Roman" panose="02020603050405020304" pitchFamily="18" charset="0"/>
              <a:cs typeface="Times New Roman" panose="02020603050405020304" pitchFamily="18" charset="0"/>
            </a:endParaRPr>
          </a:p>
          <a:p>
            <a:pPr algn="ctr" fontAlgn="auto">
              <a:spcAft>
                <a:spcPts val="0"/>
              </a:spcAft>
              <a:defRPr/>
            </a:pPr>
            <a:r>
              <a:rPr lang="en-US" dirty="0" smtClean="0">
                <a:latin typeface="Times New Roman" panose="02020603050405020304" pitchFamily="18" charset="0"/>
                <a:cs typeface="Times New Roman" panose="02020603050405020304" pitchFamily="18" charset="0"/>
              </a:rPr>
              <a:t>1460</a:t>
            </a:r>
            <a:endParaRPr lang="ru-RU" dirty="0">
              <a:latin typeface="Times New Roman" panose="02020603050405020304" pitchFamily="18" charset="0"/>
              <a:cs typeface="Times New Roman" panose="02020603050405020304" pitchFamily="18" charset="0"/>
            </a:endParaRPr>
          </a:p>
        </p:txBody>
      </p:sp>
      <p:pic>
        <p:nvPicPr>
          <p:cNvPr id="12" name="Picture 2" descr="Vladimir_gate_06_06_2004"/>
          <p:cNvPicPr>
            <a:picLocks noGrp="1" noChangeAspect="1" noChangeArrowheads="1"/>
          </p:cNvPicPr>
          <p:nvPr>
            <p:ph sz="half" idx="2"/>
          </p:nvPr>
        </p:nvPicPr>
        <p:blipFill>
          <a:blip r:embed="rId2" cstate="email">
            <a:lum bright="12000"/>
          </a:blip>
          <a:srcRect/>
          <a:stretch>
            <a:fillRect/>
          </a:stretch>
        </p:blipFill>
        <p:spPr>
          <a:xfrm>
            <a:off x="266700" y="2492375"/>
            <a:ext cx="4230688" cy="3173413"/>
          </a:xfrm>
          <a:solidFill>
            <a:srgbClr val="0099FF"/>
          </a:solidFill>
          <a:ln w="57150" cmpd="thickThin">
            <a:solidFill>
              <a:srgbClr val="0099FF"/>
            </a:solidFill>
          </a:ln>
        </p:spPr>
      </p:pic>
      <p:pic>
        <p:nvPicPr>
          <p:cNvPr id="13" name="Picture 8" descr="Копия _11"/>
          <p:cNvPicPr>
            <a:picLocks noGrp="1" noChangeAspect="1" noChangeArrowheads="1"/>
          </p:cNvPicPr>
          <p:nvPr>
            <p:ph sz="quarter" idx="4"/>
          </p:nvPr>
        </p:nvPicPr>
        <p:blipFill>
          <a:blip r:embed="rId3" cstate="email"/>
          <a:srcRect/>
          <a:stretch>
            <a:fillRect/>
          </a:stretch>
        </p:blipFill>
        <p:spPr>
          <a:xfrm>
            <a:off x="4859338" y="2492375"/>
            <a:ext cx="4041775" cy="3073400"/>
          </a:xfrm>
          <a:solidFill>
            <a:srgbClr val="0099FF"/>
          </a:solidFill>
          <a:ln w="57150" cmpd="thickThin">
            <a:solidFill>
              <a:srgbClr val="0099FF"/>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endParaRPr lang="ru-RU" smtClean="0"/>
          </a:p>
        </p:txBody>
      </p:sp>
      <p:sp>
        <p:nvSpPr>
          <p:cNvPr id="3" name="Текст 2"/>
          <p:cNvSpPr>
            <a:spLocks noGrp="1"/>
          </p:cNvSpPr>
          <p:nvPr>
            <p:ph type="body" idx="1"/>
          </p:nvPr>
        </p:nvSpPr>
        <p:spPr/>
        <p:txBody>
          <a:bodyPr rtlCol="0">
            <a:normAutofit fontScale="77500" lnSpcReduction="20000"/>
          </a:bodyPr>
          <a:lstStyle/>
          <a:p>
            <a:pPr algn="ctr" fontAlgn="auto">
              <a:spcAft>
                <a:spcPts val="0"/>
              </a:spcAft>
              <a:defRPr/>
            </a:pPr>
            <a:r>
              <a:rPr lang="en-US" dirty="0" err="1" smtClean="0">
                <a:latin typeface="Times New Roman" panose="02020603050405020304" pitchFamily="18" charset="0"/>
                <a:cs typeface="Times New Roman" panose="02020603050405020304" pitchFamily="18" charset="0"/>
              </a:rPr>
              <a:t>gPreutbesr</a:t>
            </a:r>
            <a:endParaRPr lang="en-US" dirty="0" smtClean="0">
              <a:latin typeface="Times New Roman" panose="02020603050405020304" pitchFamily="18" charset="0"/>
              <a:cs typeface="Times New Roman" panose="02020603050405020304" pitchFamily="18" charset="0"/>
            </a:endParaRPr>
          </a:p>
          <a:p>
            <a:pPr algn="ctr" fontAlgn="auto">
              <a:spcAft>
                <a:spcPts val="0"/>
              </a:spcAft>
              <a:defRPr/>
            </a:pPr>
            <a:r>
              <a:rPr lang="en-US" dirty="0" smtClean="0">
                <a:latin typeface="Times New Roman" panose="02020603050405020304" pitchFamily="18" charset="0"/>
                <a:cs typeface="Times New Roman" panose="02020603050405020304" pitchFamily="18" charset="0"/>
              </a:rPr>
              <a:t>1703</a:t>
            </a:r>
            <a:endParaRPr lang="ru-RU" dirty="0">
              <a:latin typeface="Times New Roman" panose="02020603050405020304" pitchFamily="18" charset="0"/>
              <a:cs typeface="Times New Roman" panose="02020603050405020304" pitchFamily="18" charset="0"/>
            </a:endParaRPr>
          </a:p>
        </p:txBody>
      </p:sp>
      <p:sp>
        <p:nvSpPr>
          <p:cNvPr id="5" name="Текст 4"/>
          <p:cNvSpPr>
            <a:spLocks noGrp="1"/>
          </p:cNvSpPr>
          <p:nvPr>
            <p:ph type="body" sz="quarter" idx="3"/>
          </p:nvPr>
        </p:nvSpPr>
        <p:spPr/>
        <p:txBody>
          <a:bodyPr rtlCol="0">
            <a:normAutofit fontScale="77500" lnSpcReduction="20000"/>
          </a:bodyPr>
          <a:lstStyle/>
          <a:p>
            <a:pPr algn="ctr" fontAlgn="auto">
              <a:spcAft>
                <a:spcPts val="0"/>
              </a:spcAft>
              <a:defRPr/>
            </a:pPr>
            <a:r>
              <a:rPr lang="en-US" smtClean="0">
                <a:latin typeface="Times New Roman" panose="02020603050405020304" pitchFamily="18" charset="0"/>
                <a:cs typeface="Times New Roman" panose="02020603050405020304" pitchFamily="18" charset="0"/>
              </a:rPr>
              <a:t>sukMao</a:t>
            </a:r>
            <a:endParaRPr lang="en-US" dirty="0" smtClean="0">
              <a:latin typeface="Times New Roman" panose="02020603050405020304" pitchFamily="18" charset="0"/>
              <a:cs typeface="Times New Roman" panose="02020603050405020304" pitchFamily="18" charset="0"/>
            </a:endParaRPr>
          </a:p>
          <a:p>
            <a:pPr algn="ctr" fontAlgn="auto">
              <a:spcAft>
                <a:spcPts val="0"/>
              </a:spcAft>
              <a:defRPr/>
            </a:pPr>
            <a:r>
              <a:rPr lang="en-US" dirty="0" smtClean="0">
                <a:latin typeface="Times New Roman" panose="02020603050405020304" pitchFamily="18" charset="0"/>
                <a:cs typeface="Times New Roman" panose="02020603050405020304" pitchFamily="18" charset="0"/>
              </a:rPr>
              <a:t>1918</a:t>
            </a:r>
            <a:endParaRPr lang="ru-RU" dirty="0">
              <a:latin typeface="Times New Roman" panose="02020603050405020304" pitchFamily="18" charset="0"/>
              <a:cs typeface="Times New Roman" panose="02020603050405020304" pitchFamily="18" charset="0"/>
            </a:endParaRPr>
          </a:p>
        </p:txBody>
      </p:sp>
      <p:pic>
        <p:nvPicPr>
          <p:cNvPr id="7" name="Picture 10" descr="450px-Admiralty[1]"/>
          <p:cNvPicPr>
            <a:picLocks noGrp="1" noChangeAspect="1" noChangeArrowheads="1"/>
          </p:cNvPicPr>
          <p:nvPr>
            <p:ph sz="half" idx="2"/>
          </p:nvPr>
        </p:nvPicPr>
        <p:blipFill>
          <a:blip r:embed="rId2" cstate="email">
            <a:lum bright="18000"/>
          </a:blip>
          <a:srcRect/>
          <a:stretch>
            <a:fillRect/>
          </a:stretch>
        </p:blipFill>
        <p:spPr>
          <a:xfrm>
            <a:off x="728663" y="2174875"/>
            <a:ext cx="3497262" cy="3951288"/>
          </a:xfrm>
          <a:solidFill>
            <a:srgbClr val="0099FF"/>
          </a:solidFill>
          <a:ln w="57150" cmpd="thickThin">
            <a:solidFill>
              <a:srgbClr val="0099FF"/>
            </a:solidFill>
          </a:ln>
        </p:spPr>
      </p:pic>
      <p:pic>
        <p:nvPicPr>
          <p:cNvPr id="8" name="Picture 12" descr="moscow_cremlin-1024"/>
          <p:cNvPicPr>
            <a:picLocks noGrp="1" noChangeAspect="1" noChangeArrowheads="1"/>
          </p:cNvPicPr>
          <p:nvPr>
            <p:ph sz="quarter" idx="4"/>
          </p:nvPr>
        </p:nvPicPr>
        <p:blipFill>
          <a:blip r:embed="rId3" cstate="email">
            <a:lum bright="6000"/>
          </a:blip>
          <a:srcRect/>
          <a:stretch>
            <a:fillRect/>
          </a:stretch>
        </p:blipFill>
        <p:spPr>
          <a:xfrm>
            <a:off x="4572000" y="2276475"/>
            <a:ext cx="4419600" cy="3819525"/>
          </a:xfrm>
          <a:solidFill>
            <a:srgbClr val="0099FF"/>
          </a:solidFill>
          <a:ln w="57150" cmpd="thickThin">
            <a:solidFill>
              <a:srgbClr val="0099FF"/>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6"/>
          <p:cNvSpPr>
            <a:spLocks noGrp="1"/>
          </p:cNvSpPr>
          <p:nvPr>
            <p:ph type="title"/>
          </p:nvPr>
        </p:nvSpPr>
        <p:spPr>
          <a:xfrm>
            <a:off x="4365625" y="692150"/>
            <a:ext cx="4321175" cy="1143000"/>
          </a:xfrm>
        </p:spPr>
        <p:txBody>
          <a:bodyPr/>
          <a:lstStyle/>
          <a:p>
            <a:r>
              <a:rPr lang="en-US" sz="3600" smtClean="0">
                <a:latin typeface="Times New Roman" pitchFamily="18" charset="0"/>
                <a:cs typeface="Times New Roman" pitchFamily="18" charset="0"/>
              </a:rPr>
              <a:t>Das ist der schönste </a:t>
            </a:r>
            <a:br>
              <a:rPr lang="en-US" sz="3600" smtClean="0">
                <a:latin typeface="Times New Roman" pitchFamily="18" charset="0"/>
                <a:cs typeface="Times New Roman" pitchFamily="18" charset="0"/>
              </a:rPr>
            </a:br>
            <a:r>
              <a:rPr lang="en-US" sz="3600" smtClean="0">
                <a:latin typeface="Times New Roman" pitchFamily="18" charset="0"/>
                <a:cs typeface="Times New Roman" pitchFamily="18" charset="0"/>
              </a:rPr>
              <a:t>Turm im Kreml</a:t>
            </a:r>
            <a:r>
              <a:rPr lang="ru-RU" sz="3600" smtClean="0">
                <a:latin typeface="Times New Roman" pitchFamily="18" charset="0"/>
                <a:cs typeface="Times New Roman" pitchFamily="18" charset="0"/>
              </a:rPr>
              <a:t/>
            </a:r>
            <a:br>
              <a:rPr lang="ru-RU" sz="3600" smtClean="0">
                <a:latin typeface="Times New Roman" pitchFamily="18" charset="0"/>
                <a:cs typeface="Times New Roman" pitchFamily="18" charset="0"/>
              </a:rPr>
            </a:br>
            <a:endParaRPr lang="ru-RU" sz="3600" smtClean="0">
              <a:latin typeface="Times New Roman" pitchFamily="18" charset="0"/>
              <a:cs typeface="Times New Roman" pitchFamily="18" charset="0"/>
            </a:endParaRPr>
          </a:p>
        </p:txBody>
      </p:sp>
      <p:sp>
        <p:nvSpPr>
          <p:cNvPr id="7171" name="Объект 7"/>
          <p:cNvSpPr>
            <a:spLocks noGrp="1"/>
          </p:cNvSpPr>
          <p:nvPr>
            <p:ph idx="1"/>
          </p:nvPr>
        </p:nvSpPr>
        <p:spPr/>
        <p:txBody>
          <a:bodyPr/>
          <a:lstStyle/>
          <a:p>
            <a:endParaRPr lang="ru-RU" smtClean="0"/>
          </a:p>
        </p:txBody>
      </p:sp>
      <p:pic>
        <p:nvPicPr>
          <p:cNvPr id="9" name="Picture 13" descr="repphoto_1596_9388"/>
          <p:cNvPicPr>
            <a:picLocks noChangeAspect="1" noChangeArrowheads="1"/>
          </p:cNvPicPr>
          <p:nvPr/>
        </p:nvPicPr>
        <p:blipFill>
          <a:blip r:embed="rId2" cstate="email"/>
          <a:srcRect/>
          <a:stretch>
            <a:fillRect/>
          </a:stretch>
        </p:blipFill>
        <p:spPr bwMode="auto">
          <a:xfrm>
            <a:off x="511175" y="249238"/>
            <a:ext cx="3854450" cy="5854700"/>
          </a:xfrm>
          <a:prstGeom prst="rect">
            <a:avLst/>
          </a:prstGeom>
          <a:solidFill>
            <a:srgbClr val="0099FF"/>
          </a:solidFill>
          <a:ln w="76200" cmpd="tri">
            <a:solidFill>
              <a:srgbClr val="0099FF"/>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7"/>
          <p:cNvSpPr>
            <a:spLocks noGrp="1"/>
          </p:cNvSpPr>
          <p:nvPr>
            <p:ph type="title"/>
          </p:nvPr>
        </p:nvSpPr>
        <p:spPr>
          <a:xfrm>
            <a:off x="893763" y="188913"/>
            <a:ext cx="7854950" cy="1373187"/>
          </a:xfrm>
        </p:spPr>
        <p:txBody>
          <a:bodyPr/>
          <a:lstStyle/>
          <a:p>
            <a:endParaRPr lang="ru-RU" smtClean="0"/>
          </a:p>
        </p:txBody>
      </p:sp>
      <p:sp>
        <p:nvSpPr>
          <p:cNvPr id="8195" name="Текст 8"/>
          <p:cNvSpPr>
            <a:spLocks noGrp="1"/>
          </p:cNvSpPr>
          <p:nvPr>
            <p:ph type="body" idx="1"/>
          </p:nvPr>
        </p:nvSpPr>
        <p:spPr>
          <a:xfrm>
            <a:off x="468313" y="404813"/>
            <a:ext cx="4040187" cy="639762"/>
          </a:xfrm>
        </p:spPr>
        <p:txBody>
          <a:bodyPr/>
          <a:lstStyle/>
          <a:p>
            <a:pPr algn="ctr"/>
            <a:r>
              <a:rPr lang="en-US" sz="2800" smtClean="0">
                <a:latin typeface="Times New Roman" pitchFamily="18" charset="0"/>
                <a:cs typeface="Times New Roman" pitchFamily="18" charset="0"/>
              </a:rPr>
              <a:t>Zarenkanone</a:t>
            </a:r>
            <a:endParaRPr lang="ru-RU" sz="2800" smtClean="0">
              <a:latin typeface="Times New Roman" pitchFamily="18" charset="0"/>
              <a:cs typeface="Times New Roman" pitchFamily="18" charset="0"/>
            </a:endParaRPr>
          </a:p>
        </p:txBody>
      </p:sp>
      <p:sp>
        <p:nvSpPr>
          <p:cNvPr id="11" name="Текст 10"/>
          <p:cNvSpPr>
            <a:spLocks noGrp="1"/>
          </p:cNvSpPr>
          <p:nvPr>
            <p:ph type="body" sz="quarter" idx="3"/>
          </p:nvPr>
        </p:nvSpPr>
        <p:spPr>
          <a:xfrm>
            <a:off x="4932363" y="333375"/>
            <a:ext cx="3743325" cy="855663"/>
          </a:xfrm>
        </p:spPr>
        <p:txBody>
          <a:bodyPr rtlCol="0">
            <a:normAutofit fontScale="25000" lnSpcReduction="20000"/>
          </a:bodyPr>
          <a:lstStyle/>
          <a:p>
            <a:pPr algn="ctr" fontAlgn="auto">
              <a:spcAft>
                <a:spcPts val="0"/>
              </a:spcAft>
              <a:defRPr/>
            </a:pPr>
            <a:endParaRPr lang="en-US" sz="2800" dirty="0" smtClean="0">
              <a:latin typeface="Times New Roman" panose="02020603050405020304" pitchFamily="18" charset="0"/>
              <a:cs typeface="Times New Roman" panose="02020603050405020304" pitchFamily="18" charset="0"/>
            </a:endParaRPr>
          </a:p>
          <a:p>
            <a:pPr algn="ctr" fontAlgn="auto">
              <a:spcAft>
                <a:spcPts val="0"/>
              </a:spcAft>
              <a:defRPr/>
            </a:pPr>
            <a:endParaRPr lang="en-US" sz="2800" dirty="0">
              <a:latin typeface="Times New Roman" panose="02020603050405020304" pitchFamily="18" charset="0"/>
              <a:cs typeface="Times New Roman" panose="02020603050405020304" pitchFamily="18" charset="0"/>
            </a:endParaRPr>
          </a:p>
          <a:p>
            <a:pPr algn="ctr" fontAlgn="auto">
              <a:spcAft>
                <a:spcPts val="0"/>
              </a:spcAft>
              <a:defRPr/>
            </a:pPr>
            <a:endParaRPr lang="en-US" sz="2800" dirty="0" smtClean="0">
              <a:latin typeface="Times New Roman" panose="02020603050405020304" pitchFamily="18" charset="0"/>
              <a:cs typeface="Times New Roman" panose="02020603050405020304" pitchFamily="18" charset="0"/>
            </a:endParaRPr>
          </a:p>
          <a:p>
            <a:pPr algn="ctr" fontAlgn="auto">
              <a:spcAft>
                <a:spcPts val="0"/>
              </a:spcAft>
              <a:defRPr/>
            </a:pPr>
            <a:r>
              <a:rPr lang="en-US" sz="11200" dirty="0" err="1" smtClean="0">
                <a:latin typeface="Times New Roman" panose="02020603050405020304" pitchFamily="18" charset="0"/>
                <a:cs typeface="Times New Roman" panose="02020603050405020304" pitchFamily="18" charset="0"/>
              </a:rPr>
              <a:t>Zarenglocke</a:t>
            </a:r>
            <a:endParaRPr lang="en-US" sz="11200" dirty="0" smtClean="0">
              <a:latin typeface="Times New Roman" panose="02020603050405020304" pitchFamily="18" charset="0"/>
              <a:cs typeface="Times New Roman" panose="02020603050405020304" pitchFamily="18" charset="0"/>
            </a:endParaRPr>
          </a:p>
          <a:p>
            <a:pPr algn="ctr" fontAlgn="auto">
              <a:spcAft>
                <a:spcPts val="0"/>
              </a:spcAft>
              <a:defRPr/>
            </a:pPr>
            <a:endParaRPr lang="ru-RU" sz="7000" dirty="0">
              <a:latin typeface="Times New Roman" panose="02020603050405020304" pitchFamily="18" charset="0"/>
              <a:cs typeface="Times New Roman" panose="02020603050405020304" pitchFamily="18" charset="0"/>
            </a:endParaRPr>
          </a:p>
        </p:txBody>
      </p:sp>
      <p:pic>
        <p:nvPicPr>
          <p:cNvPr id="13" name="Picture 6" descr="zarenkanone"/>
          <p:cNvPicPr>
            <a:picLocks noGrp="1" noChangeAspect="1" noChangeArrowheads="1"/>
          </p:cNvPicPr>
          <p:nvPr>
            <p:ph sz="half" idx="2"/>
          </p:nvPr>
        </p:nvPicPr>
        <p:blipFill>
          <a:blip r:embed="rId2" cstate="email"/>
          <a:srcRect/>
          <a:stretch>
            <a:fillRect/>
          </a:stretch>
        </p:blipFill>
        <p:spPr>
          <a:xfrm>
            <a:off x="179388" y="1484313"/>
            <a:ext cx="4878387" cy="3935412"/>
          </a:xfrm>
          <a:solidFill>
            <a:srgbClr val="3366FF"/>
          </a:solidFill>
          <a:ln w="57150" cmpd="thickThin">
            <a:solidFill>
              <a:srgbClr val="3366FF"/>
            </a:solidFill>
          </a:ln>
        </p:spPr>
      </p:pic>
      <p:pic>
        <p:nvPicPr>
          <p:cNvPr id="14" name="Picture 5" descr="450px-Moskau-Grosse-Glocke_Mai_08[1]"/>
          <p:cNvPicPr>
            <a:picLocks noGrp="1" noChangeAspect="1" noChangeArrowheads="1"/>
          </p:cNvPicPr>
          <p:nvPr>
            <p:ph sz="quarter" idx="4"/>
          </p:nvPr>
        </p:nvPicPr>
        <p:blipFill>
          <a:blip r:embed="rId3" cstate="email"/>
          <a:srcRect/>
          <a:stretch>
            <a:fillRect/>
          </a:stretch>
        </p:blipFill>
        <p:spPr>
          <a:xfrm>
            <a:off x="5384800" y="1374775"/>
            <a:ext cx="3148013" cy="4681538"/>
          </a:xfrm>
          <a:solidFill>
            <a:srgbClr val="3366FF"/>
          </a:solidFill>
          <a:ln w="57150" cmpd="thickThin">
            <a:solidFill>
              <a:srgbClr val="3366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endParaRPr lang="ru-RU" smtClean="0"/>
          </a:p>
        </p:txBody>
      </p:sp>
      <p:sp>
        <p:nvSpPr>
          <p:cNvPr id="9219" name="Текст 2"/>
          <p:cNvSpPr>
            <a:spLocks noGrp="1"/>
          </p:cNvSpPr>
          <p:nvPr>
            <p:ph type="body" idx="1"/>
          </p:nvPr>
        </p:nvSpPr>
        <p:spPr>
          <a:xfrm>
            <a:off x="395288" y="260350"/>
            <a:ext cx="7272337" cy="1223963"/>
          </a:xfrm>
        </p:spPr>
        <p:txBody>
          <a:bodyPr/>
          <a:lstStyle/>
          <a:p>
            <a:pPr algn="ctr"/>
            <a:r>
              <a:rPr lang="en-US" sz="2800" smtClean="0">
                <a:latin typeface="Times New Roman" pitchFamily="18" charset="0"/>
                <a:cs typeface="Times New Roman" pitchFamily="18" charset="0"/>
              </a:rPr>
              <a:t>R</a:t>
            </a:r>
            <a:r>
              <a:rPr lang="ru-RU" sz="2800" smtClean="0">
                <a:latin typeface="Times New Roman" pitchFamily="18" charset="0"/>
                <a:cs typeface="Times New Roman" pitchFamily="18" charset="0"/>
              </a:rPr>
              <a:t>ü</a:t>
            </a:r>
            <a:r>
              <a:rPr lang="en-US" sz="2800" smtClean="0">
                <a:latin typeface="Times New Roman" pitchFamily="18" charset="0"/>
                <a:cs typeface="Times New Roman" pitchFamily="18" charset="0"/>
              </a:rPr>
              <a:t>stkammer und Diamantenfonds</a:t>
            </a:r>
            <a:endParaRPr lang="ru-RU" sz="2800" smtClean="0">
              <a:latin typeface="Times New Roman" pitchFamily="18" charset="0"/>
              <a:cs typeface="Times New Roman" pitchFamily="18" charset="0"/>
            </a:endParaRPr>
          </a:p>
          <a:p>
            <a:pPr algn="ctr"/>
            <a:endParaRPr lang="ru-RU" sz="2800" smtClean="0">
              <a:latin typeface="Times New Roman" pitchFamily="18" charset="0"/>
              <a:cs typeface="Times New Roman" pitchFamily="18" charset="0"/>
            </a:endParaRPr>
          </a:p>
        </p:txBody>
      </p:sp>
      <p:sp>
        <p:nvSpPr>
          <p:cNvPr id="9220" name="Текст 4"/>
          <p:cNvSpPr>
            <a:spLocks noGrp="1"/>
          </p:cNvSpPr>
          <p:nvPr>
            <p:ph type="body" sz="quarter" idx="3"/>
          </p:nvPr>
        </p:nvSpPr>
        <p:spPr/>
        <p:txBody>
          <a:bodyPr/>
          <a:lstStyle/>
          <a:p>
            <a:endParaRPr lang="ru-RU" smtClean="0"/>
          </a:p>
        </p:txBody>
      </p:sp>
      <p:pic>
        <p:nvPicPr>
          <p:cNvPr id="8" name="Picture 9" descr="800px-Kremlvariousflickr04[1]"/>
          <p:cNvPicPr>
            <a:picLocks noGrp="1" noChangeAspect="1" noChangeArrowheads="1"/>
          </p:cNvPicPr>
          <p:nvPr>
            <p:ph sz="quarter" idx="4"/>
          </p:nvPr>
        </p:nvPicPr>
        <p:blipFill>
          <a:blip r:embed="rId2" cstate="email"/>
          <a:srcRect/>
          <a:stretch>
            <a:fillRect/>
          </a:stretch>
        </p:blipFill>
        <p:spPr>
          <a:xfrm>
            <a:off x="4427538" y="3429000"/>
            <a:ext cx="4103687" cy="3187700"/>
          </a:xfrm>
          <a:solidFill>
            <a:srgbClr val="0099FF"/>
          </a:solidFill>
          <a:ln w="57150" cmpd="thickThin">
            <a:solidFill>
              <a:srgbClr val="0099FF"/>
            </a:solidFill>
          </a:ln>
        </p:spPr>
      </p:pic>
      <p:pic>
        <p:nvPicPr>
          <p:cNvPr id="9" name="Picture 7" descr="800px-Armoury-flickr08[1]"/>
          <p:cNvPicPr>
            <a:picLocks noGrp="1" noChangeAspect="1" noChangeArrowheads="1"/>
          </p:cNvPicPr>
          <p:nvPr>
            <p:ph sz="half" idx="2"/>
          </p:nvPr>
        </p:nvPicPr>
        <p:blipFill>
          <a:blip r:embed="rId3" cstate="email"/>
          <a:srcRect/>
          <a:stretch>
            <a:fillRect/>
          </a:stretch>
        </p:blipFill>
        <p:spPr>
          <a:xfrm>
            <a:off x="468313" y="1195388"/>
            <a:ext cx="4967287" cy="3092450"/>
          </a:xfrm>
          <a:solidFill>
            <a:srgbClr val="0099FF"/>
          </a:solidFill>
          <a:ln w="57150" cmpd="thickThin">
            <a:solidFill>
              <a:srgbClr val="0099FF"/>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6"/>
          <p:cNvSpPr>
            <a:spLocks noGrp="1"/>
          </p:cNvSpPr>
          <p:nvPr>
            <p:ph type="title"/>
          </p:nvPr>
        </p:nvSpPr>
        <p:spPr>
          <a:xfrm>
            <a:off x="457200" y="620713"/>
            <a:ext cx="3827463" cy="4321175"/>
          </a:xfrm>
        </p:spPr>
        <p:txBody>
          <a:bodyPr/>
          <a:lstStyle/>
          <a:p>
            <a:endParaRPr lang="ru-RU" sz="2800" smtClean="0">
              <a:latin typeface="Times New Roman" pitchFamily="18" charset="0"/>
              <a:cs typeface="Times New Roman" pitchFamily="18" charset="0"/>
            </a:endParaRPr>
          </a:p>
        </p:txBody>
      </p:sp>
      <p:sp>
        <p:nvSpPr>
          <p:cNvPr id="9" name="Текст 8"/>
          <p:cNvSpPr>
            <a:spLocks noGrp="1"/>
          </p:cNvSpPr>
          <p:nvPr>
            <p:ph type="body" sz="half" idx="2"/>
          </p:nvPr>
        </p:nvSpPr>
        <p:spPr>
          <a:xfrm>
            <a:off x="457200" y="692150"/>
            <a:ext cx="3754438" cy="1008063"/>
          </a:xfrm>
        </p:spPr>
        <p:txBody>
          <a:bodyPr rtlCol="0">
            <a:normAutofit fontScale="70000" lnSpcReduction="20000"/>
          </a:bodyPr>
          <a:lstStyle/>
          <a:p>
            <a:pPr fontAlgn="auto">
              <a:spcAft>
                <a:spcPts val="0"/>
              </a:spcAft>
              <a:defRPr/>
            </a:pPr>
            <a:r>
              <a:rPr lang="en-US" sz="3600" b="1" dirty="0" smtClean="0">
                <a:latin typeface="Times New Roman" panose="02020603050405020304" pitchFamily="18" charset="0"/>
                <a:cs typeface="Times New Roman" panose="02020603050405020304" pitchFamily="18" charset="0"/>
              </a:rPr>
              <a:t>Sankt- Petersburg </a:t>
            </a:r>
            <a:r>
              <a:rPr lang="en-US" sz="3600" b="1" dirty="0" err="1" smtClean="0">
                <a:latin typeface="Times New Roman" panose="02020603050405020304" pitchFamily="18" charset="0"/>
                <a:cs typeface="Times New Roman" panose="02020603050405020304" pitchFamily="18" charset="0"/>
              </a:rPr>
              <a:t>wurde</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vom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russischen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Zaren</a:t>
            </a:r>
            <a:r>
              <a:rPr lang="en-US" sz="3600" b="1" dirty="0" smtClean="0">
                <a:latin typeface="Times New Roman" panose="02020603050405020304" pitchFamily="18" charset="0"/>
                <a:cs typeface="Times New Roman" panose="02020603050405020304" pitchFamily="18" charset="0"/>
              </a:rPr>
              <a:t> Peter I. </a:t>
            </a:r>
            <a:r>
              <a:rPr lang="en-US" sz="3600" b="1" dirty="0" err="1" smtClean="0">
                <a:latin typeface="Times New Roman" panose="02020603050405020304" pitchFamily="18" charset="0"/>
                <a:cs typeface="Times New Roman" panose="02020603050405020304" pitchFamily="18" charset="0"/>
              </a:rPr>
              <a:t>gegr</a:t>
            </a:r>
            <a:r>
              <a:rPr lang="ru-RU" sz="3600" b="1" dirty="0" smtClean="0">
                <a:latin typeface="Times New Roman" panose="02020603050405020304" pitchFamily="18" charset="0"/>
                <a:cs typeface="Times New Roman" panose="02020603050405020304" pitchFamily="18" charset="0"/>
              </a:rPr>
              <a:t>ü</a:t>
            </a:r>
            <a:r>
              <a:rPr lang="en-US" sz="3600" b="1" dirty="0" err="1" smtClean="0">
                <a:latin typeface="Times New Roman" panose="02020603050405020304" pitchFamily="18" charset="0"/>
                <a:cs typeface="Times New Roman" panose="02020603050405020304" pitchFamily="18" charset="0"/>
              </a:rPr>
              <a:t>ndet</a:t>
            </a:r>
            <a:r>
              <a:rPr lang="en-US" sz="3600" b="1" dirty="0" smtClean="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a:p>
            <a:pPr fontAlgn="auto">
              <a:spcAft>
                <a:spcPts val="0"/>
              </a:spcAft>
              <a:defRPr/>
            </a:pPr>
            <a:endParaRPr lang="ru-RU" dirty="0"/>
          </a:p>
        </p:txBody>
      </p:sp>
      <p:pic>
        <p:nvPicPr>
          <p:cNvPr id="10" name="Picture 6" descr="petr16"/>
          <p:cNvPicPr>
            <a:picLocks noGrp="1" noChangeAspect="1" noChangeArrowheads="1"/>
          </p:cNvPicPr>
          <p:nvPr>
            <p:ph idx="1"/>
          </p:nvPr>
        </p:nvPicPr>
        <p:blipFill>
          <a:blip r:embed="rId2" cstate="email"/>
          <a:srcRect/>
          <a:stretch>
            <a:fillRect/>
          </a:stretch>
        </p:blipFill>
        <p:spPr>
          <a:xfrm>
            <a:off x="4727575" y="430213"/>
            <a:ext cx="3589338" cy="4546600"/>
          </a:xfrm>
          <a:solidFill>
            <a:srgbClr val="3366FF"/>
          </a:solidFill>
          <a:ln w="12700">
            <a:solidFill>
              <a:srgbClr val="FF0000"/>
            </a:solid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800PX-~1"/>
          <p:cNvPicPr>
            <a:picLocks noChangeAspect="1" noChangeArrowheads="1"/>
          </p:cNvPicPr>
          <p:nvPr/>
        </p:nvPicPr>
        <p:blipFill>
          <a:blip r:embed="rId2" cstate="email">
            <a:lum bright="12000"/>
          </a:blip>
          <a:srcRect/>
          <a:stretch>
            <a:fillRect/>
          </a:stretch>
        </p:blipFill>
        <p:spPr bwMode="auto">
          <a:xfrm>
            <a:off x="609600" y="304800"/>
            <a:ext cx="2133600" cy="2211388"/>
          </a:xfrm>
          <a:prstGeom prst="rect">
            <a:avLst/>
          </a:prstGeom>
          <a:noFill/>
          <a:ln w="57150" cmpd="thickThin">
            <a:solidFill>
              <a:srgbClr val="0000FF"/>
            </a:solidFill>
            <a:miter lim="800000"/>
            <a:headEnd/>
            <a:tailEnd/>
          </a:ln>
        </p:spPr>
      </p:pic>
      <p:pic>
        <p:nvPicPr>
          <p:cNvPr id="17414" name="Picture 6" descr="800px-WinterPalace[1]"/>
          <p:cNvPicPr>
            <a:picLocks noChangeAspect="1" noChangeArrowheads="1"/>
          </p:cNvPicPr>
          <p:nvPr/>
        </p:nvPicPr>
        <p:blipFill>
          <a:blip r:embed="rId3" cstate="email"/>
          <a:srcRect/>
          <a:stretch>
            <a:fillRect/>
          </a:stretch>
        </p:blipFill>
        <p:spPr bwMode="auto">
          <a:xfrm>
            <a:off x="609600" y="3886200"/>
            <a:ext cx="3429000" cy="2362200"/>
          </a:xfrm>
          <a:prstGeom prst="rect">
            <a:avLst/>
          </a:prstGeom>
          <a:solidFill>
            <a:srgbClr val="3366FF"/>
          </a:solidFill>
          <a:ln w="57150" cmpd="thickThin">
            <a:solidFill>
              <a:srgbClr val="3366FF"/>
            </a:solidFill>
            <a:miter lim="800000"/>
            <a:headEnd/>
            <a:tailEnd/>
          </a:ln>
        </p:spPr>
      </p:pic>
      <p:pic>
        <p:nvPicPr>
          <p:cNvPr id="17416" name="Picture 8" descr="17843"/>
          <p:cNvPicPr>
            <a:picLocks noChangeAspect="1" noChangeArrowheads="1"/>
          </p:cNvPicPr>
          <p:nvPr/>
        </p:nvPicPr>
        <p:blipFill>
          <a:blip r:embed="rId4" cstate="email"/>
          <a:srcRect/>
          <a:stretch>
            <a:fillRect/>
          </a:stretch>
        </p:blipFill>
        <p:spPr bwMode="auto">
          <a:xfrm>
            <a:off x="4876800" y="3886200"/>
            <a:ext cx="3556000" cy="2362200"/>
          </a:xfrm>
          <a:prstGeom prst="rect">
            <a:avLst/>
          </a:prstGeom>
          <a:solidFill>
            <a:srgbClr val="3366FF"/>
          </a:solidFill>
          <a:ln w="57150" cmpd="thickThin">
            <a:solidFill>
              <a:srgbClr val="3366FF"/>
            </a:solidFill>
            <a:miter lim="800000"/>
            <a:headEnd/>
            <a:tailEnd/>
          </a:ln>
        </p:spPr>
      </p:pic>
      <p:pic>
        <p:nvPicPr>
          <p:cNvPr id="17417" name="Picture 9" descr="museum2_"/>
          <p:cNvPicPr>
            <a:picLocks noChangeAspect="1" noChangeArrowheads="1"/>
          </p:cNvPicPr>
          <p:nvPr/>
        </p:nvPicPr>
        <p:blipFill>
          <a:blip r:embed="rId5" cstate="email">
            <a:lum bright="12000"/>
          </a:blip>
          <a:srcRect/>
          <a:stretch>
            <a:fillRect/>
          </a:stretch>
        </p:blipFill>
        <p:spPr bwMode="auto">
          <a:xfrm>
            <a:off x="6248400" y="304800"/>
            <a:ext cx="2286000" cy="2209800"/>
          </a:xfrm>
          <a:prstGeom prst="rect">
            <a:avLst/>
          </a:prstGeom>
          <a:solidFill>
            <a:srgbClr val="3366FF"/>
          </a:solidFill>
          <a:ln w="57150" cmpd="thickThin">
            <a:solidFill>
              <a:srgbClr val="3366FF"/>
            </a:solidFill>
            <a:miter lim="800000"/>
            <a:headEnd/>
            <a:tailEnd/>
          </a:ln>
        </p:spPr>
      </p:pic>
      <p:pic>
        <p:nvPicPr>
          <p:cNvPr id="17418" name="Picture 10" descr="admiralit't"/>
          <p:cNvPicPr>
            <a:picLocks noChangeAspect="1" noChangeArrowheads="1"/>
          </p:cNvPicPr>
          <p:nvPr/>
        </p:nvPicPr>
        <p:blipFill>
          <a:blip r:embed="rId6" cstate="email">
            <a:lum bright="6000"/>
          </a:blip>
          <a:srcRect/>
          <a:stretch>
            <a:fillRect/>
          </a:stretch>
        </p:blipFill>
        <p:spPr bwMode="auto">
          <a:xfrm>
            <a:off x="3581400" y="304800"/>
            <a:ext cx="1981200" cy="2208213"/>
          </a:xfrm>
          <a:prstGeom prst="rect">
            <a:avLst/>
          </a:prstGeom>
          <a:solidFill>
            <a:srgbClr val="3366FF"/>
          </a:solidFill>
          <a:ln w="57150" cmpd="thickThin">
            <a:solidFill>
              <a:srgbClr val="3366FF"/>
            </a:solidFill>
            <a:miter lim="800000"/>
            <a:headEnd/>
            <a:tailEnd/>
          </a:ln>
        </p:spPr>
      </p:pic>
      <p:sp>
        <p:nvSpPr>
          <p:cNvPr id="17419" name="WordArt 11"/>
          <p:cNvSpPr>
            <a:spLocks noChangeArrowheads="1" noChangeShapeType="1" noTextEdit="1"/>
          </p:cNvSpPr>
          <p:nvPr/>
        </p:nvSpPr>
        <p:spPr bwMode="auto">
          <a:xfrm>
            <a:off x="381000" y="3200400"/>
            <a:ext cx="8334375" cy="419100"/>
          </a:xfrm>
          <a:prstGeom prst="rect">
            <a:avLst/>
          </a:prstGeom>
        </p:spPr>
        <p:txBody>
          <a:bodyPr wrap="none" fromWordArt="1">
            <a:prstTxWarp prst="textPlain">
              <a:avLst>
                <a:gd name="adj" fmla="val 50000"/>
              </a:avLst>
            </a:prstTxWarp>
          </a:bodyPr>
          <a:lstStyle/>
          <a:p>
            <a:pPr algn="ctr"/>
            <a:r>
              <a:rPr lang="de-DE" sz="2800" b="1" i="1" kern="10" spc="560">
                <a:ln w="9525">
                  <a:solidFill>
                    <a:srgbClr val="0000CC"/>
                  </a:solidFill>
                  <a:round/>
                  <a:headEnd/>
                  <a:tailEnd/>
                </a:ln>
                <a:solidFill>
                  <a:srgbClr val="3366FF"/>
                </a:solidFill>
                <a:latin typeface="Bookman Old Style"/>
              </a:rPr>
              <a:t>Die bekanntesten Wahrzeichen St. Petersburgs</a:t>
            </a:r>
            <a:endParaRPr lang="ru-RU" sz="2800" b="1" i="1" kern="10" spc="560">
              <a:ln w="9525">
                <a:solidFill>
                  <a:srgbClr val="0000CC"/>
                </a:solidFill>
                <a:round/>
                <a:headEnd/>
                <a:tailEnd/>
              </a:ln>
              <a:solidFill>
                <a:srgbClr val="3366FF"/>
              </a:solidFill>
              <a:latin typeface="Bookman Old Style"/>
            </a:endParaRPr>
          </a:p>
        </p:txBody>
      </p:sp>
      <p:sp>
        <p:nvSpPr>
          <p:cNvPr id="17420" name="Text Box 12"/>
          <p:cNvSpPr txBox="1">
            <a:spLocks noChangeArrowheads="1"/>
          </p:cNvSpPr>
          <p:nvPr/>
        </p:nvSpPr>
        <p:spPr bwMode="auto">
          <a:xfrm>
            <a:off x="381000" y="2627313"/>
            <a:ext cx="2590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de-DE" altLang="ru-RU">
                <a:solidFill>
                  <a:srgbClr val="3366FF"/>
                </a:solidFill>
                <a:effectLst>
                  <a:outerShdw blurRad="38100" dist="38100" dir="2700000" algn="tl">
                    <a:srgbClr val="000000"/>
                  </a:outerShdw>
                </a:effectLst>
                <a:latin typeface="Bookman Old Style" pitchFamily="18" charset="0"/>
              </a:rPr>
              <a:t>Isaaks-Kathedrale</a:t>
            </a:r>
            <a:endParaRPr lang="ru-RU" altLang="ru-RU">
              <a:solidFill>
                <a:srgbClr val="3366FF"/>
              </a:solidFill>
              <a:effectLst>
                <a:outerShdw blurRad="38100" dist="38100" dir="2700000" algn="tl">
                  <a:srgbClr val="000000"/>
                </a:outerShdw>
              </a:effectLst>
              <a:latin typeface="Bookman Old Style" pitchFamily="18" charset="0"/>
            </a:endParaRPr>
          </a:p>
        </p:txBody>
      </p:sp>
      <p:sp>
        <p:nvSpPr>
          <p:cNvPr id="17421" name="Text Box 13"/>
          <p:cNvSpPr txBox="1">
            <a:spLocks noChangeArrowheads="1"/>
          </p:cNvSpPr>
          <p:nvPr/>
        </p:nvSpPr>
        <p:spPr bwMode="auto">
          <a:xfrm>
            <a:off x="3429000" y="2627313"/>
            <a:ext cx="22098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de-DE" altLang="ru-RU">
                <a:solidFill>
                  <a:srgbClr val="3366FF"/>
                </a:solidFill>
                <a:effectLst>
                  <a:outerShdw blurRad="38100" dist="38100" dir="2700000" algn="tl">
                    <a:srgbClr val="000000"/>
                  </a:outerShdw>
                </a:effectLst>
                <a:latin typeface="Bookman Old Style" pitchFamily="18" charset="0"/>
              </a:rPr>
              <a:t>   Admiralität</a:t>
            </a:r>
            <a:endParaRPr lang="ru-RU" altLang="ru-RU">
              <a:solidFill>
                <a:srgbClr val="3366FF"/>
              </a:solidFill>
              <a:effectLst>
                <a:outerShdw blurRad="38100" dist="38100" dir="2700000" algn="tl">
                  <a:srgbClr val="000000"/>
                </a:outerShdw>
              </a:effectLst>
              <a:latin typeface="Bookman Old Style" pitchFamily="18" charset="0"/>
            </a:endParaRPr>
          </a:p>
        </p:txBody>
      </p:sp>
      <p:sp>
        <p:nvSpPr>
          <p:cNvPr id="17422" name="Text Box 14"/>
          <p:cNvSpPr txBox="1">
            <a:spLocks noChangeArrowheads="1"/>
          </p:cNvSpPr>
          <p:nvPr/>
        </p:nvSpPr>
        <p:spPr bwMode="auto">
          <a:xfrm>
            <a:off x="5715000" y="2627313"/>
            <a:ext cx="3200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de-DE" altLang="ru-RU">
                <a:solidFill>
                  <a:srgbClr val="3366FF"/>
                </a:solidFill>
                <a:effectLst>
                  <a:outerShdw blurRad="38100" dist="38100" dir="2700000" algn="tl">
                    <a:srgbClr val="000000"/>
                  </a:outerShdw>
                </a:effectLst>
                <a:latin typeface="Bookman Old Style" pitchFamily="18" charset="0"/>
              </a:rPr>
              <a:t> Das Russische Museum</a:t>
            </a:r>
            <a:endParaRPr lang="ru-RU" altLang="ru-RU">
              <a:solidFill>
                <a:srgbClr val="3366FF"/>
              </a:solidFill>
              <a:effectLst>
                <a:outerShdw blurRad="38100" dist="38100" dir="2700000" algn="tl">
                  <a:srgbClr val="000000"/>
                </a:outerShdw>
              </a:effectLst>
              <a:latin typeface="Bookman Old Style" pitchFamily="18" charset="0"/>
            </a:endParaRPr>
          </a:p>
        </p:txBody>
      </p:sp>
      <p:sp>
        <p:nvSpPr>
          <p:cNvPr id="17423" name="Text Box 15"/>
          <p:cNvSpPr txBox="1">
            <a:spLocks noChangeArrowheads="1"/>
          </p:cNvSpPr>
          <p:nvPr/>
        </p:nvSpPr>
        <p:spPr bwMode="auto">
          <a:xfrm>
            <a:off x="974725" y="6400800"/>
            <a:ext cx="24542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1" fontAlgn="auto" hangingPunct="1">
              <a:spcBef>
                <a:spcPts val="0"/>
              </a:spcBef>
              <a:spcAft>
                <a:spcPts val="0"/>
              </a:spcAft>
              <a:defRPr/>
            </a:pPr>
            <a:r>
              <a:rPr lang="de-DE" altLang="ru-RU">
                <a:solidFill>
                  <a:srgbClr val="3366FF"/>
                </a:solidFill>
                <a:effectLst>
                  <a:outerShdw blurRad="38100" dist="38100" dir="2700000" algn="tl">
                    <a:srgbClr val="000000"/>
                  </a:outerShdw>
                </a:effectLst>
                <a:latin typeface="Bookman Old Style" pitchFamily="18" charset="0"/>
              </a:rPr>
              <a:t>Winterpalast</a:t>
            </a:r>
            <a:endParaRPr lang="ru-RU" altLang="ru-RU">
              <a:solidFill>
                <a:srgbClr val="3366FF"/>
              </a:solidFill>
              <a:effectLst>
                <a:outerShdw blurRad="38100" dist="38100" dir="2700000" algn="tl">
                  <a:srgbClr val="000000"/>
                </a:outerShdw>
              </a:effectLst>
              <a:latin typeface="Bookman Old Style" pitchFamily="18" charset="0"/>
            </a:endParaRPr>
          </a:p>
        </p:txBody>
      </p:sp>
      <p:sp>
        <p:nvSpPr>
          <p:cNvPr id="17424" name="Text Box 16"/>
          <p:cNvSpPr txBox="1">
            <a:spLocks noChangeArrowheads="1"/>
          </p:cNvSpPr>
          <p:nvPr/>
        </p:nvSpPr>
        <p:spPr bwMode="auto">
          <a:xfrm>
            <a:off x="5105400" y="6400800"/>
            <a:ext cx="33575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fontAlgn="auto" hangingPunct="1">
              <a:spcBef>
                <a:spcPts val="0"/>
              </a:spcBef>
              <a:spcAft>
                <a:spcPts val="0"/>
              </a:spcAft>
              <a:defRPr/>
            </a:pPr>
            <a:r>
              <a:rPr lang="de-DE" altLang="ru-RU">
                <a:solidFill>
                  <a:srgbClr val="3366FF"/>
                </a:solidFill>
                <a:effectLst>
                  <a:outerShdw blurRad="38100" dist="38100" dir="2700000" algn="tl">
                    <a:srgbClr val="000000"/>
                  </a:outerShdw>
                </a:effectLst>
                <a:latin typeface="Bookman Old Style" pitchFamily="18" charset="0"/>
              </a:rPr>
              <a:t>Peter – und – Paul - Festung</a:t>
            </a:r>
            <a:endParaRPr lang="ru-RU" altLang="ru-RU">
              <a:solidFill>
                <a:srgbClr val="3366FF"/>
              </a:solidFill>
              <a:effectLst>
                <a:outerShdw blurRad="38100" dist="38100" dir="2700000" algn="tl">
                  <a:srgbClr val="000000"/>
                </a:outerShdw>
              </a:effectLst>
              <a:latin typeface="Bookman Old Style"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419"/>
                                        </p:tgtEl>
                                        <p:attrNameLst>
                                          <p:attrName>style.visibility</p:attrName>
                                        </p:attrNameLst>
                                      </p:cBhvr>
                                      <p:to>
                                        <p:strVal val="visible"/>
                                      </p:to>
                                    </p:set>
                                    <p:anim calcmode="lin" valueType="num">
                                      <p:cBhvr>
                                        <p:cTn id="7" dur="500" fill="hold"/>
                                        <p:tgtEl>
                                          <p:spTgt spid="17419"/>
                                        </p:tgtEl>
                                        <p:attrNameLst>
                                          <p:attrName>ppt_w</p:attrName>
                                        </p:attrNameLst>
                                      </p:cBhvr>
                                      <p:tavLst>
                                        <p:tav tm="0">
                                          <p:val>
                                            <p:fltVal val="0"/>
                                          </p:val>
                                        </p:tav>
                                        <p:tav tm="100000">
                                          <p:val>
                                            <p:strVal val="#ppt_w"/>
                                          </p:val>
                                        </p:tav>
                                      </p:tavLst>
                                    </p:anim>
                                    <p:anim calcmode="lin" valueType="num">
                                      <p:cBhvr>
                                        <p:cTn id="8" dur="500" fill="hold"/>
                                        <p:tgtEl>
                                          <p:spTgt spid="17419"/>
                                        </p:tgtEl>
                                        <p:attrNameLst>
                                          <p:attrName>ppt_h</p:attrName>
                                        </p:attrNameLst>
                                      </p:cBhvr>
                                      <p:tavLst>
                                        <p:tav tm="0">
                                          <p:val>
                                            <p:fltVal val="0"/>
                                          </p:val>
                                        </p:tav>
                                        <p:tav tm="100000">
                                          <p:val>
                                            <p:strVal val="#ppt_h"/>
                                          </p:val>
                                        </p:tav>
                                      </p:tavLst>
                                    </p:anim>
                                    <p:animEffect transition="in" filter="fade">
                                      <p:cBhvr>
                                        <p:cTn id="9" dur="500"/>
                                        <p:tgtEl>
                                          <p:spTgt spid="17419"/>
                                        </p:tgtEl>
                                      </p:cBhvr>
                                    </p:animEffect>
                                  </p:childTnLst>
                                </p:cTn>
                              </p:par>
                            </p:childTnLst>
                          </p:cTn>
                        </p:par>
                        <p:par>
                          <p:cTn id="10" fill="hold" nodeType="afterGroup">
                            <p:stCondLst>
                              <p:cond delay="500"/>
                            </p:stCondLst>
                            <p:childTnLst>
                              <p:par>
                                <p:cTn id="11" presetID="5" presetClass="entr" presetSubtype="10" fill="hold" nodeType="after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checkerboard(across)">
                                      <p:cBhvr>
                                        <p:cTn id="13" dur="500"/>
                                        <p:tgtEl>
                                          <p:spTgt spid="17413"/>
                                        </p:tgtEl>
                                      </p:cBhvr>
                                    </p:animEffect>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7420"/>
                                        </p:tgtEl>
                                        <p:attrNameLst>
                                          <p:attrName>style.visibility</p:attrName>
                                        </p:attrNameLst>
                                      </p:cBhvr>
                                      <p:to>
                                        <p:strVal val="visible"/>
                                      </p:to>
                                    </p:set>
                                    <p:anim calcmode="lin" valueType="num">
                                      <p:cBhvr>
                                        <p:cTn id="17" dur="500" fill="hold"/>
                                        <p:tgtEl>
                                          <p:spTgt spid="17420"/>
                                        </p:tgtEl>
                                        <p:attrNameLst>
                                          <p:attrName>ppt_w</p:attrName>
                                        </p:attrNameLst>
                                      </p:cBhvr>
                                      <p:tavLst>
                                        <p:tav tm="0">
                                          <p:val>
                                            <p:fltVal val="0"/>
                                          </p:val>
                                        </p:tav>
                                        <p:tav tm="100000">
                                          <p:val>
                                            <p:strVal val="#ppt_w"/>
                                          </p:val>
                                        </p:tav>
                                      </p:tavLst>
                                    </p:anim>
                                    <p:anim calcmode="lin" valueType="num">
                                      <p:cBhvr>
                                        <p:cTn id="18" dur="500" fill="hold"/>
                                        <p:tgtEl>
                                          <p:spTgt spid="17420"/>
                                        </p:tgtEl>
                                        <p:attrNameLst>
                                          <p:attrName>ppt_h</p:attrName>
                                        </p:attrNameLst>
                                      </p:cBhvr>
                                      <p:tavLst>
                                        <p:tav tm="0">
                                          <p:val>
                                            <p:fltVal val="0"/>
                                          </p:val>
                                        </p:tav>
                                        <p:tav tm="100000">
                                          <p:val>
                                            <p:strVal val="#ppt_h"/>
                                          </p:val>
                                        </p:tav>
                                      </p:tavLst>
                                    </p:anim>
                                    <p:animEffect transition="in" filter="fade">
                                      <p:cBhvr>
                                        <p:cTn id="19" dur="500"/>
                                        <p:tgtEl>
                                          <p:spTgt spid="17420"/>
                                        </p:tgtEl>
                                      </p:cBhvr>
                                    </p:animEffect>
                                  </p:childTnLst>
                                </p:cTn>
                              </p:par>
                            </p:childTnLst>
                          </p:cTn>
                        </p:par>
                        <p:par>
                          <p:cTn id="20" fill="hold" nodeType="afterGroup">
                            <p:stCondLst>
                              <p:cond delay="1500"/>
                            </p:stCondLst>
                            <p:childTnLst>
                              <p:par>
                                <p:cTn id="21" presetID="5" presetClass="entr" presetSubtype="10" fill="hold" nodeType="afterEffect">
                                  <p:stCondLst>
                                    <p:cond delay="0"/>
                                  </p:stCondLst>
                                  <p:childTnLst>
                                    <p:set>
                                      <p:cBhvr>
                                        <p:cTn id="22" dur="1" fill="hold">
                                          <p:stCondLst>
                                            <p:cond delay="0"/>
                                          </p:stCondLst>
                                        </p:cTn>
                                        <p:tgtEl>
                                          <p:spTgt spid="17418"/>
                                        </p:tgtEl>
                                        <p:attrNameLst>
                                          <p:attrName>style.visibility</p:attrName>
                                        </p:attrNameLst>
                                      </p:cBhvr>
                                      <p:to>
                                        <p:strVal val="visible"/>
                                      </p:to>
                                    </p:set>
                                    <p:animEffect transition="in" filter="checkerboard(across)">
                                      <p:cBhvr>
                                        <p:cTn id="23" dur="500"/>
                                        <p:tgtEl>
                                          <p:spTgt spid="17418"/>
                                        </p:tgtEl>
                                      </p:cBhvr>
                                    </p:animEffect>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17421"/>
                                        </p:tgtEl>
                                        <p:attrNameLst>
                                          <p:attrName>style.visibility</p:attrName>
                                        </p:attrNameLst>
                                      </p:cBhvr>
                                      <p:to>
                                        <p:strVal val="visible"/>
                                      </p:to>
                                    </p:set>
                                    <p:anim calcmode="lin" valueType="num">
                                      <p:cBhvr>
                                        <p:cTn id="27" dur="500" fill="hold"/>
                                        <p:tgtEl>
                                          <p:spTgt spid="17421"/>
                                        </p:tgtEl>
                                        <p:attrNameLst>
                                          <p:attrName>ppt_w</p:attrName>
                                        </p:attrNameLst>
                                      </p:cBhvr>
                                      <p:tavLst>
                                        <p:tav tm="0">
                                          <p:val>
                                            <p:fltVal val="0"/>
                                          </p:val>
                                        </p:tav>
                                        <p:tav tm="100000">
                                          <p:val>
                                            <p:strVal val="#ppt_w"/>
                                          </p:val>
                                        </p:tav>
                                      </p:tavLst>
                                    </p:anim>
                                    <p:anim calcmode="lin" valueType="num">
                                      <p:cBhvr>
                                        <p:cTn id="28" dur="500" fill="hold"/>
                                        <p:tgtEl>
                                          <p:spTgt spid="17421"/>
                                        </p:tgtEl>
                                        <p:attrNameLst>
                                          <p:attrName>ppt_h</p:attrName>
                                        </p:attrNameLst>
                                      </p:cBhvr>
                                      <p:tavLst>
                                        <p:tav tm="0">
                                          <p:val>
                                            <p:fltVal val="0"/>
                                          </p:val>
                                        </p:tav>
                                        <p:tav tm="100000">
                                          <p:val>
                                            <p:strVal val="#ppt_h"/>
                                          </p:val>
                                        </p:tav>
                                      </p:tavLst>
                                    </p:anim>
                                    <p:animEffect transition="in" filter="fade">
                                      <p:cBhvr>
                                        <p:cTn id="29" dur="500"/>
                                        <p:tgtEl>
                                          <p:spTgt spid="17421"/>
                                        </p:tgtEl>
                                      </p:cBhvr>
                                    </p:animEffect>
                                  </p:childTnLst>
                                </p:cTn>
                              </p:par>
                            </p:childTnLst>
                          </p:cTn>
                        </p:par>
                        <p:par>
                          <p:cTn id="30" fill="hold" nodeType="afterGroup">
                            <p:stCondLst>
                              <p:cond delay="2500"/>
                            </p:stCondLst>
                            <p:childTnLst>
                              <p:par>
                                <p:cTn id="31" presetID="5" presetClass="entr" presetSubtype="10" fill="hold" nodeType="after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checkerboard(across)">
                                      <p:cBhvr>
                                        <p:cTn id="33" dur="500"/>
                                        <p:tgtEl>
                                          <p:spTgt spid="17417"/>
                                        </p:tgtEl>
                                      </p:cBhvr>
                                    </p:animEffect>
                                  </p:childTnLst>
                                </p:cTn>
                              </p:par>
                            </p:childTnLst>
                          </p:cTn>
                        </p:par>
                        <p:par>
                          <p:cTn id="34" fill="hold" nodeType="afterGroup">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17422"/>
                                        </p:tgtEl>
                                        <p:attrNameLst>
                                          <p:attrName>style.visibility</p:attrName>
                                        </p:attrNameLst>
                                      </p:cBhvr>
                                      <p:to>
                                        <p:strVal val="visible"/>
                                      </p:to>
                                    </p:set>
                                    <p:anim calcmode="lin" valueType="num">
                                      <p:cBhvr>
                                        <p:cTn id="37" dur="500" fill="hold"/>
                                        <p:tgtEl>
                                          <p:spTgt spid="17422"/>
                                        </p:tgtEl>
                                        <p:attrNameLst>
                                          <p:attrName>ppt_w</p:attrName>
                                        </p:attrNameLst>
                                      </p:cBhvr>
                                      <p:tavLst>
                                        <p:tav tm="0">
                                          <p:val>
                                            <p:fltVal val="0"/>
                                          </p:val>
                                        </p:tav>
                                        <p:tav tm="100000">
                                          <p:val>
                                            <p:strVal val="#ppt_w"/>
                                          </p:val>
                                        </p:tav>
                                      </p:tavLst>
                                    </p:anim>
                                    <p:anim calcmode="lin" valueType="num">
                                      <p:cBhvr>
                                        <p:cTn id="38" dur="500" fill="hold"/>
                                        <p:tgtEl>
                                          <p:spTgt spid="17422"/>
                                        </p:tgtEl>
                                        <p:attrNameLst>
                                          <p:attrName>ppt_h</p:attrName>
                                        </p:attrNameLst>
                                      </p:cBhvr>
                                      <p:tavLst>
                                        <p:tav tm="0">
                                          <p:val>
                                            <p:fltVal val="0"/>
                                          </p:val>
                                        </p:tav>
                                        <p:tav tm="100000">
                                          <p:val>
                                            <p:strVal val="#ppt_h"/>
                                          </p:val>
                                        </p:tav>
                                      </p:tavLst>
                                    </p:anim>
                                    <p:animEffect transition="in" filter="fade">
                                      <p:cBhvr>
                                        <p:cTn id="39" dur="500"/>
                                        <p:tgtEl>
                                          <p:spTgt spid="17422"/>
                                        </p:tgtEl>
                                      </p:cBhvr>
                                    </p:animEffect>
                                  </p:childTnLst>
                                </p:cTn>
                              </p:par>
                            </p:childTnLst>
                          </p:cTn>
                        </p:par>
                        <p:par>
                          <p:cTn id="40" fill="hold" nodeType="afterGroup">
                            <p:stCondLst>
                              <p:cond delay="3500"/>
                            </p:stCondLst>
                            <p:childTnLst>
                              <p:par>
                                <p:cTn id="41" presetID="5" presetClass="entr" presetSubtype="10" fill="hold" nodeType="afterEffect">
                                  <p:stCondLst>
                                    <p:cond delay="0"/>
                                  </p:stCondLst>
                                  <p:childTnLst>
                                    <p:set>
                                      <p:cBhvr>
                                        <p:cTn id="42" dur="1" fill="hold">
                                          <p:stCondLst>
                                            <p:cond delay="0"/>
                                          </p:stCondLst>
                                        </p:cTn>
                                        <p:tgtEl>
                                          <p:spTgt spid="17414"/>
                                        </p:tgtEl>
                                        <p:attrNameLst>
                                          <p:attrName>style.visibility</p:attrName>
                                        </p:attrNameLst>
                                      </p:cBhvr>
                                      <p:to>
                                        <p:strVal val="visible"/>
                                      </p:to>
                                    </p:set>
                                    <p:animEffect transition="in" filter="checkerboard(across)">
                                      <p:cBhvr>
                                        <p:cTn id="43" dur="500"/>
                                        <p:tgtEl>
                                          <p:spTgt spid="17414"/>
                                        </p:tgtEl>
                                      </p:cBhvr>
                                    </p:animEffect>
                                  </p:childTnLst>
                                </p:cTn>
                              </p:par>
                            </p:childTnLst>
                          </p:cTn>
                        </p:par>
                        <p:par>
                          <p:cTn id="44" fill="hold" nodeType="afterGroup">
                            <p:stCondLst>
                              <p:cond delay="4000"/>
                            </p:stCondLst>
                            <p:childTnLst>
                              <p:par>
                                <p:cTn id="45" presetID="53" presetClass="entr" presetSubtype="0" fill="hold" nodeType="afterEffect">
                                  <p:stCondLst>
                                    <p:cond delay="0"/>
                                  </p:stCondLst>
                                  <p:childTnLst>
                                    <p:set>
                                      <p:cBhvr>
                                        <p:cTn id="46" dur="1" fill="hold">
                                          <p:stCondLst>
                                            <p:cond delay="0"/>
                                          </p:stCondLst>
                                        </p:cTn>
                                        <p:tgtEl>
                                          <p:spTgt spid="17423">
                                            <p:txEl>
                                              <p:pRg st="0" end="0"/>
                                            </p:txEl>
                                          </p:spTgt>
                                        </p:tgtEl>
                                        <p:attrNameLst>
                                          <p:attrName>style.visibility</p:attrName>
                                        </p:attrNameLst>
                                      </p:cBhvr>
                                      <p:to>
                                        <p:strVal val="visible"/>
                                      </p:to>
                                    </p:set>
                                    <p:anim calcmode="lin" valueType="num">
                                      <p:cBhvr>
                                        <p:cTn id="47" dur="500" fill="hold"/>
                                        <p:tgtEl>
                                          <p:spTgt spid="17423">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17423">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17423">
                                            <p:txEl>
                                              <p:pRg st="0" end="0"/>
                                            </p:txEl>
                                          </p:spTgt>
                                        </p:tgtEl>
                                      </p:cBhvr>
                                    </p:animEffect>
                                  </p:childTnLst>
                                </p:cTn>
                              </p:par>
                            </p:childTnLst>
                          </p:cTn>
                        </p:par>
                        <p:par>
                          <p:cTn id="50" fill="hold" nodeType="afterGroup">
                            <p:stCondLst>
                              <p:cond delay="4500"/>
                            </p:stCondLst>
                            <p:childTnLst>
                              <p:par>
                                <p:cTn id="51" presetID="5" presetClass="entr" presetSubtype="10" fill="hold" nodeType="afterEffect">
                                  <p:stCondLst>
                                    <p:cond delay="0"/>
                                  </p:stCondLst>
                                  <p:childTnLst>
                                    <p:set>
                                      <p:cBhvr>
                                        <p:cTn id="52" dur="1" fill="hold">
                                          <p:stCondLst>
                                            <p:cond delay="0"/>
                                          </p:stCondLst>
                                        </p:cTn>
                                        <p:tgtEl>
                                          <p:spTgt spid="17416"/>
                                        </p:tgtEl>
                                        <p:attrNameLst>
                                          <p:attrName>style.visibility</p:attrName>
                                        </p:attrNameLst>
                                      </p:cBhvr>
                                      <p:to>
                                        <p:strVal val="visible"/>
                                      </p:to>
                                    </p:set>
                                    <p:animEffect transition="in" filter="checkerboard(across)">
                                      <p:cBhvr>
                                        <p:cTn id="53" dur="500"/>
                                        <p:tgtEl>
                                          <p:spTgt spid="17416"/>
                                        </p:tgtEl>
                                      </p:cBhvr>
                                    </p:animEffect>
                                  </p:childTnLst>
                                </p:cTn>
                              </p:par>
                            </p:childTnLst>
                          </p:cTn>
                        </p:par>
                        <p:par>
                          <p:cTn id="54" fill="hold" nodeType="afterGroup">
                            <p:stCondLst>
                              <p:cond delay="5000"/>
                            </p:stCondLst>
                            <p:childTnLst>
                              <p:par>
                                <p:cTn id="55" presetID="53" presetClass="entr" presetSubtype="0" fill="hold" grpId="0" nodeType="afterEffect">
                                  <p:stCondLst>
                                    <p:cond delay="0"/>
                                  </p:stCondLst>
                                  <p:childTnLst>
                                    <p:set>
                                      <p:cBhvr>
                                        <p:cTn id="56" dur="1" fill="hold">
                                          <p:stCondLst>
                                            <p:cond delay="0"/>
                                          </p:stCondLst>
                                        </p:cTn>
                                        <p:tgtEl>
                                          <p:spTgt spid="17424"/>
                                        </p:tgtEl>
                                        <p:attrNameLst>
                                          <p:attrName>style.visibility</p:attrName>
                                        </p:attrNameLst>
                                      </p:cBhvr>
                                      <p:to>
                                        <p:strVal val="visible"/>
                                      </p:to>
                                    </p:set>
                                    <p:anim calcmode="lin" valueType="num">
                                      <p:cBhvr>
                                        <p:cTn id="57" dur="500" fill="hold"/>
                                        <p:tgtEl>
                                          <p:spTgt spid="17424"/>
                                        </p:tgtEl>
                                        <p:attrNameLst>
                                          <p:attrName>ppt_w</p:attrName>
                                        </p:attrNameLst>
                                      </p:cBhvr>
                                      <p:tavLst>
                                        <p:tav tm="0">
                                          <p:val>
                                            <p:fltVal val="0"/>
                                          </p:val>
                                        </p:tav>
                                        <p:tav tm="100000">
                                          <p:val>
                                            <p:strVal val="#ppt_w"/>
                                          </p:val>
                                        </p:tav>
                                      </p:tavLst>
                                    </p:anim>
                                    <p:anim calcmode="lin" valueType="num">
                                      <p:cBhvr>
                                        <p:cTn id="58" dur="500" fill="hold"/>
                                        <p:tgtEl>
                                          <p:spTgt spid="17424"/>
                                        </p:tgtEl>
                                        <p:attrNameLst>
                                          <p:attrName>ppt_h</p:attrName>
                                        </p:attrNameLst>
                                      </p:cBhvr>
                                      <p:tavLst>
                                        <p:tav tm="0">
                                          <p:val>
                                            <p:fltVal val="0"/>
                                          </p:val>
                                        </p:tav>
                                        <p:tav tm="100000">
                                          <p:val>
                                            <p:strVal val="#ppt_h"/>
                                          </p:val>
                                        </p:tav>
                                      </p:tavLst>
                                    </p:anim>
                                    <p:animEffect transition="in" filter="fade">
                                      <p:cBhvr>
                                        <p:cTn id="59" dur="5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7420" grpId="0"/>
      <p:bldP spid="17421" grpId="0"/>
      <p:bldP spid="17422" grpId="0"/>
      <p:bldP spid="1742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396</Words>
  <Application>Microsoft Office PowerPoint</Application>
  <PresentationFormat>Экран (4:3)</PresentationFormat>
  <Paragraphs>93</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Calibri</vt:lpstr>
      <vt:lpstr>Arial</vt:lpstr>
      <vt:lpstr>Algerian</vt:lpstr>
      <vt:lpstr>Times New Roman</vt:lpstr>
      <vt:lpstr>Bookman Old Style</vt:lpstr>
      <vt:lpstr>Тема Office</vt:lpstr>
      <vt:lpstr>Zwei russische Hauptstädte und “das kleine Sankt – Petersburg in Moskau”</vt:lpstr>
      <vt:lpstr>i</vt:lpstr>
      <vt:lpstr>Слайд 3</vt:lpstr>
      <vt:lpstr>Слайд 4</vt:lpstr>
      <vt:lpstr>Das ist der schönste  Turm im Kreml </vt:lpstr>
      <vt:lpstr>Слайд 6</vt:lpstr>
      <vt:lpstr>Слайд 7</vt:lpstr>
      <vt:lpstr>Слайд 8</vt:lpstr>
      <vt:lpstr>Слайд 9</vt:lpstr>
      <vt:lpstr>Слайд 10</vt:lpstr>
      <vt:lpstr>Слайд 11</vt:lpstr>
      <vt:lpstr>Denkmal für Franz Lefort und Peter I. Fragment </vt:lpstr>
      <vt:lpstr>Слайд 13</vt:lpstr>
      <vt:lpstr>Слайд 14</vt:lpstr>
      <vt:lpstr>Слайд 15</vt:lpstr>
      <vt:lpstr>Слайд 16</vt:lpstr>
      <vt:lpstr>Слайд 17</vt:lpstr>
      <vt:lpstr>Слайд 18</vt:lpstr>
      <vt:lpstr>Слайд 19</vt:lpstr>
      <vt:lpstr>Ich rate dir,….zu besuchen, denn….. </vt:lpstr>
      <vt:lpstr>Jeder Mensch will seinen Spur in der Geschichte lassen…</vt:lpstr>
      <vt:lpstr>Und jeder Dorfbewohner kennt den Namen des Menschen, der diese Kirche restauriert hat. Das ist der Pfarer Polikarp. Er isi vor einem Jahr gestorben aber seinen Namen vergessen die Menschen nie.</vt:lpstr>
      <vt:lpstr>Материалы 1. Лебедева Г.Н. Современный урок немецкого языка с применением ин.формационных технологий.  ООО»Планета» 2010г. 2. Schrumdirum 2006 г., №11</vt:lpstr>
    </vt:vector>
  </TitlesOfParts>
  <Company>DNS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Zwei russische Hauptst</dc:title>
  <dc:creator>днс</dc:creator>
  <cp:lastModifiedBy>Tata</cp:lastModifiedBy>
  <cp:revision>31</cp:revision>
  <dcterms:created xsi:type="dcterms:W3CDTF">2013-11-25T10:00:45Z</dcterms:created>
  <dcterms:modified xsi:type="dcterms:W3CDTF">2014-02-19T18:23:46Z</dcterms:modified>
</cp:coreProperties>
</file>