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1" r:id="rId2"/>
    <p:sldId id="256" r:id="rId3"/>
    <p:sldId id="376" r:id="rId4"/>
    <p:sldId id="285" r:id="rId5"/>
    <p:sldId id="336" r:id="rId6"/>
    <p:sldId id="339" r:id="rId7"/>
    <p:sldId id="262" r:id="rId8"/>
    <p:sldId id="375" r:id="rId9"/>
    <p:sldId id="283" r:id="rId10"/>
    <p:sldId id="343" r:id="rId11"/>
    <p:sldId id="337" r:id="rId12"/>
    <p:sldId id="342" r:id="rId13"/>
    <p:sldId id="291" r:id="rId14"/>
    <p:sldId id="366" r:id="rId15"/>
    <p:sldId id="348" r:id="rId16"/>
    <p:sldId id="292" r:id="rId17"/>
    <p:sldId id="265" r:id="rId18"/>
    <p:sldId id="273" r:id="rId19"/>
    <p:sldId id="277" r:id="rId20"/>
    <p:sldId id="318" r:id="rId21"/>
    <p:sldId id="355" r:id="rId22"/>
    <p:sldId id="369" r:id="rId23"/>
    <p:sldId id="370" r:id="rId24"/>
    <p:sldId id="330" r:id="rId25"/>
    <p:sldId id="322" r:id="rId26"/>
    <p:sldId id="356" r:id="rId27"/>
    <p:sldId id="364" r:id="rId28"/>
    <p:sldId id="34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FE3"/>
    <a:srgbClr val="EE99F5"/>
    <a:srgbClr val="E97AF2"/>
    <a:srgbClr val="E66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8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0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1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4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6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6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8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1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94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11" Type="http://schemas.microsoft.com/office/2007/relationships/hdphoto" Target="../media/hdphoto3.wdp"/><Relationship Id="rId5" Type="http://schemas.openxmlformats.org/officeDocument/2006/relationships/image" Target="../media/image2.gif"/><Relationship Id="rId10" Type="http://schemas.openxmlformats.org/officeDocument/2006/relationships/image" Target="../media/image5.jpe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21.wdp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23.wdp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25.wdp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gif"/><Relationship Id="rId7" Type="http://schemas.microsoft.com/office/2007/relationships/hdphoto" Target="../media/hdphoto28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jpe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38.png"/><Relationship Id="rId4" Type="http://schemas.openxmlformats.org/officeDocument/2006/relationships/image" Target="../media/image35.jpeg"/><Relationship Id="rId9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36.wdp"/><Relationship Id="rId18" Type="http://schemas.microsoft.com/office/2007/relationships/hdphoto" Target="../media/hdphoto38.wdp"/><Relationship Id="rId3" Type="http://schemas.microsoft.com/office/2007/relationships/hdphoto" Target="../media/hdphoto31.wdp"/><Relationship Id="rId21" Type="http://schemas.openxmlformats.org/officeDocument/2006/relationships/image" Target="../media/image49.jpeg"/><Relationship Id="rId7" Type="http://schemas.microsoft.com/office/2007/relationships/hdphoto" Target="../media/hdphoto33.wdp"/><Relationship Id="rId12" Type="http://schemas.openxmlformats.org/officeDocument/2006/relationships/image" Target="../media/image44.jpeg"/><Relationship Id="rId17" Type="http://schemas.openxmlformats.org/officeDocument/2006/relationships/image" Target="../media/image47.jpeg"/><Relationship Id="rId2" Type="http://schemas.openxmlformats.org/officeDocument/2006/relationships/image" Target="../media/image39.jpeg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5" Type="http://schemas.openxmlformats.org/officeDocument/2006/relationships/image" Target="../media/image46.jpeg"/><Relationship Id="rId10" Type="http://schemas.openxmlformats.org/officeDocument/2006/relationships/image" Target="../media/image43.jpeg"/><Relationship Id="rId19" Type="http://schemas.openxmlformats.org/officeDocument/2006/relationships/image" Target="../media/image48.jpeg"/><Relationship Id="rId4" Type="http://schemas.openxmlformats.org/officeDocument/2006/relationships/image" Target="../media/image40.jpeg"/><Relationship Id="rId9" Type="http://schemas.microsoft.com/office/2007/relationships/hdphoto" Target="../media/hdphoto34.wdp"/><Relationship Id="rId14" Type="http://schemas.openxmlformats.org/officeDocument/2006/relationships/image" Target="../media/image45.gif"/><Relationship Id="rId22" Type="http://schemas.microsoft.com/office/2007/relationships/hdphoto" Target="../media/hdphoto4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5.jpeg"/><Relationship Id="rId3" Type="http://schemas.microsoft.com/office/2007/relationships/hdphoto" Target="../media/hdphoto41.wdp"/><Relationship Id="rId7" Type="http://schemas.microsoft.com/office/2007/relationships/hdphoto" Target="../media/hdphoto43.wdp"/><Relationship Id="rId12" Type="http://schemas.openxmlformats.org/officeDocument/2006/relationships/image" Target="../media/image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microsoft.com/office/2007/relationships/hdphoto" Target="../media/hdphoto45.wdp"/><Relationship Id="rId5" Type="http://schemas.microsoft.com/office/2007/relationships/hdphoto" Target="../media/hdphoto42.wdp"/><Relationship Id="rId10" Type="http://schemas.openxmlformats.org/officeDocument/2006/relationships/image" Target="../media/image54.jpeg"/><Relationship Id="rId4" Type="http://schemas.openxmlformats.org/officeDocument/2006/relationships/image" Target="../media/image51.jpeg"/><Relationship Id="rId9" Type="http://schemas.microsoft.com/office/2007/relationships/hdphoto" Target="../media/hdphoto44.wdp"/><Relationship Id="rId14" Type="http://schemas.microsoft.com/office/2007/relationships/hdphoto" Target="../media/hdphoto4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microsoft.com/office/2007/relationships/hdphoto" Target="../media/hdphoto52.wdp"/><Relationship Id="rId3" Type="http://schemas.microsoft.com/office/2007/relationships/hdphoto" Target="../media/hdphoto47.wdp"/><Relationship Id="rId7" Type="http://schemas.microsoft.com/office/2007/relationships/hdphoto" Target="../media/hdphoto49.wdp"/><Relationship Id="rId12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microsoft.com/office/2007/relationships/hdphoto" Target="../media/hdphoto51.wdp"/><Relationship Id="rId5" Type="http://schemas.microsoft.com/office/2007/relationships/hdphoto" Target="../media/hdphoto48.wdp"/><Relationship Id="rId10" Type="http://schemas.openxmlformats.org/officeDocument/2006/relationships/image" Target="../media/image60.jpeg"/><Relationship Id="rId4" Type="http://schemas.openxmlformats.org/officeDocument/2006/relationships/image" Target="../media/image57.jpeg"/><Relationship Id="rId9" Type="http://schemas.microsoft.com/office/2007/relationships/hdphoto" Target="../media/hdphoto50.wdp"/><Relationship Id="rId1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microsoft.com/office/2007/relationships/hdphoto" Target="../media/hdphoto57.wdp"/><Relationship Id="rId3" Type="http://schemas.microsoft.com/office/2007/relationships/hdphoto" Target="../media/hdphoto45.wdp"/><Relationship Id="rId7" Type="http://schemas.microsoft.com/office/2007/relationships/hdphoto" Target="../media/hdphoto54.wdp"/><Relationship Id="rId12" Type="http://schemas.openxmlformats.org/officeDocument/2006/relationships/image" Target="../media/image6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11" Type="http://schemas.microsoft.com/office/2007/relationships/hdphoto" Target="../media/hdphoto56.wdp"/><Relationship Id="rId5" Type="http://schemas.microsoft.com/office/2007/relationships/hdphoto" Target="../media/hdphoto53.wdp"/><Relationship Id="rId10" Type="http://schemas.openxmlformats.org/officeDocument/2006/relationships/image" Target="../media/image65.jpeg"/><Relationship Id="rId4" Type="http://schemas.openxmlformats.org/officeDocument/2006/relationships/image" Target="../media/image62.jpeg"/><Relationship Id="rId9" Type="http://schemas.microsoft.com/office/2007/relationships/hdphoto" Target="../media/hdphoto55.wdp"/><Relationship Id="rId1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12" Type="http://schemas.microsoft.com/office/2007/relationships/hdphoto" Target="../media/hdphoto6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9.wdp"/><Relationship Id="rId11" Type="http://schemas.openxmlformats.org/officeDocument/2006/relationships/image" Target="../media/image71.jpeg"/><Relationship Id="rId5" Type="http://schemas.openxmlformats.org/officeDocument/2006/relationships/image" Target="../media/image68.jpeg"/><Relationship Id="rId10" Type="http://schemas.microsoft.com/office/2007/relationships/hdphoto" Target="../media/hdphoto61.wdp"/><Relationship Id="rId4" Type="http://schemas.microsoft.com/office/2007/relationships/hdphoto" Target="../media/hdphoto58.wdp"/><Relationship Id="rId9" Type="http://schemas.openxmlformats.org/officeDocument/2006/relationships/image" Target="../media/image70.jpeg"/><Relationship Id="rId14" Type="http://schemas.microsoft.com/office/2007/relationships/hdphoto" Target="../media/hdphoto6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microsoft.com/office/2007/relationships/hdphoto" Target="../media/hdphoto69.wdp"/><Relationship Id="rId18" Type="http://schemas.openxmlformats.org/officeDocument/2006/relationships/image" Target="../media/image81.jpeg"/><Relationship Id="rId3" Type="http://schemas.microsoft.com/office/2007/relationships/hdphoto" Target="../media/hdphoto64.wdp"/><Relationship Id="rId21" Type="http://schemas.microsoft.com/office/2007/relationships/hdphoto" Target="../media/hdphoto73.wdp"/><Relationship Id="rId7" Type="http://schemas.microsoft.com/office/2007/relationships/hdphoto" Target="../media/hdphoto66.wdp"/><Relationship Id="rId12" Type="http://schemas.openxmlformats.org/officeDocument/2006/relationships/image" Target="../media/image78.jpeg"/><Relationship Id="rId17" Type="http://schemas.microsoft.com/office/2007/relationships/hdphoto" Target="../media/hdphoto71.wdp"/><Relationship Id="rId2" Type="http://schemas.openxmlformats.org/officeDocument/2006/relationships/image" Target="../media/image73.jpeg"/><Relationship Id="rId16" Type="http://schemas.openxmlformats.org/officeDocument/2006/relationships/image" Target="../media/image80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microsoft.com/office/2007/relationships/hdphoto" Target="../media/hdphoto68.wdp"/><Relationship Id="rId5" Type="http://schemas.microsoft.com/office/2007/relationships/hdphoto" Target="../media/hdphoto65.wdp"/><Relationship Id="rId15" Type="http://schemas.microsoft.com/office/2007/relationships/hdphoto" Target="../media/hdphoto70.wdp"/><Relationship Id="rId10" Type="http://schemas.openxmlformats.org/officeDocument/2006/relationships/image" Target="../media/image77.jpeg"/><Relationship Id="rId19" Type="http://schemas.microsoft.com/office/2007/relationships/hdphoto" Target="../media/hdphoto72.wdp"/><Relationship Id="rId4" Type="http://schemas.openxmlformats.org/officeDocument/2006/relationships/image" Target="../media/image74.jpeg"/><Relationship Id="rId9" Type="http://schemas.microsoft.com/office/2007/relationships/hdphoto" Target="../media/hdphoto67.wdp"/><Relationship Id="rId14" Type="http://schemas.openxmlformats.org/officeDocument/2006/relationships/image" Target="../media/image79.jpeg"/><Relationship Id="rId22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microsoft.com/office/2007/relationships/hdphoto" Target="../media/hdphoto74.wdp"/><Relationship Id="rId7" Type="http://schemas.microsoft.com/office/2007/relationships/hdphoto" Target="../media/hdphoto76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75.wdp"/><Relationship Id="rId10" Type="http://schemas.openxmlformats.org/officeDocument/2006/relationships/image" Target="../media/image2.gif"/><Relationship Id="rId4" Type="http://schemas.openxmlformats.org/officeDocument/2006/relationships/image" Target="../media/image84.jpeg"/><Relationship Id="rId9" Type="http://schemas.microsoft.com/office/2007/relationships/hdphoto" Target="../media/hdphoto7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5" Type="http://schemas.microsoft.com/office/2007/relationships/hdphoto" Target="../media/hdphoto78.wdp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gif"/><Relationship Id="rId5" Type="http://schemas.microsoft.com/office/2007/relationships/hdphoto" Target="../media/hdphoto80.wdp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Picture 2" descr="http://www.platforum.ru/download/file.php?id=24374&amp;sid=05b3d9a16511bd7404b2254793432b2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1" y="2249512"/>
            <a:ext cx="4458233" cy="46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1" y="239698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mylitta.ru/uploads/posts/2012-10/thumbs/1349265950_pavloposadskie-platki-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1" y="-97"/>
            <a:ext cx="4454250" cy="33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puh-platok.ru/components/com_virtuemart/shop_image/product/1290-7====fr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1280" y="-196253"/>
            <a:ext cx="4336564" cy="47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sellday.ru/upload/normal/moskva-pavloposadskie_platki_shali_3690.jpe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15123" y="3329138"/>
            <a:ext cx="4739737" cy="35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/>
          <p:cNvSpPr>
            <a:spLocks noGrp="1"/>
          </p:cNvSpPr>
          <p:nvPr>
            <p:ph type="ctrTitle"/>
          </p:nvPr>
        </p:nvSpPr>
        <p:spPr>
          <a:xfrm>
            <a:off x="-38892" y="2639814"/>
            <a:ext cx="9182892" cy="1470025"/>
          </a:xfr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Павловопосадская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платочная 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мануфактура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8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10" y="4072198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3530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2198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00691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691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65" y="2498256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092929" y="6381328"/>
            <a:ext cx="797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Презентация к уроку ИЗО «Школа России» 3 класс </a:t>
            </a:r>
            <a:r>
              <a:rPr lang="ru-RU" dirty="0" err="1" smtClean="0">
                <a:solidFill>
                  <a:schemeClr val="bg1"/>
                </a:solidFill>
              </a:rPr>
              <a:t>Кострюкова</a:t>
            </a:r>
            <a:r>
              <a:rPr lang="ru-RU" dirty="0" smtClean="0">
                <a:solidFill>
                  <a:schemeClr val="bg1"/>
                </a:solidFill>
              </a:rPr>
              <a:t> Е.А.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Obrazcoviy_ansambl_narodnih_instrumentov_LOZHKARI-Russkaya_plyasovaya_Barinya(muz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0194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76">
        <p14:prism/>
      </p:transition>
    </mc:Choice>
    <mc:Fallback xmlns="">
      <p:transition spd="slow" advTm="3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Технология  изготовления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890663" cy="4691063"/>
          </a:xfrm>
        </p:spPr>
        <p:txBody>
          <a:bodyPr/>
          <a:lstStyle/>
          <a:p>
            <a:pPr algn="just"/>
            <a:r>
              <a:rPr lang="ru-RU" dirty="0"/>
              <a:t>Печатные краски готовятся на автоматической </a:t>
            </a:r>
            <a:r>
              <a:rPr lang="ru-RU" dirty="0" err="1"/>
              <a:t>красковарке</a:t>
            </a:r>
            <a:r>
              <a:rPr lang="ru-RU" dirty="0"/>
              <a:t>, где все процессы — от растворения порошка красителя до перемешивания готовой краски — выполняются без участия человека. </a:t>
            </a:r>
          </a:p>
        </p:txBody>
      </p:sp>
      <p:pic>
        <p:nvPicPr>
          <p:cNvPr id="2050" name="Picture 2" descr="http://www.goldmoscow.net/published/publicdata/GOLDMOSCGM/attachments/SC/products_pictures/WS1462-18-1_en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31840"/>
            <a:ext cx="5142771" cy="53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goldmoscow.net/published/publicdata/GOLDMOSCGM/attachments/SC/products_pictures/WS1446-5-5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2" y="4223351"/>
            <a:ext cx="2736304" cy="20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2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186">
        <p14:prism/>
      </p:transition>
    </mc:Choice>
    <mc:Fallback xmlns="">
      <p:transition spd="slow" advTm="8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Изготовление печатных шаблонов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18656" cy="4691063"/>
          </a:xfrm>
        </p:spPr>
        <p:txBody>
          <a:bodyPr/>
          <a:lstStyle/>
          <a:p>
            <a:pPr algn="just"/>
            <a:r>
              <a:rPr lang="ru-RU" dirty="0" smtClean="0"/>
              <a:t>Печатные шаблоны готовятся с помощью уникальной установки прямого гравирования. Она наносит под управлением компьютера капельки расплавленного воска на поверхность покрытой фотоэмульсией сетки.</a:t>
            </a:r>
            <a:endParaRPr lang="ru-RU" dirty="0"/>
          </a:p>
        </p:txBody>
      </p:sp>
      <p:pic>
        <p:nvPicPr>
          <p:cNvPr id="3077" name="Picture 5" descr="C:\Users\ele\Desktop\944563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6" y="4437111"/>
            <a:ext cx="2599736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http://ekabag.ru/uploadedFiles/eshopimages/big/372-15fr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6843"/>
            <a:ext cx="5034136" cy="54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350">
        <p14:prism/>
      </p:transition>
    </mc:Choice>
    <mc:Fallback xmlns="">
      <p:transition spd="slow" advTm="10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Современное производство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90664" cy="46910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С </a:t>
            </a:r>
            <a:r>
              <a:rPr lang="ru-RU" dirty="0" smtClean="0"/>
              <a:t>конца 90-х </a:t>
            </a:r>
            <a:r>
              <a:rPr lang="ru-RU" dirty="0"/>
              <a:t>годов XX </a:t>
            </a:r>
            <a:r>
              <a:rPr lang="ru-RU" dirty="0" smtClean="0"/>
              <a:t>века на </a:t>
            </a:r>
            <a:r>
              <a:rPr lang="ru-RU" dirty="0"/>
              <a:t>платочной мануфактуре посредством печати по шаблону выпускаются шали и платки </a:t>
            </a:r>
            <a:r>
              <a:rPr lang="ru-RU" dirty="0" smtClean="0"/>
              <a:t>               с </a:t>
            </a:r>
            <a:r>
              <a:rPr lang="ru-RU" dirty="0"/>
              <a:t>количеством </a:t>
            </a:r>
            <a:r>
              <a:rPr lang="ru-RU" dirty="0" smtClean="0"/>
              <a:t>красок до 23.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9" y="4019019"/>
            <a:ext cx="2680084" cy="214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puh-platok.ru/components/com_virtuemart/shop_image/product/680-13-fr1.jpg51f602f518d0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07" y="564949"/>
            <a:ext cx="5164709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44">
        <p14:prism/>
      </p:transition>
    </mc:Choice>
    <mc:Fallback xmlns="">
      <p:transition spd="slow" advTm="11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90664" cy="4691063"/>
          </a:xfrm>
        </p:spPr>
        <p:txBody>
          <a:bodyPr/>
          <a:lstStyle/>
          <a:p>
            <a:pPr algn="just"/>
            <a:r>
              <a:rPr lang="ru-RU" dirty="0" smtClean="0"/>
              <a:t>Изделия предприятия неоднократно экспонировались на отечественных и зарубежных выставках. В 1958 г. на Всемирной выставке в Брюсселе павловские платки были награждены Большой золотой медалью.</a:t>
            </a:r>
          </a:p>
          <a:p>
            <a:pPr algn="just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Изделия 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редприятия                          на выставках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7" y="4170045"/>
            <a:ext cx="2684647" cy="20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puh-platok.ru/components/com_virtuemart/shop_image/product/1374-14fr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80474"/>
            <a:ext cx="5146747" cy="55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160">
        <p14:prism/>
      </p:transition>
    </mc:Choice>
    <mc:Fallback xmlns="">
      <p:transition spd="slow" advTm="10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94" y="2813786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23" y="4303987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www.platforum.ru/download/file.php?id=2314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49328" y="-6"/>
            <a:ext cx="4638639" cy="48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www.platforum.ru/download/file.php?id=3359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94368" y="2573522"/>
            <a:ext cx="3948563" cy="46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puh-platok.ru/components/com_virtuemart/shop_image/product/920-14fr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799" y="2498593"/>
            <a:ext cx="4187722" cy="45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ele\Desktop\картинки платки\1077-13--f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" y="-5"/>
            <a:ext cx="4571590" cy="42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-8" y="2893163"/>
            <a:ext cx="9185257" cy="14700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Павловопосадские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платки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3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" y="2723710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57" y="2723754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23" y="2721860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" y="4247218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47218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19" y="4247218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0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35">
        <p14:prism/>
      </p:transition>
    </mc:Choice>
    <mc:Fallback xmlns="">
      <p:transition spd="slow" advTm="3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amovarcheg.ru/published/publicdata/SAMOVARCWEBASYST/attachments/SC/products_pictures/1453-16_en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2245479" cy="24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goldmoscow.net/published/publicdata/GOLDMOSCGM/attachments/SC/products_pictures/WS1219-17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0" y="4404950"/>
            <a:ext cx="2363105" cy="24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uh-platok.ru/components/com_virtuemart/shop_image/product/_________________500e31faee4b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26" y="0"/>
            <a:ext cx="2312030" cy="2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amascus.ru/images/damascus.ru_platki2-3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85" y="4404951"/>
            <a:ext cx="2259462" cy="24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uh-platok.ru/components/com_virtuemart/shop_image/product/_________________50827e9aae4d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1083"/>
            <a:ext cx="2254970" cy="23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uh-platok.ru/components/com_virtuemart/shop_image/product/_________________4caaf677a94e4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6040"/>
            <a:ext cx="2245479" cy="24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555776" y="2773566"/>
            <a:ext cx="4016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Шерстяные  платки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Picture 21" descr="цветочки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00" y="2541770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цветочки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9" y="4097005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http://puh-platok.ru/components/com_virtuemart/shop_image/product/_________________509bbca665f3b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70" y="2204865"/>
            <a:ext cx="235283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goldmoscow.net/published/publicdata/GOLDMOSCGM/attachments/SC/products_pictures/WS1243-14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09" y="2"/>
            <a:ext cx="2322991" cy="23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goldmoscow.net/published/publicdata/GOLDMOSCGM/attachments/SC/products_pictures/WS1360-5_enl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70" y="4404950"/>
            <a:ext cx="2352829" cy="245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zonty-platki.kz/images/product_images/popup_images/38_0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99" y="2"/>
            <a:ext cx="2320026" cy="23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75">
        <p14:prism/>
      </p:transition>
    </mc:Choice>
    <mc:Fallback xmlns="">
      <p:transition spd="slow" advTm="50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puh-platok.ru/components/com_virtuemart/shop_image/product/_________________4fbcb3e08932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48" y="4953"/>
            <a:ext cx="3095260" cy="32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puh-platok.com/components/com_virtuemart/shop_image/product/_________________4d64d3ca9e28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" y="3664414"/>
            <a:ext cx="3123814" cy="32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goldmoscow.net/published/publicdata/GOLDMOSCGM/attachments/SC/products_pictures/WS1291-13_en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0"/>
            <a:ext cx="3121036" cy="32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kuking.net/my/download.php?id=150422&amp;sid=1387b21bf01b878bc9c593c1fa93b19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77" y="3664413"/>
            <a:ext cx="2936631" cy="319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uh-platok.ru/components/com_virtuemart/shop_image/product/_________________4fbdc31a6e46b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62" y="-1"/>
            <a:ext cx="2957504" cy="32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86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7569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ekabag.ru/uploadedFiles/eshopimages/big/947-14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66" y="3664416"/>
            <a:ext cx="3092411" cy="32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42">
        <p14:prism/>
      </p:transition>
    </mc:Choice>
    <mc:Fallback xmlns="">
      <p:transition spd="slow" advTm="5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platki.ru/on-line/images/B838D412-F9C9-4EFA-8780-C74CC765DBB8/680-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024386" cy="32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goldmoscow.net/published/publicdata/GOLDMOSCGM/attachments/SC/products_pictures/WS1462-14_en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" y="3721672"/>
            <a:ext cx="3055862" cy="31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ldmoscow.net/published/publicdata/GOLDMOSCGM/attachments/SC/products_pictures/WSS1341-7_en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67" y="3721672"/>
            <a:ext cx="3035049" cy="31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atki.ru/on-line/images/39D46651-9290-4D8A-BEEB-FBDBF3E76F0F/857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98" y="0"/>
            <a:ext cx="305609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uh-platok.ru/components/com_virtuemart/shop_image/product/_________________4fbc952f4067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3096973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pbsouvenir.ru/d/512980/d/5_8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17" y="3721672"/>
            <a:ext cx="3045483" cy="31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03" y="3409441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" y="3409441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13" y="3416977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4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7">
        <p14:prism/>
      </p:transition>
    </mc:Choice>
    <mc:Fallback xmlns="">
      <p:transition spd="slow" advTm="5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puh-platok.ru/components/com_virtuemart/shop_image/product/_________________4fbdc31a6e46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3024389" cy="32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latki.ru/on-line/images/BA7E6954-67DE-49CE-9C1F-830C825449C6/1244-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87" y="0"/>
            <a:ext cx="3158546" cy="32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rt-assorty.ru/uploads/posts/2012-07/1341203796_779-1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97" y="1063"/>
            <a:ext cx="3016504" cy="31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amascus.ru/images/damascus_platok2_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645024"/>
            <a:ext cx="3024388" cy="3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amovarcheg.ru/published/publicdata/SAMOVARCWEBASYST/attachments/SC/products_pictures/1460-6_enl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86" y="3645023"/>
            <a:ext cx="3131160" cy="32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latki.ru/on-line/images/0A66E13A-A0EE-4CCF-A1DB-36941A626C2C/680-13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95" y="3645024"/>
            <a:ext cx="3027906" cy="3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86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7569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1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09">
        <p14:prism/>
      </p:transition>
    </mc:Choice>
    <mc:Fallback xmlns="">
      <p:transition spd="slow" advTm="4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1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63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34613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goldmoscow.net/published/publicdata/GOLDMOSCGM/attachments/SC/products_pictures/WS1446-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25" y="3626573"/>
            <a:ext cx="3028074" cy="32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gun.ru/uploads/posts/2013-01/1358335259_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34" y="3626573"/>
            <a:ext cx="3075191" cy="32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nomeconom.simbis.ru/media/thumbs_003/14053/img_1334903932_940x72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24" y="-7404"/>
            <a:ext cx="3138975" cy="32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dnovo.ru/media/thumbs_005/14053/img_1364739790_940x72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2"/>
            <a:ext cx="3029476" cy="32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oldmoscow.net/published/publicdata/GOLDMOSCGM/attachments/SC/products_pictures/WS681-13_enl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07" y="-7403"/>
            <a:ext cx="2983654" cy="32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oldmoscow.net/published/publicdata/GOLDMOSCGM/attachments/SC/products_pictures/WS710-14_enl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" y="3626574"/>
            <a:ext cx="3112941" cy="32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41">
        <p14:prism/>
      </p:transition>
    </mc:Choice>
    <mc:Fallback xmlns="">
      <p:transition spd="slow" advTm="5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Павловопосадская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платочная мануфактура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90663" cy="4691063"/>
          </a:xfrm>
        </p:spPr>
        <p:txBody>
          <a:bodyPr/>
          <a:lstStyle/>
          <a:p>
            <a:pPr algn="just"/>
            <a:r>
              <a:rPr lang="ru-RU" dirty="0" smtClean="0"/>
              <a:t>Среди </a:t>
            </a:r>
            <a:r>
              <a:rPr lang="ru-RU" dirty="0"/>
              <a:t>уникальных изделий, составляющих гордость и славу России, особое место занимают платки и шали из старинного города Павловский Посад. </a:t>
            </a:r>
            <a:endParaRPr lang="ru-RU" dirty="0" smtClean="0"/>
          </a:p>
        </p:txBody>
      </p:sp>
      <p:pic>
        <p:nvPicPr>
          <p:cNvPr id="8199" name="Picture 7" descr="http://i1.u-mama.ru/6d1/ee8/9fd/700x700/VUblizk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61" y="620688"/>
            <a:ext cx="5068071" cy="551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reet-fashion-guide.ru/wp-content/uploads/2011/04/pir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9" y="4318850"/>
            <a:ext cx="2729117" cy="18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latki.ru/on-line/i/logo_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51" y="2894909"/>
            <a:ext cx="13239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107">
        <p14:prism/>
      </p:transition>
    </mc:Choice>
    <mc:Fallback xmlns="">
      <p:transition spd="slow" advTm="7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puh-platok.ru/images/stories/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32520" cy="23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akati.lv/image/cache/data/52x52/1033-6-500x5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8" y="4586735"/>
            <a:ext cx="2292192" cy="22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akati.lv/image/cache/data/89x89_krepdeshin/661-14-500x5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6735"/>
            <a:ext cx="2301962" cy="22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uh-platok.ru/components/com_virtuemart/shop_image/product/_________________4fbe1709a043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35" y="0"/>
            <a:ext cx="2347965" cy="23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lakati.lv/image/cache/data/52x52/1107-13-500x500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08" y="4586735"/>
            <a:ext cx="2292192" cy="22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latki.ru/on-line/images/40D7707A-A64B-4152-ABC4-8F7E53EEE5C1/605-4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85" y="4586735"/>
            <a:ext cx="2288647" cy="22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uh-platok.ru/components/com_virtuemart/shop_image/product/_________________4fbe140157ce5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4" y="0"/>
            <a:ext cx="2267135" cy="23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1248" y="2832078"/>
            <a:ext cx="4564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4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4" descr="http://platki.ru/on-line/images/28CBC021-B5AE-4EE0-9F09-D3DFA618BF70/1137-15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2316601"/>
            <a:ext cx="2291667" cy="2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uh-platok.ru/components/com_virtuemart/shop_image/product/_________________4fbe175261852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229"/>
            <a:ext cx="2332520" cy="23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1board.ru/images/board/185723_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61" y="1"/>
            <a:ext cx="2347964" cy="23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цветочки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01" y="4260292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цветочки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01" y="2568733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2893633"/>
            <a:ext cx="4016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Шёлковые  платки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15">
        <p14:prism/>
      </p:transition>
    </mc:Choice>
    <mc:Fallback xmlns="">
      <p:transition spd="slow" advTm="61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http://puh-platok.ru/components/com_virtuemart/shop_image/product/1398-18-fr.jpg4f6857416f69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7" y="2379315"/>
            <a:ext cx="4504590" cy="45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://puh-platok.ru/components/com_virtuemart/shop_image/product/1378-3f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6807" y="46831"/>
            <a:ext cx="4865810" cy="46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http://puh-platok.ru/components/com_virtuemart/shop_image/product/1122-16===fr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7127" y="2390385"/>
            <a:ext cx="4305168" cy="46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http://puh-platok.ru/components/com_virtuemart/shop_image/product/1122-14=fr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6423" y="-233589"/>
            <a:ext cx="4048769" cy="45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30250" y="2578736"/>
            <a:ext cx="9200896" cy="14700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Женские</a:t>
            </a:r>
          </a:p>
          <a:p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портреты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4" y="2435204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01" y="2448747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75" y="2448747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92" y="4005064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20" y="4004542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разделительная полоска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80" y="4005064"/>
            <a:ext cx="3333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34">
        <p14:prism/>
      </p:transition>
    </mc:Choice>
    <mc:Fallback xmlns="">
      <p:transition spd="slow" advTm="3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Женские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портреты</a:t>
            </a:r>
            <a:endParaRPr lang="ru-RU" dirty="0"/>
          </a:p>
        </p:txBody>
      </p:sp>
      <p:sp>
        <p:nvSpPr>
          <p:cNvPr id="2" name="AutoShape 2" descr="http://www.proshkolu.ru/content/media/pic/std/3000000/2075000/2074441-5a6ea8b952bb36e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www.proshkolu.ru/content/media/pic/std/3000000/2075000/2074441-5a6ea8b952bb36ec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www.proshkolu.ru/content/media/pic/std/3000000/2075000/2074441-5a6ea8b952bb36ec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39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59757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054" name="Picture 6" descr="http://img0.liveinternet.ru/images/attach/c/4/84/499/84499164_large_a00055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32" y="1337373"/>
            <a:ext cx="3200269" cy="457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7824" y="5996052"/>
            <a:ext cx="304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Художник  Федот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Сычков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37373"/>
            <a:ext cx="3354053" cy="457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9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44">
        <p14:prism/>
      </p:transition>
    </mc:Choice>
    <mc:Fallback xmlns="">
      <p:transition spd="slow" advTm="4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96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цветоч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http://img1.liveinternet.ru/images/attach/c/0/53/224/53224563_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20303"/>
            <a:ext cx="2978392" cy="4458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9958"/>
          <a:stretch/>
        </p:blipFill>
        <p:spPr bwMode="auto">
          <a:xfrm>
            <a:off x="1259632" y="1340768"/>
            <a:ext cx="2988000" cy="4458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4319" y="5949280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Художник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Борис Кустодиев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2742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Женские портреты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1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20">
        <p14:prism/>
      </p:transition>
    </mc:Choice>
    <mc:Fallback xmlns="">
      <p:transition spd="slow" advTm="3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31766"/>
            <a:ext cx="3593073" cy="4509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" r="562"/>
          <a:stretch/>
        </p:blipFill>
        <p:spPr bwMode="auto">
          <a:xfrm>
            <a:off x="4797869" y="1412776"/>
            <a:ext cx="3672000" cy="4509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 descr="цветоч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цветоч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цветоч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28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Женские портреты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0965" y="6063679"/>
            <a:ext cx="309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Художник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Федот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Сычков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90">
        <p14:prism/>
      </p:transition>
    </mc:Choice>
    <mc:Fallback xmlns="">
      <p:transition spd="slow" advTm="3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8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Женские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портреты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6495"/>
          <a:stretch/>
        </p:blipFill>
        <p:spPr bwMode="auto">
          <a:xfrm>
            <a:off x="4890864" y="1412776"/>
            <a:ext cx="3420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 descr="цветоч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цветоч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28" y="6525344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цветоч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3" y="6522343"/>
            <a:ext cx="36099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6050985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Художник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Евгений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Балакшин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1280" y="6037797"/>
            <a:ext cx="332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27 Евгений Балакшин (Balakshin Evgeny) (564x700, 481Kb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-3790"/>
          <a:stretch/>
        </p:blipFill>
        <p:spPr bwMode="auto">
          <a:xfrm>
            <a:off x="828000" y="1442493"/>
            <a:ext cx="3672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88">
        <p14:prism/>
      </p:transition>
    </mc:Choice>
    <mc:Fallback xmlns="">
      <p:transition spd="slow" advTm="4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Лучший подарок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75524" cy="4691063"/>
          </a:xfrm>
        </p:spPr>
        <p:txBody>
          <a:bodyPr/>
          <a:lstStyle/>
          <a:p>
            <a:pPr algn="just"/>
            <a:r>
              <a:rPr lang="ru-RU" dirty="0" err="1" smtClean="0"/>
              <a:t>Павловопосадские</a:t>
            </a:r>
            <a:r>
              <a:rPr lang="ru-RU" dirty="0" smtClean="0"/>
              <a:t> шали </a:t>
            </a:r>
            <a:r>
              <a:rPr lang="ru-RU" dirty="0"/>
              <a:t>и платки </a:t>
            </a:r>
            <a:r>
              <a:rPr lang="ru-RU" dirty="0" smtClean="0"/>
              <a:t>- </a:t>
            </a:r>
            <a:r>
              <a:rPr lang="ru-RU" dirty="0"/>
              <a:t>это буйство пышных букетов садовых и полевых цветов по углам </a:t>
            </a:r>
            <a:r>
              <a:rPr lang="ru-RU" dirty="0" smtClean="0"/>
              <a:t>платка, </a:t>
            </a:r>
            <a:r>
              <a:rPr lang="ru-RU" dirty="0"/>
              <a:t>гирлянды по кайме</a:t>
            </a:r>
            <a:r>
              <a:rPr lang="ru-RU" dirty="0" smtClean="0"/>
              <a:t>, </a:t>
            </a:r>
            <a:r>
              <a:rPr lang="ru-RU" dirty="0"/>
              <a:t>восточные </a:t>
            </a:r>
            <a:r>
              <a:rPr lang="ru-RU" dirty="0" smtClean="0"/>
              <a:t>орнаменты.</a:t>
            </a:r>
          </a:p>
          <a:p>
            <a:pPr algn="just"/>
            <a:r>
              <a:rPr lang="ru-RU" dirty="0" smtClean="0"/>
              <a:t>Меняются времена, а </a:t>
            </a:r>
            <a:r>
              <a:rPr lang="ru-RU" dirty="0"/>
              <a:t>платок и </a:t>
            </a:r>
            <a:r>
              <a:rPr lang="ru-RU" dirty="0" smtClean="0"/>
              <a:t>шаль </a:t>
            </a:r>
            <a:r>
              <a:rPr lang="ru-RU" dirty="0"/>
              <a:t>остаются лучшим подарком.</a:t>
            </a:r>
          </a:p>
        </p:txBody>
      </p:sp>
      <p:pic>
        <p:nvPicPr>
          <p:cNvPr id="1038" name="Picture 14" descr="http://platki.ru/on-line/images/309F2C92-0FC6-4E73-A4EE-9BE5F4853B3D/1429-14fr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61" y="764704"/>
            <a:ext cx="5068071" cy="53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inbon.ru/images/.cached/500x500/products/2369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9" y="3861048"/>
            <a:ext cx="2880320" cy="235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475">
        <p14:prism/>
      </p:transition>
    </mc:Choice>
    <mc:Fallback xmlns="">
      <p:transition spd="slow" advTm="11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Толковый словарь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НАБО́ЙКА.</a:t>
            </a:r>
          </a:p>
          <a:p>
            <a:pPr algn="just"/>
            <a:r>
              <a:rPr lang="ru-RU" sz="1600" dirty="0" smtClean="0"/>
              <a:t>Способ </a:t>
            </a:r>
            <a:r>
              <a:rPr lang="ru-RU" sz="1600" dirty="0"/>
              <a:t>нанесения рисунка на ткань посредством печати </a:t>
            </a:r>
            <a:r>
              <a:rPr lang="ru-RU" sz="1600" dirty="0" smtClean="0"/>
              <a:t> с </a:t>
            </a:r>
            <a:r>
              <a:rPr lang="ru-RU" sz="1600" dirty="0"/>
              <a:t>резных досок; ткань с таким узором, рисунком.</a:t>
            </a:r>
            <a:r>
              <a:rPr lang="ru-RU" dirty="0"/>
              <a:t> </a:t>
            </a:r>
            <a:endParaRPr lang="ru-RU" dirty="0" smtClean="0"/>
          </a:p>
          <a:p>
            <a:endParaRPr lang="ru-RU" b="1" i="1" dirty="0"/>
          </a:p>
          <a:p>
            <a:r>
              <a:rPr lang="ru-RU" b="1" dirty="0" smtClean="0"/>
              <a:t>НАБИВНО́Й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sz="1600" dirty="0" smtClean="0"/>
              <a:t>Об </a:t>
            </a:r>
            <a:r>
              <a:rPr lang="ru-RU" sz="1600" dirty="0"/>
              <a:t>узоре, рисунке, нанесённом на ткань; о ткани с таким узором, рисунком (нанесённым вручную </a:t>
            </a:r>
            <a:r>
              <a:rPr lang="ru-RU" sz="1600" dirty="0" smtClean="0"/>
              <a:t>или </a:t>
            </a:r>
            <a:r>
              <a:rPr lang="ru-RU" sz="1600" dirty="0"/>
              <a:t>машинным способом</a:t>
            </a:r>
            <a:r>
              <a:rPr lang="ru-RU" sz="1600" dirty="0" smtClean="0"/>
              <a:t>).</a:t>
            </a:r>
          </a:p>
          <a:p>
            <a:endParaRPr lang="ru-RU" b="1" dirty="0" smtClean="0"/>
          </a:p>
          <a:p>
            <a:r>
              <a:rPr lang="ru-RU" sz="1600" b="1" dirty="0" smtClean="0"/>
              <a:t>МАНУФАКТУ́РА</a:t>
            </a:r>
            <a:r>
              <a:rPr lang="ru-RU" sz="1600" dirty="0" smtClean="0"/>
              <a:t>. </a:t>
            </a:r>
            <a:endParaRPr lang="ru-RU" sz="1600" b="1" dirty="0"/>
          </a:p>
          <a:p>
            <a:r>
              <a:rPr lang="ru-RU" sz="1600" i="1" dirty="0" smtClean="0"/>
              <a:t>устар</a:t>
            </a:r>
            <a:r>
              <a:rPr lang="ru-RU" sz="1600" i="1" dirty="0"/>
              <a:t>.</a:t>
            </a:r>
            <a:r>
              <a:rPr lang="ru-RU" sz="1600" dirty="0"/>
              <a:t> </a:t>
            </a:r>
            <a:r>
              <a:rPr lang="ru-RU" sz="1600" dirty="0" smtClean="0"/>
              <a:t>Фабрика, преимущественно </a:t>
            </a:r>
            <a:r>
              <a:rPr lang="ru-RU" sz="1600" dirty="0"/>
              <a:t>текстильная. </a:t>
            </a:r>
          </a:p>
        </p:txBody>
      </p:sp>
      <p:pic>
        <p:nvPicPr>
          <p:cNvPr id="6" name="Picture 2" descr="http://www.goldmoscow.net/published/publicdata/GOLDMOSCGM/attachments/SC/products_pictures/WS563-14-5_en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68" y="620688"/>
            <a:ext cx="5125304" cy="55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36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41">
        <p14:prism/>
      </p:transition>
    </mc:Choice>
    <mc:Fallback xmlns="">
      <p:transition spd="slow" advTm="11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4221088"/>
            <a:ext cx="4138027" cy="230832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 </a:t>
            </a:r>
            <a:r>
              <a:rPr lang="en-US" sz="2000" b="1" dirty="0" smtClean="0"/>
              <a:t>http://platki.ru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en-US" sz="2000" b="1" dirty="0" smtClean="0"/>
              <a:t>http://www.kleopatra.ru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en-US" sz="2000" b="1" dirty="0" smtClean="0"/>
              <a:t>http://muztunes.net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en-US" sz="2000" b="1" dirty="0" smtClean="0"/>
              <a:t>http://slovonline.ru</a:t>
            </a:r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5445224"/>
            <a:ext cx="3501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http://www.artgalery.ru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5808336"/>
            <a:ext cx="442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http</a:t>
            </a:r>
            <a:r>
              <a:rPr lang="en-US" sz="2000" b="1" dirty="0">
                <a:solidFill>
                  <a:schemeClr val="bg1"/>
                </a:solidFill>
              </a:rPr>
              <a:t>://kykolnik.dreamwidth.org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73">
        <p14:prism/>
      </p:transition>
    </mc:Choice>
    <mc:Fallback xmlns="">
      <p:transition spd="slow" advTm="16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Ассортимент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Павловопосадской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мануфактуры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18655" cy="4691063"/>
          </a:xfrm>
        </p:spPr>
        <p:txBody>
          <a:bodyPr/>
          <a:lstStyle/>
          <a:p>
            <a:pPr algn="just"/>
            <a:r>
              <a:rPr lang="ru-RU" dirty="0"/>
              <a:t>Ежегодно </a:t>
            </a:r>
            <a:r>
              <a:rPr lang="ru-RU" dirty="0" err="1"/>
              <a:t>Павловопосадская</a:t>
            </a:r>
            <a:r>
              <a:rPr lang="ru-RU" dirty="0"/>
              <a:t> платочная мануфактура выпускает около 400 видов шалей, платков, шарфов, </a:t>
            </a:r>
            <a:r>
              <a:rPr lang="ru-RU" dirty="0" smtClean="0"/>
              <a:t>скатертей </a:t>
            </a:r>
            <a:r>
              <a:rPr lang="ru-RU" dirty="0"/>
              <a:t>из натуральных </a:t>
            </a:r>
            <a:r>
              <a:rPr lang="ru-RU" dirty="0" smtClean="0"/>
              <a:t>волокон.</a:t>
            </a:r>
            <a:r>
              <a:rPr lang="ru-RU" dirty="0"/>
              <a:t> </a:t>
            </a:r>
          </a:p>
        </p:txBody>
      </p:sp>
      <p:pic>
        <p:nvPicPr>
          <p:cNvPr id="1030" name="Picture 6" descr="C:\Users\ele\Desktop\1401-14fr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05" y="548679"/>
            <a:ext cx="5127397" cy="55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0506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21">
        <p14:prism/>
      </p:transition>
    </mc:Choice>
    <mc:Fallback xmlns="">
      <p:transition spd="slow" advTm="9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Из истории платочного предприятия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818655" cy="4691063"/>
          </a:xfrm>
        </p:spPr>
        <p:txBody>
          <a:bodyPr/>
          <a:lstStyle/>
          <a:p>
            <a:pPr algn="just"/>
            <a:r>
              <a:rPr lang="ru-RU" dirty="0" smtClean="0"/>
              <a:t>История </a:t>
            </a:r>
            <a:r>
              <a:rPr lang="ru-RU" dirty="0"/>
              <a:t>предприятия насчитывает </a:t>
            </a:r>
            <a:r>
              <a:rPr lang="ru-RU" dirty="0" smtClean="0"/>
              <a:t>более </a:t>
            </a:r>
            <a:r>
              <a:rPr lang="ru-RU" dirty="0"/>
              <a:t>двух </a:t>
            </a:r>
            <a:r>
              <a:rPr lang="ru-RU" dirty="0" smtClean="0"/>
              <a:t>столетий. Производство знаменитых  </a:t>
            </a:r>
            <a:r>
              <a:rPr lang="ru-RU" dirty="0" err="1" smtClean="0"/>
              <a:t>павловопосадских</a:t>
            </a:r>
            <a:r>
              <a:rPr lang="ru-RU" dirty="0" smtClean="0"/>
              <a:t> платков </a:t>
            </a:r>
            <a:r>
              <a:rPr lang="ru-RU" dirty="0"/>
              <a:t>и </a:t>
            </a:r>
            <a:r>
              <a:rPr lang="ru-RU" dirty="0" smtClean="0"/>
              <a:t>шалей </a:t>
            </a:r>
            <a:r>
              <a:rPr lang="ru-RU" dirty="0"/>
              <a:t>было </a:t>
            </a:r>
            <a:r>
              <a:rPr lang="ru-RU" dirty="0" smtClean="0"/>
              <a:t>налажено  здесь в </a:t>
            </a:r>
            <a:r>
              <a:rPr lang="ru-RU" dirty="0"/>
              <a:t>начале 60-х годов XIX </a:t>
            </a:r>
            <a:r>
              <a:rPr lang="ru-RU" dirty="0" smtClean="0"/>
              <a:t>века купцами </a:t>
            </a:r>
            <a:r>
              <a:rPr lang="ru-RU" dirty="0"/>
              <a:t>Я.И</a:t>
            </a:r>
            <a:r>
              <a:rPr lang="ru-RU" dirty="0" smtClean="0"/>
              <a:t>. </a:t>
            </a:r>
            <a:r>
              <a:rPr lang="ru-RU" dirty="0" err="1" smtClean="0"/>
              <a:t>Лабзиным</a:t>
            </a:r>
            <a:r>
              <a:rPr lang="ru-RU" dirty="0" smtClean="0"/>
              <a:t> </a:t>
            </a:r>
            <a:r>
              <a:rPr lang="ru-RU" dirty="0"/>
              <a:t>и В.И</a:t>
            </a:r>
            <a:r>
              <a:rPr lang="ru-RU" dirty="0" smtClean="0"/>
              <a:t>. Грязновым. </a:t>
            </a:r>
            <a:endParaRPr lang="ru-RU" dirty="0"/>
          </a:p>
          <a:p>
            <a:pPr algn="just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Picture 2" descr="http://platki.ru/on-line/images/3A9D9847-577D-4CB7-8292-89908265A099/kart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" y="4797152"/>
            <a:ext cx="2660603" cy="13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goldmoscow.net/published/publicdata/GOLDMOSCGM/attachments/SC/products_pictures/WS1291-13-1_e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28" y="692695"/>
            <a:ext cx="5255200" cy="54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71">
        <p14:prism/>
      </p:transition>
    </mc:Choice>
    <mc:Fallback xmlns="">
      <p:transition spd="slow" advTm="9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Шаль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18656" cy="4691063"/>
          </a:xfrm>
        </p:spPr>
        <p:txBody>
          <a:bodyPr/>
          <a:lstStyle/>
          <a:p>
            <a:pPr algn="just"/>
            <a:r>
              <a:rPr lang="ru-RU" dirty="0" smtClean="0"/>
              <a:t>Шаль стала </a:t>
            </a:r>
            <a:r>
              <a:rPr lang="ru-RU" dirty="0"/>
              <a:t>характерным элементом русского </a:t>
            </a:r>
            <a:r>
              <a:rPr lang="ru-RU" dirty="0" smtClean="0"/>
              <a:t>костюма</a:t>
            </a:r>
            <a:r>
              <a:rPr lang="ru-RU" dirty="0"/>
              <a:t>, </a:t>
            </a:r>
            <a:r>
              <a:rPr lang="ru-RU" dirty="0" smtClean="0"/>
              <a:t>получив широкое распространение в середине </a:t>
            </a:r>
            <a:r>
              <a:rPr lang="ru-RU" dirty="0"/>
              <a:t>ХIX века, когда </a:t>
            </a:r>
            <a:r>
              <a:rPr lang="ru-RU" dirty="0" smtClean="0"/>
              <a:t>налаживается производство платков </a:t>
            </a:r>
            <a:r>
              <a:rPr lang="ru-RU" dirty="0"/>
              <a:t>и </a:t>
            </a:r>
            <a:r>
              <a:rPr lang="ru-RU" dirty="0" smtClean="0"/>
              <a:t>шалей </a:t>
            </a:r>
            <a:r>
              <a:rPr lang="ru-RU" dirty="0"/>
              <a:t>с набивным узором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 descr="http://puh-platok.ru/components/com_virtuemart/shop_image/product/680-13-fr2.jpg51f60327a4ab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16" y="590868"/>
            <a:ext cx="5112568" cy="55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14" y="3717031"/>
            <a:ext cx="1556773" cy="243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7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391">
        <p14:prism/>
      </p:transition>
    </mc:Choice>
    <mc:Fallback xmlns="">
      <p:transition spd="slow" advTm="10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Павловопосадская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школа платочного рисунка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90663" cy="4691063"/>
          </a:xfrm>
        </p:spPr>
        <p:txBody>
          <a:bodyPr/>
          <a:lstStyle/>
          <a:p>
            <a:pPr algn="just"/>
            <a:r>
              <a:rPr lang="ru-RU" dirty="0"/>
              <a:t>Н</a:t>
            </a:r>
            <a:r>
              <a:rPr lang="ru-RU" dirty="0" smtClean="0"/>
              <a:t>а</a:t>
            </a:r>
            <a:r>
              <a:rPr lang="ru-RU" dirty="0"/>
              <a:t> платочной мануфактуре сложилась единственная в своем роде </a:t>
            </a:r>
            <a:r>
              <a:rPr lang="ru-RU" dirty="0" smtClean="0"/>
              <a:t> </a:t>
            </a:r>
            <a:r>
              <a:rPr lang="ru-RU" dirty="0"/>
              <a:t>школа</a:t>
            </a:r>
            <a:r>
              <a:rPr lang="ru-RU" b="1" dirty="0"/>
              <a:t> </a:t>
            </a:r>
            <a:r>
              <a:rPr lang="ru-RU" dirty="0"/>
              <a:t>платочного </a:t>
            </a:r>
            <a:r>
              <a:rPr lang="ru-RU" dirty="0" smtClean="0"/>
              <a:t>рисунка</a:t>
            </a:r>
            <a:r>
              <a:rPr lang="ru-RU" dirty="0"/>
              <a:t>.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Работа </a:t>
            </a:r>
            <a:r>
              <a:rPr lang="ru-RU" dirty="0"/>
              <a:t>над каждым новым </a:t>
            </a:r>
            <a:r>
              <a:rPr lang="ru-RU" dirty="0" smtClean="0"/>
              <a:t>изделием начинается с</a:t>
            </a:r>
            <a:r>
              <a:rPr lang="ru-RU" dirty="0"/>
              <a:t> рисунка (</a:t>
            </a:r>
            <a:r>
              <a:rPr lang="ru-RU" b="1" dirty="0" err="1"/>
              <a:t>крока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5" y="620688"/>
            <a:ext cx="515778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www.nkj.ru/upload/iblock/dd2/dd2badae0989f3e24c265d80dc78da1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5968"/>
            <a:ext cx="2664296" cy="19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262">
        <p14:prism/>
      </p:transition>
    </mc:Choice>
    <mc:Fallback xmlns="">
      <p:transition spd="slow" advTm="10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90664" cy="4691063"/>
          </a:xfrm>
        </p:spPr>
        <p:txBody>
          <a:bodyPr/>
          <a:lstStyle/>
          <a:p>
            <a:pPr algn="just"/>
            <a:r>
              <a:rPr lang="ru-RU" dirty="0"/>
              <a:t>С XIX века рисунок на платочную ткань наносили деревянными резными формами, </a:t>
            </a:r>
            <a:r>
              <a:rPr lang="ru-RU" dirty="0" smtClean="0"/>
              <a:t>используя </a:t>
            </a:r>
            <a:r>
              <a:rPr lang="ru-RU" dirty="0"/>
              <a:t>доски двух типов: " манеры"  </a:t>
            </a:r>
            <a:r>
              <a:rPr lang="ru-RU" dirty="0" smtClean="0"/>
              <a:t>и </a:t>
            </a:r>
            <a:r>
              <a:rPr lang="ru-RU" dirty="0"/>
              <a:t>"цветки</a:t>
            </a:r>
            <a:r>
              <a:rPr lang="ru-RU" dirty="0" smtClean="0"/>
              <a:t>". </a:t>
            </a:r>
            <a:r>
              <a:rPr lang="ru-RU" dirty="0"/>
              <a:t>"Цветки" резали из дерева, с их помощью на ткань наносили краски</a:t>
            </a:r>
            <a:r>
              <a:rPr lang="ru-RU" dirty="0" smtClean="0"/>
              <a:t>, </a:t>
            </a:r>
            <a:r>
              <a:rPr lang="ru-RU" dirty="0"/>
              <a:t>каждый цвет требовал отдельной доски. </a:t>
            </a:r>
          </a:p>
          <a:p>
            <a:endParaRPr lang="ru-RU" dirty="0"/>
          </a:p>
        </p:txBody>
      </p:sp>
      <p:pic>
        <p:nvPicPr>
          <p:cNvPr id="1026" name="Picture 2" descr="http://platki.ru/on-line/images/CD07976A-13E2-491F-BD44-57AC0B28B7AE/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2" y="4679680"/>
            <a:ext cx="2692992" cy="15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7" y="255687"/>
            <a:ext cx="3105036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Старинная техника печати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663720"/>
            <a:ext cx="5075714" cy="551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2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22">
        <p14:prism/>
      </p:transition>
    </mc:Choice>
    <mc:Fallback xmlns="">
      <p:transition spd="slow" advTm="10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Техника печати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818655" cy="4691063"/>
          </a:xfrm>
        </p:spPr>
        <p:txBody>
          <a:bodyPr/>
          <a:lstStyle/>
          <a:p>
            <a:pPr algn="just"/>
            <a:r>
              <a:rPr lang="ru-RU" dirty="0" smtClean="0"/>
              <a:t>С 1970-х годов часть платков набивается нанесением рисунка  на ткань с помощью шёлковых или капроновых сетчатых шаблонов. </a:t>
            </a:r>
          </a:p>
          <a:p>
            <a:pPr algn="just"/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5" y="4149080"/>
            <a:ext cx="2723107" cy="199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://www.goldmoscow.net/published/publicdata/GOLDMOSCGM/attachments/SC/products_pictures/WS563-14-4_en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77931"/>
            <a:ext cx="5038277" cy="54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394">
        <p14:prism/>
      </p:transition>
    </mc:Choice>
    <mc:Fallback xmlns="">
      <p:transition spd="slow" advTm="1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Сочетание традиций  и научно-технических достижений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00808"/>
            <a:ext cx="27180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http://platki.ru/on-line/images/D2D54823-F17D-4E16-B1BD-F954F4AC7145/sew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66" y="713969"/>
            <a:ext cx="1786014" cy="26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latki.ru/on-line/images/D2D54823-F17D-4E16-B1BD-F954F4AC7145/fringl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66" y="3603293"/>
            <a:ext cx="1798161" cy="26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latki.ru/on-line/images/D2D54823-F17D-4E16-B1BD-F954F4AC7145/termo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692696"/>
            <a:ext cx="1800199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latki.ru/on-line/images/D2D54823-F17D-4E16-B1BD-F954F4AC7145/viero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3622184"/>
            <a:ext cx="1788366" cy="26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336" y="1484784"/>
            <a:ext cx="29335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Каждый рисунок печатается в нескольких цветовых вариантах — </a:t>
            </a:r>
            <a:r>
              <a:rPr lang="ru-RU" sz="1400" b="1" dirty="0" smtClean="0"/>
              <a:t>колоритах</a:t>
            </a:r>
            <a:r>
              <a:rPr lang="ru-RU" sz="1400" dirty="0" smtClean="0"/>
              <a:t> </a:t>
            </a:r>
            <a:r>
              <a:rPr lang="ru-RU" sz="1400" dirty="0"/>
              <a:t>на печатных столах с автоматическими печатными </a:t>
            </a:r>
            <a:r>
              <a:rPr lang="ru-RU" sz="1400" dirty="0" smtClean="0"/>
              <a:t>каретками. Самые ответственные </a:t>
            </a:r>
            <a:r>
              <a:rPr lang="ru-RU" sz="1400" dirty="0"/>
              <a:t>операции выполняются вручную. </a:t>
            </a:r>
          </a:p>
        </p:txBody>
      </p:sp>
      <p:pic>
        <p:nvPicPr>
          <p:cNvPr id="1026" name="Picture 2" descr="http://en.rian.ru/images/18177/44/181774418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4" y="4402092"/>
            <a:ext cx="2873938" cy="188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33">
        <p14:prism/>
      </p:transition>
    </mc:Choice>
    <mc:Fallback xmlns="">
      <p:transition spd="slow" advTm="10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3394</TotalTime>
  <Words>366</Words>
  <Application>Microsoft Office PowerPoint</Application>
  <PresentationFormat>Экран (4:3)</PresentationFormat>
  <Paragraphs>68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Павловопосадская платочная мануфактура </vt:lpstr>
      <vt:lpstr>Павловопосадская платочная мануфактура</vt:lpstr>
      <vt:lpstr>Ассортимент Павловопосадской мануфактуры</vt:lpstr>
      <vt:lpstr>Из истории платочного предприятия</vt:lpstr>
      <vt:lpstr>Шаль</vt:lpstr>
      <vt:lpstr>Павловопосадская школа платочного рисунка</vt:lpstr>
      <vt:lpstr>            </vt:lpstr>
      <vt:lpstr>Техника печати</vt:lpstr>
      <vt:lpstr>Сочетание традиций  и научно-технических достижений </vt:lpstr>
      <vt:lpstr>Технология  изготовления</vt:lpstr>
      <vt:lpstr>Изготовление печатных шаблонов</vt:lpstr>
      <vt:lpstr>Современное производство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Женские портреты</vt:lpstr>
      <vt:lpstr>Презентация PowerPoint</vt:lpstr>
      <vt:lpstr>Женские портреты</vt:lpstr>
      <vt:lpstr>Женские портреты</vt:lpstr>
      <vt:lpstr>Лучший подарок</vt:lpstr>
      <vt:lpstr>Толковый словарь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</dc:creator>
  <cp:lastModifiedBy>кострюкова Е.А.</cp:lastModifiedBy>
  <cp:revision>352</cp:revision>
  <dcterms:created xsi:type="dcterms:W3CDTF">2013-10-10T13:10:13Z</dcterms:created>
  <dcterms:modified xsi:type="dcterms:W3CDTF">2013-12-30T07:27:41Z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