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57" r:id="rId4"/>
    <p:sldId id="261" r:id="rId5"/>
    <p:sldId id="263" r:id="rId6"/>
    <p:sldId id="267" r:id="rId7"/>
    <p:sldId id="289" r:id="rId8"/>
    <p:sldId id="268" r:id="rId9"/>
    <p:sldId id="275" r:id="rId10"/>
    <p:sldId id="291" r:id="rId11"/>
    <p:sldId id="292" r:id="rId12"/>
    <p:sldId id="274" r:id="rId13"/>
    <p:sldId id="271" r:id="rId14"/>
    <p:sldId id="272" r:id="rId15"/>
    <p:sldId id="273" r:id="rId16"/>
    <p:sldId id="293" r:id="rId17"/>
    <p:sldId id="277" r:id="rId18"/>
    <p:sldId id="279" r:id="rId19"/>
    <p:sldId id="281" r:id="rId20"/>
    <p:sldId id="280" r:id="rId21"/>
    <p:sldId id="282" r:id="rId22"/>
    <p:sldId id="286" r:id="rId23"/>
    <p:sldId id="287" r:id="rId24"/>
    <p:sldId id="284" r:id="rId25"/>
    <p:sldId id="295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F2E00"/>
    <a:srgbClr val="FF3300"/>
    <a:srgbClr val="EEB500"/>
    <a:srgbClr val="222100"/>
    <a:srgbClr val="E2B700"/>
    <a:srgbClr val="99CC00"/>
    <a:srgbClr val="33CC33"/>
    <a:srgbClr val="E6AF00"/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1" autoAdjust="0"/>
    <p:restoredTop sz="94660"/>
  </p:normalViewPr>
  <p:slideViewPr>
    <p:cSldViewPr>
      <p:cViewPr varScale="1">
        <p:scale>
          <a:sx n="77" d="100"/>
          <a:sy n="77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4B9A6-8AC7-4A2D-B98B-FF706666687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BDB44-6442-48E9-9D3B-4E297E767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77F55-E9B6-4099-89FF-CE7956E3A69C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BDB44-6442-48E9-9D3B-4E297E7672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D2907F-9D91-4CEF-8B21-9BB6EFCAFD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52DE-2EEC-4B79-8085-785AE7342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086C-F772-4346-A01C-2B9FDF4C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0DD789-F06C-45F4-BC09-B9421E8010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094F-943E-4723-861D-E5CE79D493C3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D796-EF6B-4C54-967D-B2F91B28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4282" y="214290"/>
            <a:ext cx="87154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Муниципальное образовательное учреждение дополнительного образования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детей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«Детская художественная школа местной администрации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городского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округа </a:t>
            </a:r>
            <a:endParaRPr lang="ru-RU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Прохладный Кабардино-Балкарской Республики»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57752" y="4357694"/>
            <a:ext cx="362902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Составил: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преподаватель истории искусства Тесля Галина Васильевна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2071678"/>
            <a:ext cx="8929718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i="1" dirty="0" smtClean="0">
                <a:solidFill>
                  <a:schemeClr val="bg1"/>
                </a:solidFill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           «Классик современного искусства 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Пабло Пикассо»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13" descr="e7b994bae4a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000504"/>
            <a:ext cx="2424112" cy="251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340768"/>
            <a:ext cx="3672407" cy="5184576"/>
          </a:xfrm>
          <a:prstGeom prst="rect">
            <a:avLst/>
          </a:prstGeom>
          <a:solidFill>
            <a:schemeClr val="bg1"/>
          </a:solidFill>
          <a:ln w="57150">
            <a:solidFill>
              <a:srgbClr val="2F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340768"/>
            <a:ext cx="3888432" cy="5184576"/>
          </a:xfrm>
          <a:prstGeom prst="rect">
            <a:avLst/>
          </a:prstGeom>
          <a:solidFill>
            <a:schemeClr val="bg1"/>
          </a:solidFill>
          <a:ln w="57150">
            <a:solidFill>
              <a:srgbClr val="2F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813" y="714375"/>
            <a:ext cx="35004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академический</a:t>
            </a:r>
            <a:endParaRPr lang="ru-RU" sz="2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32040" y="692696"/>
            <a:ext cx="3571875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кубистов</a:t>
            </a:r>
            <a:endParaRPr lang="ru-RU" sz="2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9" name="Picture 11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09" y="2276871"/>
            <a:ext cx="3087519" cy="3174461"/>
          </a:xfrm>
          <a:prstGeom prst="rect">
            <a:avLst/>
          </a:prstGeom>
          <a:noFill/>
        </p:spPr>
      </p:pic>
      <p:pic>
        <p:nvPicPr>
          <p:cNvPr id="7180" name="Picture 12" descr="Рисуно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310" y="1519548"/>
            <a:ext cx="3440394" cy="4573748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528" y="116632"/>
            <a:ext cx="8964612" cy="549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Рисунок куба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40768"/>
            <a:ext cx="3816424" cy="5184576"/>
          </a:xfrm>
          <a:prstGeom prst="rect">
            <a:avLst/>
          </a:prstGeom>
          <a:solidFill>
            <a:schemeClr val="bg1"/>
          </a:solidFill>
          <a:ln w="57150">
            <a:solidFill>
              <a:srgbClr val="2F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59832" y="116632"/>
            <a:ext cx="35004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Рисунок кувшина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340768"/>
            <a:ext cx="3744416" cy="5184576"/>
          </a:xfrm>
          <a:prstGeom prst="rect">
            <a:avLst/>
          </a:prstGeom>
          <a:solidFill>
            <a:schemeClr val="bg1"/>
          </a:solidFill>
          <a:ln w="57150">
            <a:solidFill>
              <a:srgbClr val="2F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5" name="Picture 11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50651"/>
            <a:ext cx="2520280" cy="4372038"/>
          </a:xfrm>
          <a:prstGeom prst="rect">
            <a:avLst/>
          </a:prstGeom>
          <a:noFill/>
        </p:spPr>
      </p:pic>
      <p:pic>
        <p:nvPicPr>
          <p:cNvPr id="6156" name="Picture 12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56630"/>
            <a:ext cx="2304256" cy="487820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85813" y="714375"/>
            <a:ext cx="35004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академический</a:t>
            </a:r>
            <a:endParaRPr lang="ru-RU" sz="2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32040" y="692696"/>
            <a:ext cx="3571875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кубистов</a:t>
            </a:r>
            <a:endParaRPr lang="ru-RU" sz="2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2071670" y="4786322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E6A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1785918" y="3214686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EEB5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4282" y="285728"/>
            <a:ext cx="8929718" cy="178592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  <a:t>«Когда мы обнаружили кубизм, у нас не было цели изобретения кубизма. Мы только хотели выразить то, что было в нас». </a:t>
            </a:r>
            <a:br>
              <a:rPr lang="ru-RU" sz="24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cs typeface="Arial" pitchFamily="34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Пабло  Пикассо</a:t>
            </a:r>
            <a:b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«кубическом» периоде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Пикассо (1909 – 1917)  выделяют несколько этапов: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071670" y="2285992"/>
            <a:ext cx="4456119" cy="1187450"/>
          </a:xfrm>
          <a:prstGeom prst="roundRect">
            <a:avLst>
              <a:gd name="adj" fmla="val 16667"/>
            </a:avLst>
          </a:prstGeom>
          <a:solidFill>
            <a:srgbClr val="EEB5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Сезанновский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кубизм</a:t>
            </a: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2571736" y="3786190"/>
            <a:ext cx="4429156" cy="1214446"/>
          </a:xfrm>
          <a:prstGeom prst="roundRect">
            <a:avLst>
              <a:gd name="adj" fmla="val 16667"/>
            </a:avLst>
          </a:prstGeom>
          <a:solidFill>
            <a:srgbClr val="E6A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«Аналитический» кубизм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(граненый)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57488" y="5357826"/>
            <a:ext cx="4357718" cy="1187450"/>
          </a:xfrm>
          <a:prstGeom prst="roundRect">
            <a:avLst>
              <a:gd name="adj" fmla="val 16667"/>
            </a:avLst>
          </a:prstGeom>
          <a:solidFill>
            <a:srgbClr val="E6A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«Синтетический» кубизм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коллажный</a:t>
            </a: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/>
      <p:bldP spid="67589" grpId="0" animBg="1"/>
      <p:bldP spid="67590" grpId="0" animBg="1"/>
      <p:bldP spid="675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99CC00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99CC00"/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rgbClr val="99CC00"/>
                </a:solidFill>
              </a:rPr>
              <a:t> Первый этап кубизма  - «</a:t>
            </a:r>
            <a:r>
              <a:rPr lang="ru-RU" sz="2400" b="1" dirty="0" err="1" smtClean="0">
                <a:solidFill>
                  <a:srgbClr val="99CC00"/>
                </a:solidFill>
              </a:rPr>
              <a:t>сезанновский</a:t>
            </a:r>
            <a:r>
              <a:rPr lang="ru-RU" sz="2400" b="1" dirty="0" smtClean="0">
                <a:solidFill>
                  <a:srgbClr val="99CC00"/>
                </a:solidFill>
              </a:rPr>
              <a:t>»</a:t>
            </a:r>
            <a:endParaRPr lang="ru-RU" sz="2400" b="1" dirty="0" smtClean="0">
              <a:solidFill>
                <a:srgbClr val="99CC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500702"/>
            <a:ext cx="9358282" cy="16430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 Х</a:t>
            </a:r>
            <a:r>
              <a:rPr lang="ru-RU" sz="2000" dirty="0" smtClean="0">
                <a:solidFill>
                  <a:schemeClr val="bg1"/>
                </a:solidFill>
              </a:rPr>
              <a:t>арактеризуется «</a:t>
            </a:r>
            <a:r>
              <a:rPr lang="ru-RU" sz="2000" dirty="0" err="1" smtClean="0">
                <a:solidFill>
                  <a:schemeClr val="bg1"/>
                </a:solidFill>
              </a:rPr>
              <a:t>сезанновскими</a:t>
            </a:r>
            <a:r>
              <a:rPr lang="ru-RU" sz="2000" dirty="0" smtClean="0">
                <a:solidFill>
                  <a:schemeClr val="bg1"/>
                </a:solidFill>
              </a:rPr>
              <a:t>» тонами - охристыми, зеленоватыми, коричневыми, но более размытыми.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 Изображение строится из простых геометрических форм.</a:t>
            </a:r>
            <a:endParaRPr lang="ru-RU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428660" y="478632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    Дружба  1908.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Открытый урок 13-14\Дружба 19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2571768" cy="38603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Documents and Settings\Admin\Рабочий стол\Открытый урок 13-14\Женщина с веером 19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214422"/>
            <a:ext cx="2517364" cy="3857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Documents and Settings\Admin\Рабочий стол\Открытый урок 13-14\Хлеб и ваза с фруктами на столе 19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857232"/>
            <a:ext cx="2988961" cy="38576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71736" y="5072074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  Женщина с веером 1908.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580063" y="478632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Хлеб и ваза с фруктами на столе 1909.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2B700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E2B700"/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rgbClr val="E2B700"/>
                </a:solidFill>
              </a:rPr>
              <a:t> Второй этап кубизма  - «аналитический» (граненый)</a:t>
            </a:r>
            <a:endParaRPr lang="ru-RU" sz="2400" b="1" dirty="0" smtClean="0">
              <a:solidFill>
                <a:srgbClr val="E2B7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57826"/>
            <a:ext cx="9358282" cy="16430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 П</a:t>
            </a:r>
            <a:r>
              <a:rPr lang="ru-RU" sz="2000" dirty="0" smtClean="0">
                <a:solidFill>
                  <a:schemeClr val="bg1"/>
                </a:solidFill>
              </a:rPr>
              <a:t>редмет дробится на мелкие части, которые чётко отделяются друг от друга, предметная форма как бы расплывается на холсте.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 Контрасты цвета и фактуры сводятся до минимума, чтобы они не мешали выявлению конструкции. 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0" y="478632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    Поэт  1911.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3" name="Picture 2" descr="C:\Documents and Settings\Admin\Рабочий стол\Открытый урок 13-14\Портрет Амбруаза Воллара 1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00108"/>
            <a:ext cx="2500330" cy="36417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28662" y="478632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Портрет </a:t>
            </a:r>
            <a:r>
              <a:rPr lang="ru-RU" sz="1600" dirty="0" err="1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Амбруаза</a:t>
            </a:r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Воллара</a:t>
            </a:r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 1910 .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Открытый урок 13-14\Pablo-Picasso_Le-poete_19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000108"/>
            <a:ext cx="2470913" cy="3652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rgbClr val="FF6600"/>
                </a:solidFill>
              </a:rPr>
              <a:t> Третий этап кубизма  - «синтетический» (</a:t>
            </a:r>
            <a:r>
              <a:rPr lang="ru-RU" sz="2400" b="1" dirty="0" err="1" smtClean="0">
                <a:solidFill>
                  <a:srgbClr val="FF6600"/>
                </a:solidFill>
              </a:rPr>
              <a:t>коллажный</a:t>
            </a:r>
            <a:r>
              <a:rPr lang="ru-RU" sz="2400" b="1" dirty="0" smtClean="0">
                <a:solidFill>
                  <a:srgbClr val="FF6600"/>
                </a:solidFill>
              </a:rPr>
              <a:t>)</a:t>
            </a:r>
            <a:endParaRPr lang="ru-RU" sz="2400" b="1" dirty="0" smtClean="0">
              <a:solidFill>
                <a:srgbClr val="FF66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29264"/>
            <a:ext cx="9429784" cy="16430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</a:rPr>
              <a:t>Работы Пикассо принимают декоративный и контрастный характер.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Картины изображают по большей части натюрморты с различными    предметами.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Зачастую использовалась техника коллажа.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 </a:t>
            </a:r>
            <a:endParaRPr lang="ru-RU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5776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Музыкальные инструменты 1912.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14678" y="450057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Картежник  1913-1914.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Открытый урок 13-14\Картежник1913-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29" y="785794"/>
            <a:ext cx="2973857" cy="36522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Documents and Settings\Admin\Рабочий стол\Открытый урок 13-14\Музыкальные инструменты 19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2928958" cy="36638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Documents and Settings\Admin\Рабочий стол\Открытый урок 13-14\Арлекин 19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142984"/>
            <a:ext cx="2071702" cy="3672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00760" y="485776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Арлекин  1915.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0"/>
            <a:ext cx="8964612" cy="5492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 1917 году относится первый опыт работы Пикассо в качестве театрального художника.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9388" y="5734050"/>
            <a:ext cx="8964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 descr="C:\Documents and Settings\Admin\Рабочий стол\мама галя\История искусств\иллюстрации\иллюстрации 4 класс\Пикассо\32Эскиз постановки для балета пара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928670"/>
            <a:ext cx="6902071" cy="506727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616530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Он создал эскизы костюмов и декораций к постановке балета «Парад» для «Русских сезонов» Сергея Дягилева.</a:t>
            </a:r>
          </a:p>
          <a:p>
            <a:pPr>
              <a:lnSpc>
                <a:spcPct val="90000"/>
              </a:lnSpc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357166"/>
            <a:ext cx="8643998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Период творчества Пикассо в 1918-1925 гг. критики назвали </a:t>
            </a:r>
            <a:r>
              <a:rPr lang="ru-RU" sz="2400" dirty="0" smtClean="0">
                <a:solidFill>
                  <a:srgbClr val="FFFF00"/>
                </a:solidFill>
              </a:rPr>
              <a:t>неоклассицизмом.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endParaRPr lang="ru-RU" sz="2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36463"/>
            <a:ext cx="9144000" cy="16430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П</a:t>
            </a:r>
            <a:r>
              <a:rPr lang="ru-RU" sz="2000" dirty="0" smtClean="0">
                <a:solidFill>
                  <a:schemeClr val="bg1"/>
                </a:solidFill>
              </a:rPr>
              <a:t>олотна очень далеки от кубизма; на них: ясные и понятные формы, светлые тона, правильные лица. </a:t>
            </a: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357222" y="550070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Портрет Ольги в кресле 1918.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43174" y="450057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Детский портрет Поля Пикассо  1923.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86446" y="550070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Портрет матери  1923.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Picture 2" descr="C:\Users\User\Desktop\Открытый урок 13-14\Пикассо\33Портрет Ольги в кресл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2504739" cy="35004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3" descr="C:\Users\User\Desktop\Открытый урок 13-14\Пикассо\34Детский портрет Поля Пикасс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000108"/>
            <a:ext cx="2824236" cy="35004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4" descr="C:\Users\User\Desktop\Открытый урок 13-14\Пикассо\36Мать Пикасс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928802"/>
            <a:ext cx="2895051" cy="35004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1802" y="0"/>
            <a:ext cx="8229600" cy="5032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Сюрреализм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42984"/>
            <a:ext cx="4286280" cy="58817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В течение следующих десяти лет Пикассо отходит от кубизма.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Он  создает свой неповторимый стиль, в котором перемешиваются все возможные и невозможные приемы живописи.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bg1"/>
                </a:solidFill>
              </a:rPr>
              <a:t>В 1925 году он написал картину </a:t>
            </a:r>
            <a:r>
              <a:rPr lang="ru-RU" sz="2000" dirty="0" smtClean="0">
                <a:solidFill>
                  <a:srgbClr val="FFFF00"/>
                </a:solidFill>
              </a:rPr>
              <a:t>«Танец».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Пикассо близок к сюрреалистам, но у него всегда свой путь.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Открытый урок 13-14\Тане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0"/>
            <a:ext cx="455786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642918"/>
            <a:ext cx="8643998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Работы сюрреалистического периода: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endParaRPr lang="ru-RU" sz="2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5786454"/>
            <a:ext cx="8215370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В творчестве мастера сохраняется тенденция к одновременным поискам в разных направлениях.</a:t>
            </a: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5072074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Фигуры на пляже 1931.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80063" y="5357826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Женщина с цветком 1932.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" name="Picture 2" descr="C:\Users\User\Desktop\Открытый урок 13-14\Пикассо\38Фигуры на пляже сюр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947" y="1357298"/>
            <a:ext cx="5084821" cy="35004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3" descr="C:\Users\User\Desktop\Открытый урок 13-14\Пикассо\40Женщина с цветко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7759" y="928670"/>
            <a:ext cx="3348657" cy="4286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9266" y="2786058"/>
            <a:ext cx="3614734" cy="2476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Пабло Пикассо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 (1881 -1973)</a:t>
            </a:r>
            <a:endParaRPr lang="ru-RU" sz="3600" b="1" dirty="0" smtClean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C:\Documents and Settings\Admin\Рабочий стол\мама галя\История искусств\иллюстрации\иллюстрации 4 класс\Пикассо\48Пабло Пикасс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019140" cy="621510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5500694" y="357166"/>
            <a:ext cx="364330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i="1" dirty="0" smtClean="0">
                <a:solidFill>
                  <a:schemeClr val="bg1"/>
                </a:solidFill>
                <a:cs typeface="Arial" pitchFamily="34" charset="0"/>
              </a:rPr>
              <a:t>«Я изображаю мир не таким, каким его вижу, а таким, каким его мыслю»</a:t>
            </a:r>
          </a:p>
          <a:p>
            <a:pPr lvl="0">
              <a:spcBef>
                <a:spcPct val="0"/>
              </a:spcBef>
            </a:pPr>
            <a:r>
              <a:rPr lang="ru-RU" i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                                         П.Пикассо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642918"/>
            <a:ext cx="8643998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Со второй половины 30-х гг. творчество Пикассо всё сильнее пронизывают отзвуки современных событий 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endParaRPr lang="ru-RU" sz="2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6036463"/>
            <a:ext cx="8715404" cy="16430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</a:rPr>
              <a:t>Художественная манера, методы и приемы менялись вне видимой логики и часто сосуществовали одновременно.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4282" y="557214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Плачущая женщина  1937.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14876" y="5357826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Кот и птица  1939.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6" name="Picture 2" descr="C:\Users\User\Desktop\Открытый урок 13-14\Кот и птица 19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4645" y="1285860"/>
            <a:ext cx="4878621" cy="3929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Users\User\Desktop\4 класс\Живопись авангарда 2\23 Плачущая женщина.Вой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85860"/>
            <a:ext cx="3409811" cy="4166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0"/>
            <a:ext cx="8964612" cy="5492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Монументальное панно </a:t>
            </a:r>
            <a:r>
              <a:rPr lang="ru-RU" sz="2400" dirty="0" smtClean="0">
                <a:solidFill>
                  <a:srgbClr val="FF6600"/>
                </a:solidFill>
              </a:rPr>
              <a:t>«</a:t>
            </a:r>
            <a:r>
              <a:rPr lang="ru-RU" sz="2400" dirty="0" err="1" smtClean="0">
                <a:solidFill>
                  <a:srgbClr val="FF6600"/>
                </a:solidFill>
              </a:rPr>
              <a:t>Герника</a:t>
            </a:r>
            <a:r>
              <a:rPr lang="ru-RU" sz="2400" dirty="0" smtClean="0">
                <a:solidFill>
                  <a:srgbClr val="FF6600"/>
                </a:solidFill>
              </a:rPr>
              <a:t>» </a:t>
            </a:r>
            <a:r>
              <a:rPr lang="ru-RU" sz="2400" dirty="0" smtClean="0">
                <a:solidFill>
                  <a:schemeClr val="bg1"/>
                </a:solidFill>
              </a:rPr>
              <a:t>1937 г. является гневным протестом против фашистского террора.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9388" y="5734050"/>
            <a:ext cx="8964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User\Desktop\Открытый урок 13-14\Пикассо\41Герн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9096404" cy="3970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000636"/>
            <a:ext cx="8858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 символичности и иносказательности картина разрушения выглядит потрясающе достоверно.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Картина стала предупреждением человечеству о грядущей войне, об ужасах фашизма, она вызвала эмоциональный взрыв в обществе.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Это панно Пикассо не потеряло своей значительности и в наше время.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357166"/>
            <a:ext cx="8786874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 работах послевоенного времени преобладают антивоенные сюжеты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endParaRPr lang="ru-RU" sz="2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28860" y="6357958"/>
            <a:ext cx="3563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Голубь мира</a:t>
            </a:r>
            <a:endParaRPr lang="ru-RU" sz="20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Открытый урок 13-14\Pablo-picasso-blue-d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6929486" cy="52445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500042"/>
            <a:ext cx="8786874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</a:rPr>
              <a:t> Белый голубь, нарисованный Пабло Пикассо, неоднократно им воспроизводился в различных вариациях.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 стал самым узнаваемым символом мира, обошедшим всю планету.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Открытый урок 13-14\Пикассо\43Пикассо голубь ми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4202523" cy="314327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Открытый урок 13-14\Пикассо\44Лицо мир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857364"/>
            <a:ext cx="414885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86182" y="5572140"/>
            <a:ext cx="356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Керамика Пикассо</a:t>
            </a:r>
            <a:endParaRPr lang="ru-RU" sz="24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 descr="C:\Users\User\Desktop\Открытый урок 13-14\Пикассо\49Ваза с танцовщицами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85720" y="1643050"/>
            <a:ext cx="1467605" cy="3008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0" name="Picture 4" descr="C:\Users\User\Desktop\Открытый урок 13-14\Пикассо\50Керамика 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286124"/>
            <a:ext cx="1744145" cy="298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1" name="Picture 5" descr="C:\Users\User\Desktop\Открытый урок 13-14\Пикассо\51Керамика Пик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643050"/>
            <a:ext cx="3112277" cy="329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2" name="Picture 6" descr="C:\Users\User\Desktop\Открытый урок 13-14\Пикассо\52Керамика Пикасс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3643314"/>
            <a:ext cx="1447799" cy="2696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712968" cy="133164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Со второй половины 40-х годов творчество Пабло Пикассо становится наиболее разнообразным. Помимо станковых живописных произведений, он работает и как скульптор, </a:t>
            </a:r>
            <a:r>
              <a:rPr lang="ru-RU" sz="2400" dirty="0" err="1" smtClean="0">
                <a:solidFill>
                  <a:schemeClr val="bg1"/>
                </a:solidFill>
              </a:rPr>
              <a:t>керамист</a:t>
            </a:r>
            <a:r>
              <a:rPr lang="ru-RU" sz="2400" dirty="0" smtClean="0">
                <a:solidFill>
                  <a:schemeClr val="bg1"/>
                </a:solidFill>
              </a:rPr>
              <a:t>, график 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6632"/>
            <a:ext cx="8964612" cy="549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В поздний период творчество Пабло Пикассо оставалось обширным и многогранным. </a:t>
            </a:r>
          </a:p>
          <a:p>
            <a:pPr>
              <a:buFont typeface="Wingdings" pitchFamily="2" charset="2"/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9388" y="5734050"/>
            <a:ext cx="8964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021288"/>
            <a:ext cx="8714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картине «</a:t>
            </a:r>
            <a:r>
              <a:rPr lang="ru-RU" sz="2000" dirty="0" err="1" smtClean="0">
                <a:solidFill>
                  <a:schemeClr val="bg1"/>
                </a:solidFill>
              </a:rPr>
              <a:t>Менины</a:t>
            </a:r>
            <a:r>
              <a:rPr lang="ru-RU" sz="2000" dirty="0" smtClean="0">
                <a:solidFill>
                  <a:schemeClr val="bg1"/>
                </a:solidFill>
              </a:rPr>
              <a:t>. По Веласкесу» Пикассо перешел на язык «пластических символов».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mike\Рабочий стол\18 век\526px-Las_Menin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2776"/>
            <a:ext cx="3668021" cy="41764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5536" y="5661248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Менины</a:t>
            </a:r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. Диего Веласкес.  1656.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0" y="5373216"/>
            <a:ext cx="4248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Менины</a:t>
            </a:r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. По Веласкесу. Пикассо.  1957.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30" name="Picture 6" descr="C:\Documents and Settings\mike\Рабочий стол\18 век\2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844824"/>
            <a:ext cx="4624254" cy="34185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5032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Музей Пикассо в Париже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000636"/>
            <a:ext cx="8644062" cy="185736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Пабло Пикассо - изобретатель новых форм живописи, новатор стилей и методов, один из наиболее ярких художников в истории искусства.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Он создал более чем 20 тысяч работ. История не знала художника, творчество которого вызывало бы столько споров.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Пикассо стал самым знаменитым художником ХХ века.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Открытый урок 13-14\Пикассо\53Музей Пикассо в Париж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00041"/>
            <a:ext cx="5643602" cy="4223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ткрытый урок 13-14\Портрет Амбруаза Воллара 1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2285992"/>
            <a:ext cx="2500330" cy="36417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Documents and Settings\Admin\Рабочий стол\мама галя\История искусств\иллюстрации\иллюстрации 4 класс\Пикассо\47Автопортрет 19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714488"/>
            <a:ext cx="2795618" cy="3748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28926" y="6000768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Портрет </a:t>
            </a:r>
            <a:r>
              <a:rPr lang="ru-RU" sz="1600" dirty="0" err="1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Амбруаза</a:t>
            </a:r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Воллара</a:t>
            </a:r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1910 .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42908" y="550070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Девушка  с веером 1905.</a:t>
            </a:r>
            <a:endParaRPr lang="ru-RU" sz="1600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57884" y="550070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Автопортрет  1972 .</a:t>
            </a:r>
            <a:endParaRPr lang="ru-RU" sz="1600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0034" y="285728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64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Мастер блестящей живописной выучки мог создавать реалистические, привычные глазу полотна, но он всю жизнь искал, экспериментировал, создавал нечто новое. 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2" descr="C:\Users\User\Desktop\Открытый урок 13-14\Пикассо\35Дама с вееро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643050"/>
            <a:ext cx="3008086" cy="37402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214346" y="521495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   Первое причастие 1896 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86050" y="628652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Автопортрет  1896.</a:t>
            </a:r>
            <a:endParaRPr lang="ru-RU" sz="1600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80063" y="521495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     Портрет матери  1896 .</a:t>
            </a:r>
            <a:endParaRPr lang="ru-RU" sz="1600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0034" y="285728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 descr="C:\Documents and Settings\Admin\Рабочий стол\мама галя\История искусств\иллюстрации\иллюстрации 4 класс\Пикассо\10Автопортрет Пикасс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428868"/>
            <a:ext cx="2571768" cy="382891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pic>
        <p:nvPicPr>
          <p:cNvPr id="3" name="Picture 3" descr="C:\Documents and Settings\Admin\Рабочий стол\мама галя\История искусств\иллюстрации\иллюстрации 4 класс\Пикассо\11Первое причаст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2643206" cy="38046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4" descr="C:\Documents and Settings\Admin\Рабочий стол\мама галя\История искусств\иллюстрации\иллюстрации 4 класс\Пикассо\12Портрет матер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357298"/>
            <a:ext cx="2786082" cy="38430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214290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Уже ранние работы Пикассо выглядят как произведения мастера, полностью владеющего техникой рисунка.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1901-1904 гг. -«голубой период» творчества Пикассо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5572140"/>
            <a:ext cx="9358282" cy="12858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Работы художника написаны в холодной сине-зеленой гамме.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Мотивы его произведений: одиночество, обездоленность.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Главное  выразительное средство  - линия.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2" descr="C:\Documents and Settings\Admin\Рабочий стол\мама галя\История искусств\иллюстрации\иллюстрации 4 класс\Пикассо\16Свидание голуб.перио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785794"/>
            <a:ext cx="2812255" cy="442915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pic>
        <p:nvPicPr>
          <p:cNvPr id="7" name="Picture 3" descr="C:\Documents and Settings\Admin\Рабочий стол\мама галя\История искусств\иллюстрации\иллюстрации 4 класс\Пикассо\15Нищий старик с мальчико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785794"/>
            <a:ext cx="3071834" cy="433598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720" y="5214950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Свидание  1902.</a:t>
            </a:r>
            <a:endParaRPr lang="ru-RU" sz="1600" dirty="0">
              <a:solidFill>
                <a:srgbClr val="FFFF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29190" y="5143512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cs typeface="Arial" pitchFamily="34" charset="0"/>
              </a:rPr>
              <a:t>Нищий старик с мальчиком  1903.</a:t>
            </a:r>
            <a:endParaRPr lang="ru-RU" sz="1600" dirty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1905-1906 гг. -«</a:t>
            </a:r>
            <a:r>
              <a:rPr lang="ru-RU" sz="2400" dirty="0" err="1" smtClean="0">
                <a:solidFill>
                  <a:srgbClr val="FFFF00"/>
                </a:solidFill>
                <a:latin typeface="+mn-lt"/>
                <a:cs typeface="Arial" pitchFamily="34" charset="0"/>
              </a:rPr>
              <a:t>розовый</a:t>
            </a:r>
            <a:r>
              <a:rPr lang="ru-RU" sz="24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период» творчества Пикассо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500702"/>
            <a:ext cx="8786842" cy="16430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     </a:t>
            </a:r>
            <a:endParaRPr lang="ru-RU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</a:rPr>
              <a:t>Розовый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период» характеризуется охристыми и 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</a:rPr>
              <a:t>розовыми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</a:rPr>
              <a:t> тонами, а также устойчивыми темами изображений - арлекинами, бродячими актерами, акробатами.</a:t>
            </a:r>
            <a:endParaRPr lang="ru-RU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2" descr="C:\Documents and Settings\Admin\Рабочий стол\мама галя\История искусств\иллюстрации\иллюстрации 4 класс\Пикассо\17Девочка на шар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857232"/>
            <a:ext cx="2571769" cy="4524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3" descr="C:\Documents and Settings\Admin\Рабочий стол\мама галя\История искусств\иллюстрации\иллюстрации 4 класс\Пикассо\19Акробат и молодой арлеки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857232"/>
            <a:ext cx="2517855" cy="45005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85786" y="5429264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ea typeface="Arial Unicode MS" pitchFamily="34" charset="-128"/>
                <a:cs typeface="Arial" pitchFamily="34" charset="0"/>
              </a:rPr>
              <a:t>Девочка на шаре  1905.</a:t>
            </a:r>
            <a:endParaRPr lang="ru-RU" sz="1600" dirty="0">
              <a:solidFill>
                <a:srgbClr val="FF66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786314" y="5429264"/>
            <a:ext cx="3563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Акробат и молодой Арлекин  1905.</a:t>
            </a:r>
            <a:endParaRPr lang="ru-RU" sz="1600" dirty="0">
              <a:solidFill>
                <a:srgbClr val="FF66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0034" y="285728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1907 году  Пикассо пленился африканской скульптурой.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Она давала пример свободного обращения с формой.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2" descr="E:\кубизм\мас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1412776"/>
            <a:ext cx="280092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Documents and Settings\Admin\Рабочий стол\Открытый урок 13-14\fot-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629" y="1412776"/>
            <a:ext cx="2700299" cy="36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28564" y="522920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Под влиянием  творчества Поля Сезанна  Пикассо  стремится  придать  формам  больше  простоты  и значительности. 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Кристине\африканс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412776"/>
            <a:ext cx="2232248" cy="3607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85784" y="0"/>
            <a:ext cx="9429784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           В 1907 году появилась знаменитая работа </a:t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«</a:t>
            </a:r>
            <a:r>
              <a:rPr lang="ru-RU" sz="2400" b="1" dirty="0" err="1" smtClean="0">
                <a:solidFill>
                  <a:srgbClr val="FFFF00"/>
                </a:solidFill>
                <a:latin typeface="+mn-lt"/>
              </a:rPr>
              <a:t>Авиньонские</a:t>
            </a:r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 девицы»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</a:rPr>
            </a:br>
            <a:endParaRPr lang="ru-RU" sz="2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72206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</a:rPr>
              <a:t>Скандальная картина была первым шагом живописи на пути к кубизму, многие искусствоведы считают ее отправной точкой современного искусства.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C:\Documents and Settings\Admin\Рабочий стол\мама галя\История искусств\иллюстрации\иллюстрации 4 класс\Пикассо\20Авиньонские девиц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37843"/>
            <a:ext cx="4786345" cy="5093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932363" y="3459163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40768"/>
            <a:ext cx="7872410" cy="521497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  </a:t>
            </a:r>
            <a:r>
              <a:rPr lang="ru-RU" sz="2400" b="1" dirty="0" smtClean="0">
                <a:solidFill>
                  <a:srgbClr val="FF6600"/>
                </a:solidFill>
              </a:rPr>
              <a:t>Художественная практика кубистов:</a:t>
            </a:r>
          </a:p>
          <a:p>
            <a:pPr>
              <a:buNone/>
            </a:pPr>
            <a:endParaRPr lang="ru-RU" sz="800" b="1" dirty="0" smtClean="0">
              <a:solidFill>
                <a:srgbClr val="FF66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отказ от перспективы;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сокращение фигур в ракурсах;</a:t>
            </a:r>
            <a:r>
              <a:rPr lang="ru-RU" sz="2400" dirty="0" smtClean="0"/>
              <a:t>, </a:t>
            </a:r>
          </a:p>
          <a:p>
            <a:endParaRPr lang="ru-RU" sz="800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показ их одновременно с нескольких сторон;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тяготение к обратной перспективе.</a:t>
            </a:r>
          </a:p>
        </p:txBody>
      </p:sp>
      <p:sp>
        <p:nvSpPr>
          <p:cNvPr id="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0"/>
            <a:ext cx="8229600" cy="142876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6600"/>
                </a:solidFill>
                <a:cs typeface="Arial" pitchFamily="34" charset="0"/>
              </a:rPr>
              <a:t>Кубизм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— направление в искусстве, представители которого изображают предметный мир в виде комбинаций правильных геометрических объёмов. 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endParaRPr lang="ru-RU" sz="2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841</Words>
  <Application>Microsoft Office PowerPoint</Application>
  <PresentationFormat>Экран (4:3)</PresentationFormat>
  <Paragraphs>126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      «Классик современного искусства  Пабло Пикассо»  </vt:lpstr>
      <vt:lpstr>Слайд 2</vt:lpstr>
      <vt:lpstr>Слайд 3</vt:lpstr>
      <vt:lpstr>Слайд 4</vt:lpstr>
      <vt:lpstr> 1901-1904 гг. -«голубой период» творчества Пикассо</vt:lpstr>
      <vt:lpstr>  1905-1906 гг. -«розовый период» творчества Пикассо</vt:lpstr>
      <vt:lpstr>Слайд 7</vt:lpstr>
      <vt:lpstr>             В 1907 году появилась знаменитая работа  «Авиньонские девицы»  </vt:lpstr>
      <vt:lpstr>  Кубизм — направление в искусстве, представители которого изображают предметный мир в виде комбинаций правильных геометрических объёмов.  </vt:lpstr>
      <vt:lpstr>Слайд 10</vt:lpstr>
      <vt:lpstr>Слайд 11</vt:lpstr>
      <vt:lpstr> «Когда мы обнаружили кубизм, у нас не было цели изобретения кубизма. Мы только хотели выразить то, что было в нас».                                                                                      Пабло  Пикассо   В «кубическом» периоде Пикассо (1909 – 1917)  выделяют несколько этапов:</vt:lpstr>
      <vt:lpstr>  Первый этап кубизма  - «сезанновский»</vt:lpstr>
      <vt:lpstr>  Второй этап кубизма  - «аналитический» (граненый)</vt:lpstr>
      <vt:lpstr>  Третий этап кубизма  - «синтетический» (коллажный)</vt:lpstr>
      <vt:lpstr>Слайд 16</vt:lpstr>
      <vt:lpstr>Период творчества Пикассо в 1918-1925 гг. критики назвали неоклассицизмом. </vt:lpstr>
      <vt:lpstr>Сюрреализм</vt:lpstr>
      <vt:lpstr>Работы сюрреалистического периода:     </vt:lpstr>
      <vt:lpstr>Со второй половины 30-х гг. творчество Пикассо всё сильнее пронизывают отзвуки современных событий    </vt:lpstr>
      <vt:lpstr>Слайд 21</vt:lpstr>
      <vt:lpstr>В работах послевоенного времени преобладают антивоенные сюжеты  </vt:lpstr>
      <vt:lpstr>  Белый голубь, нарисованный Пабло Пикассо, неоднократно им воспроизводился в различных вариациях.  Он стал самым узнаваемым символом мира, обошедшим всю планету. </vt:lpstr>
      <vt:lpstr>Со второй половины 40-х годов творчество Пабло Пикассо становится наиболее разнообразным. Помимо станковых живописных произведений, он работает и как скульптор, керамист, график .</vt:lpstr>
      <vt:lpstr>Слайд 25</vt:lpstr>
      <vt:lpstr>Музей Пикассо в Париже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197</cp:revision>
  <dcterms:created xsi:type="dcterms:W3CDTF">2013-06-29T13:29:44Z</dcterms:created>
  <dcterms:modified xsi:type="dcterms:W3CDTF">2014-02-18T18:04:35Z</dcterms:modified>
</cp:coreProperties>
</file>