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49" r:id="rId2"/>
    <p:sldMasterId id="2147483863" r:id="rId3"/>
  </p:sldMasterIdLst>
  <p:notesMasterIdLst>
    <p:notesMasterId r:id="rId24"/>
  </p:notesMasterIdLst>
  <p:handoutMasterIdLst>
    <p:handoutMasterId r:id="rId25"/>
  </p:handoutMasterIdLst>
  <p:sldIdLst>
    <p:sldId id="298" r:id="rId4"/>
    <p:sldId id="309" r:id="rId5"/>
    <p:sldId id="310" r:id="rId6"/>
    <p:sldId id="311" r:id="rId7"/>
    <p:sldId id="317" r:id="rId8"/>
    <p:sldId id="318" r:id="rId9"/>
    <p:sldId id="323" r:id="rId10"/>
    <p:sldId id="335" r:id="rId11"/>
    <p:sldId id="337" r:id="rId12"/>
    <p:sldId id="336" r:id="rId13"/>
    <p:sldId id="340" r:id="rId14"/>
    <p:sldId id="338" r:id="rId15"/>
    <p:sldId id="339" r:id="rId16"/>
    <p:sldId id="341" r:id="rId17"/>
    <p:sldId id="343" r:id="rId18"/>
    <p:sldId id="347" r:id="rId19"/>
    <p:sldId id="348" r:id="rId20"/>
    <p:sldId id="349" r:id="rId21"/>
    <p:sldId id="351" r:id="rId22"/>
    <p:sldId id="35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00"/>
    <a:srgbClr val="0000CC"/>
    <a:srgbClr val="FF0000"/>
    <a:srgbClr val="0066CC"/>
    <a:srgbClr val="006600"/>
    <a:srgbClr val="FF0066"/>
    <a:srgbClr val="0099FF"/>
    <a:srgbClr val="66FFCC"/>
    <a:srgbClr val="6A0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94" autoAdjust="0"/>
    <p:restoredTop sz="94737" autoAdjust="0"/>
  </p:normalViewPr>
  <p:slideViewPr>
    <p:cSldViewPr>
      <p:cViewPr varScale="1">
        <p:scale>
          <a:sx n="71" d="100"/>
          <a:sy n="71" d="100"/>
        </p:scale>
        <p:origin x="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0A1328-9722-4F32-97B4-70C464D9C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9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DC3603-6235-4233-981F-688CDDE2E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607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A8C0F-4E5D-4224-8820-46DD7743B58C}" type="slidenum">
              <a:rPr lang="ru-RU" smtClean="0">
                <a:solidFill>
                  <a:srgbClr val="000000"/>
                </a:solidFill>
              </a:rPr>
              <a:pPr/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B183C83-1E83-4122-BB35-CA25E4BB2D5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57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1765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078AC-73CA-4D9B-9444-80646943C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BE0E-3B08-4ADC-BFD5-71F153F86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6FC1-8475-49AF-AA1D-E6E28F491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70F5-0A2F-4215-934B-291EF3747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5421-57D3-4F7E-A6DD-6665AA552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B5F4-A625-450D-B579-D9CD7ECAF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4E7FD47-3C1A-44C0-9A90-CA2B5E2DA2FA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BE77160-0C8F-4F47-851E-F0CF1603D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6C0FF89-BF6C-40D4-BAF1-B2028D2C3023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B720EAC-7EA7-480D-81A3-85FF372C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A09F6EA-ACEE-4FE6-973D-FCDF3DEE8269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C633D05-4236-4194-A236-0197A2CEA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67A46BD-3DC1-4F6C-98B4-EB82CEBC979D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E20535E-92BE-4F54-A49E-51BCE2C4D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F3B6D6C-521E-4F15-A958-1CE8E3BA7A20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15F387E-6A19-45D9-8A25-61DACCD61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9847-DBB5-43CB-9F53-CDDA0AA70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28EEB91-E3DB-4CC8-ACDA-094354FC9EF1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F4D2219-FF1C-407D-9697-085ADB423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CE2A380-D061-410E-881A-A333CD668CAB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384EBA-678C-47C6-99BB-7EF6D0E25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5632247-7DB5-467E-8A83-CF1123FF9D53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C0695DF-3EE8-4ADB-B8C4-83DA06A7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AAFAD5D-3327-4568-940B-F5564AC55DFF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4B694B9-17E1-4678-B387-14D67E09B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62F8D84-DE63-44F6-9C54-BD0B617B3865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79FD019-B216-4FA6-9CD7-B0CCDFB8F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A7EBD75-0D07-4840-82DD-2FCFF6C0A462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048D362-D15F-44C3-89D0-7D0777079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4278377-C556-47F0-81DC-03056AC48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</p:spTree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A9805D8-2329-4CC1-BE33-9C11D334B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B321506-049F-4D92-A8BD-BC78F0A44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B12BA-C8F8-4E4E-8159-8C93755DA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73AD101-802E-48FC-9EAE-8BF82416F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4137ED8-7EE2-4A26-913E-7CCD3D75E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79F1455-2ABC-4AEB-8E6B-E0BD3E529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8D8A123-E4D7-4405-AEF9-91F0294F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25C8E21-6CE2-4707-975F-AEC7463C7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1AE93C2-4CFF-4FCF-962D-D0E2F94B9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56B9BA3-F674-471A-A91C-400C4E89B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0B10369-B55D-4C64-98FC-83E416003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9349091-855A-45C4-A66F-8C542EA74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5202-FAC2-46B5-AF62-8F82D9D9A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A6D8-3B99-426C-BE84-C312D9AC5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C0FCD-4BCF-493A-9C9B-96655A2CE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3600-425C-44D2-8C08-FF354BDF9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0F90-5E52-47DE-B2FA-83903DE6F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39A4-6A86-41FE-AB61-42B55F4CF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rgbClr val="5E9EFF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DF8AF-23E6-43DD-BA08-269ED2602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231B40E-E8D8-4D02-830C-29C8D7D3C99E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1433981-4208-4EF5-9451-978118B2C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0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27C69CE-3044-43FA-A1C7-007068FE8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844824"/>
            <a:ext cx="8235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Перевод чисел из </a:t>
            </a: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</a:rPr>
              <a:t>двоичной </a:t>
            </a: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системы счисления </a:t>
            </a:r>
            <a:b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в </a:t>
            </a: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</a:rPr>
              <a:t>десятичную</a:t>
            </a:r>
            <a:endParaRPr kumimoji="0" lang="ru-RU" sz="4000" b="1" i="0" u="none" strike="noStrike" kern="0" cap="none" spc="0" normalizeH="0" baseline="0" noProof="0" dirty="0" smtClean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695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Правило перевода из любой позиционной системы счисления в десятичную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920978"/>
            <a:ext cx="847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Расставляем позиции цифр числа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77453" y="4347670"/>
            <a:ext cx="2189330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2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bg2"/>
                </a:solidFill>
                <a:latin typeface="Arial" charset="0"/>
              </a:rPr>
              <a:t>257</a:t>
            </a:r>
            <a:r>
              <a:rPr lang="ru-RU" b="1" kern="0" dirty="0" smtClean="0">
                <a:solidFill>
                  <a:schemeClr val="bg2"/>
                </a:solidFill>
                <a:latin typeface="Arial" charset="0"/>
              </a:rPr>
              <a:t>,</a:t>
            </a:r>
            <a:r>
              <a:rPr lang="en-US" b="1" kern="0" dirty="0" smtClean="0">
                <a:solidFill>
                  <a:schemeClr val="bg2"/>
                </a:solidFill>
                <a:latin typeface="Arial" charset="0"/>
              </a:rPr>
              <a:t>4</a:t>
            </a:r>
            <a:r>
              <a:rPr kumimoji="0" lang="en-US" sz="36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8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</a:t>
            </a:r>
            <a:endParaRPr kumimoji="0" lang="ru-RU" sz="36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1070639" y="4347670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38745" y="434767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684" y="434766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551" y="434766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0280" y="4347667"/>
            <a:ext cx="45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829" y="1305133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Представляем переводимое число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виде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суммы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произведений </a:t>
            </a:r>
            <a:r>
              <a:rPr lang="ru-RU" sz="2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цифр числа </a:t>
            </a:r>
            <a:r>
              <a:rPr lang="en-US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основание системы счисления </a:t>
            </a:r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степени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соответствующей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позиции цифры в числе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22194" y="2778010"/>
            <a:ext cx="9151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Вычисляем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значение выражения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число в десятичной СС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4"/>
              <p:cNvSpPr txBox="1">
                <a:spLocks noChangeArrowheads="1"/>
              </p:cNvSpPr>
              <p:nvPr/>
            </p:nvSpPr>
            <p:spPr>
              <a:xfrm>
                <a:off x="74438" y="5110996"/>
                <a:ext cx="7089850" cy="1295697"/>
              </a:xfrm>
              <a:prstGeom prst="rect">
                <a:avLst/>
              </a:prstGeom>
            </p:spPr>
            <p:txBody>
              <a:bodyPr/>
              <a:lstStyle/>
              <a:p>
                <a:pPr marL="609600" marR="0" lvl="0" indent="-609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endParaRPr kumimoji="0" lang="ru-RU" sz="32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  <a:p>
                <a:pPr marL="609600" indent="-609600" eaLnBrk="1" hangingPunct="1">
                  <a:buFontTx/>
                  <a:buNone/>
                </a:pP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 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128 </a:t>
                </a:r>
                <a:r>
                  <a:rPr lang="ru-RU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40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 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7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+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 </a:t>
                </a:r>
                <a:endParaRPr lang="ru-RU" b="1" baseline="-25000" dirty="0">
                  <a:solidFill>
                    <a:srgbClr val="002060"/>
                  </a:solidFill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marL="609600" indent="-609600">
                  <a:spcBef>
                    <a:spcPct val="20000"/>
                  </a:spcBef>
                  <a:defRPr/>
                </a:pPr>
                <a:r>
                  <a:rPr kumimoji="0" lang="ru-RU" sz="3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endParaRPr kumimoji="0" lang="ru-RU" sz="36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0" name="Rectang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8" y="5110996"/>
                <a:ext cx="7089850" cy="1295697"/>
              </a:xfrm>
              <a:prstGeom prst="rect">
                <a:avLst/>
              </a:prstGeom>
              <a:blipFill rotWithShape="0">
                <a:blip r:embed="rId2"/>
                <a:stretch>
                  <a:fillRect l="-2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1954977" y="4217260"/>
            <a:ext cx="4867454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ru-RU" sz="34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7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=</a:t>
            </a:r>
            <a:endParaRPr lang="ru-RU" sz="3400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ru-RU" sz="3400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</a:t>
            </a: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ru-RU" sz="34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-56474" y="3467205"/>
            <a:ext cx="9144000" cy="99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Пример перевода из восьмеричной системы счисления в десятичную</a:t>
            </a: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>
          <a:xfrm>
            <a:off x="4144307" y="5226250"/>
            <a:ext cx="2298350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2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175,5</a:t>
            </a:r>
            <a:r>
              <a:rPr lang="en-US" b="1" baseline="-25000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10</a:t>
            </a:r>
            <a:endParaRPr lang="ru-RU" b="1" baseline="-25000" dirty="0" smtClean="0">
              <a:solidFill>
                <a:srgbClr val="00206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6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46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6" grpId="0"/>
      <p:bldP spid="18" grpId="0"/>
      <p:bldP spid="19" grpId="0"/>
      <p:bldP spid="20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6"/>
          <p:cNvSpPr>
            <a:spLocks noChangeArrowheads="1"/>
          </p:cNvSpPr>
          <p:nvPr/>
        </p:nvSpPr>
        <p:spPr bwMode="auto">
          <a:xfrm>
            <a:off x="256348" y="1686542"/>
            <a:ext cx="86465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0099"/>
                </a:solidFill>
                <a:latin typeface="Arial" charset="0"/>
              </a:rPr>
              <a:t>Используется 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16 </a:t>
            </a:r>
            <a:r>
              <a:rPr lang="ru-RU" sz="2000" dirty="0">
                <a:solidFill>
                  <a:srgbClr val="000099"/>
                </a:solidFill>
                <a:latin typeface="Arial" charset="0"/>
              </a:rPr>
              <a:t>цифр</a:t>
            </a:r>
            <a:r>
              <a:rPr lang="ru-RU" sz="2000" dirty="0">
                <a:solidFill>
                  <a:srgbClr val="6633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1 2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3 4 5 6 7 8 9 А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B C D E F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627784" y="5690035"/>
            <a:ext cx="25841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charset="0"/>
              </a:rPr>
              <a:t>Основание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Arial" charset="0"/>
              </a:rPr>
              <a:t>q=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16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3611" y="2564904"/>
            <a:ext cx="897200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(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для </a:t>
            </a:r>
            <a:r>
              <a:rPr lang="ru-RU" sz="2000" dirty="0">
                <a:solidFill>
                  <a:srgbClr val="000099"/>
                </a:solidFill>
                <a:latin typeface="Arial" charset="0"/>
              </a:rPr>
              <a:t>первых 10 из 16 шестнадцатеричных цифр 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ru-RU" sz="2000" dirty="0" smtClean="0">
                <a:solidFill>
                  <a:srgbClr val="000099"/>
                </a:solidFill>
                <a:latin typeface="Arial" charset="0"/>
              </a:rPr>
            </a:b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используют цифры 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0 1 2 3 4 5 6 7 8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,</a:t>
            </a:r>
            <a:br>
              <a:rPr lang="ru-RU" sz="2000" dirty="0" smtClean="0">
                <a:solidFill>
                  <a:srgbClr val="000099"/>
                </a:solidFill>
                <a:latin typeface="Arial" charset="0"/>
              </a:rPr>
            </a:br>
            <a:endParaRPr lang="en-US" sz="2000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а </a:t>
            </a:r>
            <a:r>
              <a:rPr lang="ru-RU" sz="2000" dirty="0">
                <a:solidFill>
                  <a:srgbClr val="000099"/>
                </a:solidFill>
                <a:latin typeface="Arial" charset="0"/>
              </a:rPr>
              <a:t>для остальных 6 цифр используют первые буквы латинского алфавита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:</a:t>
            </a:r>
          </a:p>
          <a:p>
            <a:endParaRPr lang="en-US" sz="800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А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;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;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;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13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14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;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15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3200" b="1" baseline="-25000" dirty="0" smtClean="0">
                <a:solidFill>
                  <a:srgbClr val="FF0000"/>
                </a:solidFill>
                <a:latin typeface="Arial" charset="0"/>
              </a:rPr>
              <a:t>16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)</a:t>
            </a:r>
            <a:endParaRPr lang="ru-RU" sz="20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" y="-13447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Алфавит шестнадцатеричной системы счисления </a:t>
            </a:r>
          </a:p>
        </p:txBody>
      </p:sp>
    </p:spTree>
    <p:extLst>
      <p:ext uri="{BB962C8B-B14F-4D97-AF65-F5344CB8AC3E}">
        <p14:creationId xmlns:p14="http://schemas.microsoft.com/office/powerpoint/2010/main" val="1531156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9472" y="27388"/>
            <a:ext cx="91440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3200" b="1" u="sng" kern="0" dirty="0" smtClean="0">
                <a:solidFill>
                  <a:srgbClr val="002060"/>
                </a:solidFill>
                <a:latin typeface="Arial" charset="0"/>
              </a:rPr>
              <a:t>Задание 2:</a:t>
            </a:r>
            <a:r>
              <a:rPr lang="ru-RU" sz="3200" b="1" kern="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Переведите числа в </a:t>
            </a:r>
            <a:r>
              <a:rPr lang="ru-RU" sz="2800" b="1" kern="0" dirty="0">
                <a:solidFill>
                  <a:srgbClr val="002060"/>
                </a:solidFill>
                <a:latin typeface="Arial" charset="0"/>
              </a:rPr>
              <a:t>десятичную 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систему счисления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ru-RU" sz="2800" b="1" kern="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-19472" y="1916832"/>
            <a:ext cx="43559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2031.02</a:t>
            </a:r>
            <a:r>
              <a:rPr lang="ru-RU" sz="4400" b="1" kern="0" baseline="-25000" dirty="0" smtClean="0">
                <a:solidFill>
                  <a:schemeClr val="bg2"/>
                </a:solidFill>
                <a:latin typeface="Arial" charset="0"/>
              </a:rPr>
              <a:t>4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=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3545628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423.1</a:t>
            </a:r>
            <a:r>
              <a:rPr lang="ru-RU" sz="4400" b="1" kern="0" baseline="-25000" dirty="0" smtClean="0">
                <a:solidFill>
                  <a:schemeClr val="bg2"/>
                </a:solidFill>
                <a:latin typeface="Arial" charset="0"/>
              </a:rPr>
              <a:t>5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=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412" y="5085184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1AD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.</a:t>
            </a: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8</a:t>
            </a:r>
            <a:r>
              <a:rPr lang="en-US" sz="4400" b="1" kern="0" baseline="-25000" dirty="0" smtClean="0">
                <a:solidFill>
                  <a:schemeClr val="bg2"/>
                </a:solidFill>
                <a:latin typeface="Arial" charset="0"/>
              </a:rPr>
              <a:t>16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=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644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9472" y="27388"/>
            <a:ext cx="91440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3200" b="1" u="sng" kern="0" dirty="0" smtClean="0">
                <a:solidFill>
                  <a:srgbClr val="002060"/>
                </a:solidFill>
                <a:latin typeface="Arial" charset="0"/>
              </a:rPr>
              <a:t>Задание 2:</a:t>
            </a:r>
            <a:r>
              <a:rPr lang="ru-RU" sz="3200" b="1" kern="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Переведите числа в </a:t>
            </a:r>
            <a:r>
              <a:rPr lang="ru-RU" sz="2800" b="1" kern="0" dirty="0">
                <a:solidFill>
                  <a:srgbClr val="002060"/>
                </a:solidFill>
                <a:latin typeface="Arial" charset="0"/>
              </a:rPr>
              <a:t>десятичную 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систему счисления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-19472" y="1916832"/>
            <a:ext cx="48795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2031.02</a:t>
            </a:r>
            <a:r>
              <a:rPr lang="ru-RU" sz="4400" b="1" kern="0" baseline="-25000" dirty="0" smtClean="0">
                <a:solidFill>
                  <a:schemeClr val="bg2"/>
                </a:solidFill>
                <a:latin typeface="Arial" charset="0"/>
              </a:rPr>
              <a:t>4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=</a:t>
            </a: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141.5</a:t>
            </a:r>
            <a:r>
              <a:rPr lang="en-US" sz="4400" b="1" kern="0" baseline="-25000" dirty="0" smtClean="0">
                <a:solidFill>
                  <a:schemeClr val="bg2"/>
                </a:solidFill>
                <a:latin typeface="Arial" charset="0"/>
              </a:rPr>
              <a:t>10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3545628"/>
            <a:ext cx="428396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423.1</a:t>
            </a:r>
            <a:r>
              <a:rPr lang="ru-RU" sz="4400" b="1" kern="0" baseline="-25000" dirty="0" smtClean="0">
                <a:solidFill>
                  <a:schemeClr val="bg2"/>
                </a:solidFill>
                <a:latin typeface="Arial" charset="0"/>
              </a:rPr>
              <a:t>5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=</a:t>
            </a: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123.2</a:t>
            </a:r>
            <a:r>
              <a:rPr lang="en-US" sz="4400" b="1" kern="0" baseline="-25000" dirty="0" smtClean="0">
                <a:solidFill>
                  <a:schemeClr val="bg2"/>
                </a:solidFill>
                <a:latin typeface="Arial" charset="0"/>
              </a:rPr>
              <a:t>10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412" y="5085184"/>
            <a:ext cx="5072644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1AF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.</a:t>
            </a: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8</a:t>
            </a:r>
            <a:r>
              <a:rPr lang="en-US" sz="4400" b="1" kern="0" baseline="-25000" dirty="0" smtClean="0">
                <a:solidFill>
                  <a:schemeClr val="bg2"/>
                </a:solidFill>
                <a:latin typeface="Arial" charset="0"/>
              </a:rPr>
              <a:t>16</a:t>
            </a:r>
            <a:r>
              <a:rPr lang="ru-RU" sz="4400" b="1" kern="0" dirty="0" smtClean="0">
                <a:solidFill>
                  <a:schemeClr val="bg2"/>
                </a:solidFill>
                <a:latin typeface="Arial" charset="0"/>
              </a:rPr>
              <a:t>=</a:t>
            </a:r>
            <a:r>
              <a:rPr lang="en-US" sz="4400" b="1" kern="0" dirty="0" smtClean="0">
                <a:solidFill>
                  <a:schemeClr val="bg2"/>
                </a:solidFill>
                <a:latin typeface="Arial" charset="0"/>
              </a:rPr>
              <a:t>431.5</a:t>
            </a:r>
            <a:r>
              <a:rPr lang="en-US" sz="4400" b="1" kern="0" baseline="-25000" dirty="0" smtClean="0">
                <a:solidFill>
                  <a:schemeClr val="bg2"/>
                </a:solidFill>
                <a:latin typeface="Arial" charset="0"/>
              </a:rPr>
              <a:t>10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955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24136"/>
          </a:xfrm>
        </p:spPr>
        <p:txBody>
          <a:bodyPr/>
          <a:lstStyle/>
          <a:p>
            <a:pPr algn="l" eaLnBrk="1" hangingPunct="1"/>
            <a:r>
              <a:rPr lang="ru-RU" sz="3200" b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Задание 3: </a:t>
            </a:r>
            <a:br>
              <a:rPr lang="ru-RU" sz="3200" b="1" u="sng" dirty="0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«Системы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счисления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и работа со словарем»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0" y="2780928"/>
            <a:ext cx="8207052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Расшифруйте слова, найдя соответствие между двоичной и десятичной записью числа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Найдите толкование расшифрованных слов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</a:rPr>
              <a:t>используя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sz="2800" b="1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Словари </a:t>
            </a:r>
            <a:r>
              <a:rPr lang="ru-RU" sz="2800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и энциклопедии на </a:t>
            </a:r>
            <a:r>
              <a:rPr lang="ru-RU" sz="2800" b="1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Академике</a:t>
            </a:r>
            <a:endParaRPr lang="ru-RU" sz="2800" b="1" u="sng" dirty="0" smtClean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Вставьте на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слайды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толкование расшифрованных слов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149447"/>
              </p:ext>
            </p:extLst>
          </p:nvPr>
        </p:nvGraphicFramePr>
        <p:xfrm>
          <a:off x="253244" y="4265510"/>
          <a:ext cx="3816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84949"/>
              </p:ext>
            </p:extLst>
          </p:nvPr>
        </p:nvGraphicFramePr>
        <p:xfrm>
          <a:off x="208076" y="596026"/>
          <a:ext cx="888039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r>
                        <a:rPr lang="ru-RU" sz="3200" baseline="-25000" dirty="0" smtClean="0"/>
                        <a:t>10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2358" y="6207695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……</a:t>
            </a:r>
            <a:r>
              <a:rPr lang="en-US" sz="2000" dirty="0" smtClean="0">
                <a:solidFill>
                  <a:schemeClr val="bg2"/>
                </a:solidFill>
              </a:rPr>
              <a:t> 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358" y="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Пример выполнения задания: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358" y="1844824"/>
            <a:ext cx="8094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Переводим двоичное число в десятичную СС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763" y="2368044"/>
            <a:ext cx="122413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408" y="2368044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684" y="2844518"/>
            <a:ext cx="8930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Находим букву, соответствующую записи десятичного числа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684" y="3554547"/>
            <a:ext cx="8930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Вписываем эту букву в таблицу двоичных чисел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flipV="1">
            <a:off x="827584" y="2844518"/>
            <a:ext cx="216024" cy="13765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flipH="1">
            <a:off x="1043608" y="1669060"/>
            <a:ext cx="6360514" cy="37041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85627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59444" y="663043"/>
            <a:ext cx="865928" cy="5693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3100" b="1" dirty="0" smtClean="0">
                <a:solidFill>
                  <a:srgbClr val="FFFFFF"/>
                </a:solidFill>
                <a:latin typeface="Times New Roman"/>
              </a:rPr>
              <a:t>10</a:t>
            </a:r>
            <a:r>
              <a:rPr lang="ru-RU" sz="31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3100" b="1" dirty="0">
              <a:solidFill>
                <a:srgbClr val="FFFFFF"/>
              </a:solidFill>
              <a:latin typeface="Times New Roman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>
            <a:off x="7675186" y="1061249"/>
            <a:ext cx="0" cy="3515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2344888" y="1061249"/>
            <a:ext cx="5035424" cy="13067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359444" y="129127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Р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684" y="5759678"/>
            <a:ext cx="8930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Повторяем описанный алгоритм для всех двоичных чисел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6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26" grpId="0"/>
      <p:bldP spid="26" grpId="1"/>
      <p:bldP spid="28" grpId="0" animBg="1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65493"/>
              </p:ext>
            </p:extLst>
          </p:nvPr>
        </p:nvGraphicFramePr>
        <p:xfrm>
          <a:off x="253244" y="4265510"/>
          <a:ext cx="3816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20002"/>
              </p:ext>
            </p:extLst>
          </p:nvPr>
        </p:nvGraphicFramePr>
        <p:xfrm>
          <a:off x="208076" y="596026"/>
          <a:ext cx="888039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r>
                        <a:rPr lang="ru-RU" sz="3200" baseline="-25000" dirty="0" smtClean="0"/>
                        <a:t>10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r>
                        <a:rPr lang="ru-RU" sz="3200" b="1" baseline="-250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endParaRPr lang="ru-RU" sz="3200" b="1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2358" y="6207695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/>
                </a:solidFill>
              </a:rPr>
              <a:t>……</a:t>
            </a:r>
            <a:r>
              <a:rPr lang="en-US" sz="2000" dirty="0" smtClean="0">
                <a:solidFill>
                  <a:schemeClr val="bg2"/>
                </a:solidFill>
              </a:rPr>
              <a:t> 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358" y="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Пример выполнения задания: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48" y="2368044"/>
            <a:ext cx="146435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408" y="2368044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627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V="1">
            <a:off x="2771800" y="2598876"/>
            <a:ext cx="1045423" cy="3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359444" y="129127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Р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364" y="2306488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Р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5525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5423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548" y="3046605"/>
            <a:ext cx="146435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100000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29408" y="3046605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32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flipV="1">
            <a:off x="2771800" y="3277437"/>
            <a:ext cx="1045423" cy="3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067364" y="2985049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О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548" y="3678487"/>
            <a:ext cx="147386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10001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2</a:t>
            </a: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=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8917" y="3678487"/>
            <a:ext cx="86409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Times New Roman"/>
              </a:rPr>
              <a:t>17</a:t>
            </a:r>
            <a:r>
              <a:rPr lang="ru-RU" sz="2400" b="1" baseline="-25000" dirty="0" smtClean="0">
                <a:solidFill>
                  <a:srgbClr val="FFFFFF"/>
                </a:solidFill>
                <a:latin typeface="Times New Roman"/>
              </a:rPr>
              <a:t>10</a:t>
            </a:r>
            <a:endParaRPr lang="ru-RU" sz="2400" b="1" dirty="0">
              <a:solidFill>
                <a:srgbClr val="FFFFFF"/>
              </a:solidFill>
              <a:latin typeface="Times New Roman"/>
            </a:endParaRPr>
          </a:p>
        </p:txBody>
      </p:sp>
      <p:cxnSp>
        <p:nvCxnSpPr>
          <p:cNvPr id="34" name="Прямая со стрелкой 33"/>
          <p:cNvCxnSpPr/>
          <p:nvPr/>
        </p:nvCxnSpPr>
        <p:spPr bwMode="auto">
          <a:xfrm flipV="1">
            <a:off x="2781309" y="3909319"/>
            <a:ext cx="1045423" cy="3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076873" y="361693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В</a:t>
            </a:r>
            <a:endParaRPr lang="ru-RU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2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6" grpId="0"/>
      <p:bldP spid="20" grpId="0"/>
      <p:bldP spid="21" grpId="0"/>
      <p:bldP spid="22" grpId="0"/>
      <p:bldP spid="23" grpId="0" animBg="1"/>
      <p:bldP spid="25" grpId="0" animBg="1"/>
      <p:bldP spid="31" grpId="0"/>
      <p:bldP spid="32" grpId="0" animBg="1"/>
      <p:bldP spid="33" grpId="0" animBg="1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65493"/>
              </p:ext>
            </p:extLst>
          </p:nvPr>
        </p:nvGraphicFramePr>
        <p:xfrm>
          <a:off x="253244" y="4265510"/>
          <a:ext cx="3816423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1010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100000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10001</a:t>
                      </a:r>
                      <a:r>
                        <a:rPr lang="ru-RU" sz="2400" baseline="-25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20002"/>
              </p:ext>
            </p:extLst>
          </p:nvPr>
        </p:nvGraphicFramePr>
        <p:xfrm>
          <a:off x="208076" y="596026"/>
          <a:ext cx="888039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  <a:gridCol w="888039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r>
                        <a:rPr lang="ru-RU" sz="3200" baseline="-25000" dirty="0" smtClean="0"/>
                        <a:t>10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17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r>
                        <a:rPr lang="ru-RU" sz="3200" b="1" baseline="-250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10</a:t>
                      </a:r>
                      <a:endParaRPr lang="ru-RU" sz="3200" b="1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32</a:t>
                      </a:r>
                      <a:r>
                        <a:rPr lang="ru-RU" sz="3200" baseline="-25000" dirty="0" smtClean="0"/>
                        <a:t>10</a:t>
                      </a:r>
                      <a:endParaRPr lang="ru-RU" sz="3200" baseline="-250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11960" y="4324887"/>
            <a:ext cx="4932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Ров - глубокая 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канава, длинное углубление, вырытое в земле.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358" y="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Пример выполнения задания: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5627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9444" y="1291271"/>
            <a:ext cx="491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Р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15525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5423" y="5074350"/>
            <a:ext cx="49186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128592" y="2204864"/>
            <a:ext cx="895162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spcAft>
                <a:spcPts val="800"/>
              </a:spcAft>
              <a:buFont typeface="+mj-lt"/>
              <a:buAutoNum type="arabicPeriod" startAt="5"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Находим толкование расшифрованного слова, используя </a:t>
            </a:r>
            <a:r>
              <a:rPr lang="ru-RU" sz="2400" b="1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Словари </a:t>
            </a:r>
            <a:r>
              <a:rPr lang="ru-RU" sz="2400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и энциклопедии на </a:t>
            </a:r>
            <a:r>
              <a:rPr lang="ru-RU" sz="2400" b="1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Академике</a:t>
            </a:r>
            <a:endParaRPr lang="ru-RU" sz="2400" b="1" u="sng" dirty="0" smtClean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 startAt="5"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Вставляем 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слайд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толкование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расшифрованного слова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8864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Дополнительное задание </a:t>
            </a:r>
            <a:r>
              <a:rPr lang="ru-RU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3584" y="834971"/>
            <a:ext cx="6068832" cy="58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80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Решите кроссворд «Системы счисления»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39552" y="2348880"/>
            <a:ext cx="7272808" cy="58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800"/>
              </a:spcAft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+mn-lt"/>
              </a:rPr>
              <a:t>Расположения файла с кроссвордом узнать у учителя</a:t>
            </a:r>
            <a:endParaRPr lang="ru-RU" sz="2400" i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8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695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Правило перевода из любой позиционной системы счисления в десятичную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920978"/>
            <a:ext cx="847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Расставляем позиции цифр числа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77453" y="4347670"/>
            <a:ext cx="2189330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2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bg2"/>
                </a:solidFill>
                <a:latin typeface="Arial" charset="0"/>
              </a:rPr>
              <a:t>257</a:t>
            </a:r>
            <a:r>
              <a:rPr lang="ru-RU" b="1" kern="0" dirty="0" smtClean="0">
                <a:solidFill>
                  <a:schemeClr val="bg2"/>
                </a:solidFill>
                <a:latin typeface="Arial" charset="0"/>
              </a:rPr>
              <a:t>,</a:t>
            </a:r>
            <a:r>
              <a:rPr lang="en-US" b="1" kern="0" dirty="0" smtClean="0">
                <a:solidFill>
                  <a:schemeClr val="bg2"/>
                </a:solidFill>
                <a:latin typeface="Arial" charset="0"/>
              </a:rPr>
              <a:t>4</a:t>
            </a:r>
            <a:r>
              <a:rPr kumimoji="0" lang="en-US" sz="36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8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</a:t>
            </a:r>
            <a:endParaRPr kumimoji="0" lang="ru-RU" sz="36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1070639" y="4347670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38745" y="434767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684" y="434766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551" y="434766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0280" y="4347667"/>
            <a:ext cx="45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3829" y="1305133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Представляем переводимое число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виде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суммы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произведений </a:t>
            </a:r>
            <a:r>
              <a:rPr lang="ru-RU" sz="2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цифр числа </a:t>
            </a:r>
            <a:r>
              <a:rPr lang="en-US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основание системы счисления </a:t>
            </a:r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степени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соответствующей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позиции цифры в числе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22194" y="2778010"/>
            <a:ext cx="9151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Вычисляем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значение выражения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число в десятичной СС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4"/>
              <p:cNvSpPr txBox="1">
                <a:spLocks noChangeArrowheads="1"/>
              </p:cNvSpPr>
              <p:nvPr/>
            </p:nvSpPr>
            <p:spPr>
              <a:xfrm>
                <a:off x="74438" y="5110996"/>
                <a:ext cx="7089850" cy="1295697"/>
              </a:xfrm>
              <a:prstGeom prst="rect">
                <a:avLst/>
              </a:prstGeom>
            </p:spPr>
            <p:txBody>
              <a:bodyPr/>
              <a:lstStyle/>
              <a:p>
                <a:pPr marL="609600" marR="0" lvl="0" indent="-609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endParaRPr kumimoji="0" lang="ru-RU" sz="32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  <a:p>
                <a:pPr marL="609600" indent="-609600" eaLnBrk="1" hangingPunct="1">
                  <a:buFontTx/>
                  <a:buNone/>
                </a:pP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 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128 </a:t>
                </a:r>
                <a:r>
                  <a:rPr lang="ru-RU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40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 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7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+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 </a:t>
                </a:r>
                <a:endParaRPr lang="ru-RU" b="1" baseline="-25000" dirty="0">
                  <a:solidFill>
                    <a:srgbClr val="002060"/>
                  </a:solidFill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marL="609600" indent="-609600">
                  <a:spcBef>
                    <a:spcPct val="20000"/>
                  </a:spcBef>
                  <a:defRPr/>
                </a:pPr>
                <a:r>
                  <a:rPr kumimoji="0" lang="ru-RU" sz="3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endParaRPr kumimoji="0" lang="ru-RU" sz="36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20" name="Rectang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8" y="5110996"/>
                <a:ext cx="7089850" cy="1295697"/>
              </a:xfrm>
              <a:prstGeom prst="rect">
                <a:avLst/>
              </a:prstGeom>
              <a:blipFill rotWithShape="0">
                <a:blip r:embed="rId2"/>
                <a:stretch>
                  <a:fillRect l="-2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1954977" y="4217260"/>
            <a:ext cx="4867454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ru-RU" sz="34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7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</a:t>
            </a:r>
            <a:r>
              <a:rPr lang="en-US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en-US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8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=</a:t>
            </a:r>
            <a:endParaRPr lang="ru-RU" sz="3400" b="1" dirty="0">
              <a:solidFill>
                <a:schemeClr val="bg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ru-RU" sz="3400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</a:t>
            </a: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ru-RU" sz="34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-56474" y="3467205"/>
            <a:ext cx="9144000" cy="99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Пример перевода из восьмеричной системы счисления в десятичную</a:t>
            </a: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>
          <a:xfrm>
            <a:off x="4144307" y="5226250"/>
            <a:ext cx="2298350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2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175,5</a:t>
            </a:r>
            <a:r>
              <a:rPr lang="en-US" b="1" baseline="-25000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10</a:t>
            </a:r>
            <a:endParaRPr lang="ru-RU" b="1" baseline="-25000" dirty="0" smtClean="0">
              <a:solidFill>
                <a:srgbClr val="00206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6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075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6" grpId="0"/>
      <p:bldP spid="18" grpId="0"/>
      <p:bldP spid="19" grpId="0"/>
      <p:bldP spid="20" grpId="0"/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Прямоугольник 55"/>
          <p:cNvSpPr>
            <a:spLocks noChangeArrowheads="1"/>
          </p:cNvSpPr>
          <p:nvPr/>
        </p:nvSpPr>
        <p:spPr bwMode="auto">
          <a:xfrm>
            <a:off x="250825" y="914400"/>
            <a:ext cx="8713788" cy="14351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Verdana" pitchFamily="34" charset="0"/>
              </a:rPr>
              <a:t>Система счисления </a:t>
            </a:r>
            <a:r>
              <a:rPr lang="ru-RU" sz="2800" dirty="0">
                <a:solidFill>
                  <a:prstClr val="black"/>
                </a:solidFill>
                <a:latin typeface="Verdana" pitchFamily="34" charset="0"/>
              </a:rPr>
              <a:t>– способ записи </a:t>
            </a:r>
            <a:br>
              <a:rPr lang="ru-RU" sz="2800" dirty="0">
                <a:solidFill>
                  <a:prstClr val="black"/>
                </a:solidFill>
                <a:latin typeface="Verdana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Verdana" pitchFamily="34" charset="0"/>
              </a:rPr>
              <a:t>                                 чисел с помощью цифр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" name="Прямоугольник 55"/>
          <p:cNvSpPr>
            <a:spLocks noChangeArrowheads="1"/>
          </p:cNvSpPr>
          <p:nvPr/>
        </p:nvSpPr>
        <p:spPr bwMode="auto">
          <a:xfrm>
            <a:off x="251520" y="2636912"/>
            <a:ext cx="8713788" cy="14351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Verdana" pitchFamily="34" charset="0"/>
              </a:rPr>
              <a:t>Цифры</a:t>
            </a:r>
            <a:r>
              <a:rPr lang="ru-RU" sz="2800" dirty="0">
                <a:solidFill>
                  <a:prstClr val="black"/>
                </a:solidFill>
                <a:latin typeface="Verdana" pitchFamily="34" charset="0"/>
              </a:rPr>
              <a:t> – символы, участвующие </a:t>
            </a:r>
            <a:br>
              <a:rPr lang="ru-RU" sz="2800" dirty="0">
                <a:solidFill>
                  <a:prstClr val="black"/>
                </a:solidFill>
                <a:latin typeface="Verdana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Verdana" pitchFamily="34" charset="0"/>
              </a:rPr>
              <a:t>                                            в записи чисел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79386" y="-264085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+mj-ea"/>
                <a:cs typeface="+mj-cs"/>
              </a:rPr>
              <a:t>Системы счисления. Основные понятия</a:t>
            </a:r>
          </a:p>
        </p:txBody>
      </p:sp>
      <p:sp>
        <p:nvSpPr>
          <p:cNvPr id="7" name="Прямоугольник 55"/>
          <p:cNvSpPr>
            <a:spLocks noChangeArrowheads="1"/>
          </p:cNvSpPr>
          <p:nvPr/>
        </p:nvSpPr>
        <p:spPr bwMode="auto">
          <a:xfrm>
            <a:off x="250825" y="4725144"/>
            <a:ext cx="8713788" cy="14351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Verdana" pitchFamily="34" charset="0"/>
              </a:rPr>
              <a:t>Алфавит СС</a:t>
            </a:r>
            <a:r>
              <a:rPr lang="ru-RU" sz="2800" dirty="0" smtClean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Verdana" pitchFamily="34" charset="0"/>
              </a:rPr>
              <a:t>– это совокупность всех цифр,</a:t>
            </a:r>
            <a:br>
              <a:rPr lang="ru-RU" sz="2800" dirty="0">
                <a:solidFill>
                  <a:prstClr val="black"/>
                </a:solidFill>
                <a:latin typeface="Verdana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Verdana" pitchFamily="34" charset="0"/>
              </a:rPr>
              <a:t>                    используемых для записи числа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3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23850" y="1489974"/>
            <a:ext cx="8820150" cy="11372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</a:rPr>
              <a:t>Придумать и записать в тетради свой пример на расшифровку слова с использованием</a:t>
            </a:r>
            <a:r>
              <a:rPr lang="ru-RU" sz="2800" kern="0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систем счисления  </a:t>
            </a:r>
            <a:endParaRPr lang="ru-RU" sz="2800" kern="0" baseline="-25000" dirty="0" smtClean="0">
              <a:solidFill>
                <a:srgbClr val="00206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67544" y="332656"/>
            <a:ext cx="69837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Домашнее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1408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251520" y="5301208"/>
            <a:ext cx="3932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>
                <a:solidFill>
                  <a:srgbClr val="990000"/>
                </a:solidFill>
                <a:latin typeface="Arial" charset="0"/>
              </a:rPr>
              <a:t>Название системы зависит от количества используемых в ней </a:t>
            </a:r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цифр (</a:t>
            </a:r>
            <a:r>
              <a:rPr lang="ru-RU" sz="1800" b="1" u="sng" dirty="0" smtClean="0">
                <a:solidFill>
                  <a:srgbClr val="990000"/>
                </a:solidFill>
                <a:latin typeface="Arial" charset="0"/>
              </a:rPr>
              <a:t>основания системы счисления</a:t>
            </a:r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)</a:t>
            </a:r>
            <a:r>
              <a:rPr lang="ru-RU" sz="1800" b="1" dirty="0" smtClean="0">
                <a:solidFill>
                  <a:srgbClr val="CC3300"/>
                </a:solidFill>
                <a:latin typeface="Arial" charset="0"/>
              </a:rPr>
              <a:t>.</a:t>
            </a:r>
            <a:endParaRPr lang="ru-RU" sz="18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4572000" y="5013176"/>
            <a:ext cx="4224338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ru-RU" sz="1800" b="1">
                <a:solidFill>
                  <a:srgbClr val="0000FF"/>
                </a:solidFill>
                <a:latin typeface="Arial" charset="0"/>
              </a:rPr>
              <a:t>Десятичная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ru-RU" sz="1800" b="1">
                <a:solidFill>
                  <a:srgbClr val="0000FF"/>
                </a:solidFill>
                <a:latin typeface="Arial" charset="0"/>
              </a:rPr>
              <a:t>Двоичная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ru-RU" sz="1800" b="1">
                <a:solidFill>
                  <a:srgbClr val="0000FF"/>
                </a:solidFill>
                <a:latin typeface="Arial" charset="0"/>
              </a:rPr>
              <a:t>Восьмеричная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ru-RU" sz="1800" b="1">
                <a:solidFill>
                  <a:srgbClr val="0000FF"/>
                </a:solidFill>
                <a:latin typeface="Arial" charset="0"/>
              </a:rPr>
              <a:t>Двенадцатеричная и др.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системы счисления,   в которых вклад каждой цифры в величину числа зависит от её позиции</a:t>
            </a:r>
            <a:endParaRPr lang="ru-RU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270892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333</a:t>
            </a:r>
            <a:endParaRPr lang="ru-RU" sz="7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4644008" y="3717032"/>
            <a:ext cx="288032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6056" y="429309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 единицы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429309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 десятка</a:t>
            </a:r>
            <a:endParaRPr lang="ru-RU" sz="20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067944" y="3717032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915816" y="3717032"/>
            <a:ext cx="57606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23728" y="429309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 сотни</a:t>
            </a:r>
            <a:endParaRPr lang="ru-RU" sz="20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" y="-13447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Позиционные системы счисления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  <p:bldP spid="7" grpId="0"/>
      <p:bldP spid="10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6"/>
          <p:cNvSpPr>
            <a:spLocks noChangeArrowheads="1"/>
          </p:cNvSpPr>
          <p:nvPr/>
        </p:nvSpPr>
        <p:spPr bwMode="auto">
          <a:xfrm>
            <a:off x="1908175" y="1052513"/>
            <a:ext cx="6264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99"/>
                </a:solidFill>
                <a:latin typeface="Arial" charset="0"/>
              </a:rPr>
              <a:t>Используется 10 цифр</a:t>
            </a:r>
            <a:r>
              <a:rPr lang="ru-RU" sz="2000" dirty="0">
                <a:solidFill>
                  <a:srgbClr val="663300"/>
                </a:solidFill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FF0000"/>
                </a:solidFill>
                <a:latin typeface="Arial" charset="0"/>
              </a:rPr>
              <a:t>1 2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3 4 5 6 7 8 9 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47" name="Text Box 125"/>
          <p:cNvSpPr txBox="1">
            <a:spLocks noChangeArrowheads="1"/>
          </p:cNvSpPr>
          <p:nvPr/>
        </p:nvSpPr>
        <p:spPr bwMode="auto">
          <a:xfrm>
            <a:off x="2853424" y="3584034"/>
            <a:ext cx="3222625" cy="800219"/>
          </a:xfrm>
          <a:prstGeom prst="rect">
            <a:avLst/>
          </a:prstGeom>
          <a:solidFill>
            <a:srgbClr val="FFFFFF">
              <a:alpha val="36862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>
                <a:solidFill>
                  <a:srgbClr val="0000CC"/>
                </a:solidFill>
                <a:latin typeface="Arial" charset="0"/>
              </a:rPr>
              <a:t>Используется </a:t>
            </a:r>
            <a:r>
              <a:rPr lang="ru-RU" sz="1800" b="1" dirty="0">
                <a:solidFill>
                  <a:srgbClr val="0000CC"/>
                </a:solidFill>
                <a:latin typeface="Arial" charset="0"/>
              </a:rPr>
              <a:t>две цифры 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0</a:t>
            </a:r>
            <a:r>
              <a:rPr lang="ru-RU" sz="18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1800" b="1" dirty="0">
                <a:solidFill>
                  <a:srgbClr val="0000CC"/>
                </a:solidFill>
                <a:latin typeface="Arial" charset="0"/>
              </a:rPr>
              <a:t>и</a:t>
            </a:r>
            <a:r>
              <a:rPr lang="ru-RU" sz="18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1448" name="Text Box 126"/>
          <p:cNvSpPr txBox="1">
            <a:spLocks noChangeArrowheads="1"/>
          </p:cNvSpPr>
          <p:nvPr/>
        </p:nvSpPr>
        <p:spPr bwMode="auto">
          <a:xfrm>
            <a:off x="2280120" y="5301208"/>
            <a:ext cx="4598988" cy="369888"/>
          </a:xfrm>
          <a:prstGeom prst="rect">
            <a:avLst/>
          </a:prstGeom>
          <a:solidFill>
            <a:srgbClr val="FFFFFF">
              <a:alpha val="32941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solidFill>
                  <a:srgbClr val="0000CC"/>
                </a:solidFill>
                <a:latin typeface="Arial" charset="0"/>
              </a:rPr>
              <a:t>Применяется </a:t>
            </a:r>
            <a:r>
              <a:rPr lang="ru-RU" sz="1800" dirty="0">
                <a:solidFill>
                  <a:srgbClr val="0000CC"/>
                </a:solidFill>
                <a:latin typeface="Arial" charset="0"/>
              </a:rPr>
              <a:t>в технических устройствах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491880" y="1628800"/>
            <a:ext cx="25841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charset="0"/>
              </a:rPr>
              <a:t>Основание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Arial" charset="0"/>
              </a:rPr>
              <a:t>q=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10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3286464" y="4501720"/>
            <a:ext cx="235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charset="0"/>
              </a:rPr>
              <a:t>Основание</a:t>
            </a:r>
            <a:r>
              <a:rPr lang="ru-RU" sz="20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Arial" charset="0"/>
              </a:rPr>
              <a:t>q=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ru-RU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615" y="-126968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Десятичная система счисления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615" y="2441034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Двоичная система счисления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6550" y="1484784"/>
            <a:ext cx="912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Перевод чисел </a:t>
            </a:r>
            <a:b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из </a:t>
            </a:r>
            <a:r>
              <a:rPr lang="ru-RU" sz="40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двоичной </a:t>
            </a:r>
            <a: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системы счисления </a:t>
            </a:r>
            <a:b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</a:t>
            </a:r>
            <a:r>
              <a:rPr lang="ru-RU" sz="40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десятичную</a:t>
            </a:r>
            <a:endParaRPr kumimoji="0" lang="ru-RU" sz="4000" b="1" i="0" u="none" strike="noStrike" kern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230478"/>
            <a:ext cx="8235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ru-RU" sz="4000" b="1" i="0" u="none" strike="noStrike" kern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Представление десятичного числа в развернутом виде 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4772" y="4107786"/>
            <a:ext cx="84969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=3*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1000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+2*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100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+ 5*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+ 7*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 + 6*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0,1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 =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66292" y="2695155"/>
            <a:ext cx="19442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3257,6</a:t>
            </a:r>
            <a:r>
              <a:rPr kumimoji="0" lang="ru-RU" sz="36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066492" y="2695155"/>
            <a:ext cx="6336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3000 + 200 + 50 + 7 + 0,6=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14772" y="4869160"/>
            <a:ext cx="87484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=3*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+2*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+ 5*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+ 7*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 + 6*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3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-1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556792"/>
            <a:ext cx="7647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Запись числа  </a:t>
            </a:r>
            <a:r>
              <a:rPr lang="ru-RU" b="1" i="1" dirty="0" smtClean="0"/>
              <a:t>3257,6</a:t>
            </a:r>
            <a:r>
              <a:rPr lang="ru-RU" b="1" i="1" baseline="-25000" dirty="0" smtClean="0"/>
              <a:t>10</a:t>
            </a:r>
            <a:r>
              <a:rPr lang="ru-RU" i="1" dirty="0" smtClean="0"/>
              <a:t>  </a:t>
            </a:r>
            <a:r>
              <a:rPr lang="ru-RU" i="1" dirty="0"/>
              <a:t>означает сокращенную запись выражения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Правило перевода из двоичной системы счисления в десятичную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052736"/>
            <a:ext cx="847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Расставляем позиции цифр числа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-7422" y="3162087"/>
            <a:ext cx="2952328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2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chemeClr val="bg2"/>
                </a:solidFill>
                <a:latin typeface="Arial" charset="0"/>
              </a:rPr>
              <a:t>101001,01</a:t>
            </a:r>
            <a:r>
              <a:rPr kumimoji="0" lang="ru-RU" sz="3600" b="1" i="0" u="none" strike="noStrike" kern="0" cap="none" spc="0" normalizeH="0" baseline="-25000" noProof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 </a:t>
            </a:r>
            <a:endParaRPr kumimoji="0" lang="ru-RU" sz="36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1648762" y="3162087"/>
            <a:ext cx="0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316868" y="316208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1807" y="316208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674" y="316208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765" y="316208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230" y="31620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17" y="31620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8403" y="3162084"/>
            <a:ext cx="45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3645" y="3162083"/>
            <a:ext cx="453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54474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Представляем двоичное число 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виде суммы произведений </a:t>
            </a:r>
            <a:r>
              <a:rPr lang="ru-RU" sz="2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цифр числа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основание системы счисления </a:t>
            </a:r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(2)</a:t>
            </a:r>
            <a:r>
              <a:rPr lang="ru-RU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степени, соответствующей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позиции цифры в числе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7422" y="2700422"/>
            <a:ext cx="9151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Вычисляем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значение выражения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число в десятичной СС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4"/>
              <p:cNvSpPr txBox="1">
                <a:spLocks noChangeArrowheads="1"/>
              </p:cNvSpPr>
              <p:nvPr/>
            </p:nvSpPr>
            <p:spPr>
              <a:xfrm>
                <a:off x="74439" y="5110996"/>
                <a:ext cx="3849490" cy="1295697"/>
              </a:xfrm>
              <a:prstGeom prst="rect">
                <a:avLst/>
              </a:prstGeom>
            </p:spPr>
            <p:txBody>
              <a:bodyPr/>
              <a:lstStyle/>
              <a:p>
                <a:pPr marL="609600" marR="0" lvl="0" indent="-6096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</a:t>
                </a:r>
                <a:endParaRPr kumimoji="0" lang="ru-RU" sz="32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  <a:p>
                <a:pPr marL="609600" indent="-609600" eaLnBrk="1" hangingPunct="1">
                  <a:buFontTx/>
                  <a:buNone/>
                </a:pP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 </a:t>
                </a:r>
                <a:r>
                  <a:rPr lang="ru-RU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32</a:t>
                </a:r>
                <a:r>
                  <a:rPr lang="en-US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ru-RU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</a:t>
                </a:r>
                <a:r>
                  <a:rPr lang="en-US" b="1" dirty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8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+ 1 +</a:t>
                </a:r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ru-RU" b="1" dirty="0" smtClean="0">
                    <a:solidFill>
                      <a:schemeClr val="bg2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=</a:t>
                </a:r>
                <a:endParaRPr kumimoji="0" lang="ru-RU" sz="3600" b="1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0" name="Rectang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9" y="5110996"/>
                <a:ext cx="3849490" cy="1295697"/>
              </a:xfrm>
              <a:prstGeom prst="rect">
                <a:avLst/>
              </a:prstGeom>
              <a:blipFill rotWithShape="0">
                <a:blip r:embed="rId2"/>
                <a:stretch>
                  <a:fillRect l="-4747" r="-2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-7422" y="3865295"/>
            <a:ext cx="9331950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ru-RU" sz="34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=1*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+0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+ 1</a:t>
            </a:r>
            <a:r>
              <a:rPr lang="ru-RU" sz="34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*</a:t>
            </a:r>
            <a:r>
              <a:rPr lang="ru-RU" sz="34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ru-RU" sz="3400" b="1" baseline="30000" dirty="0" smtClean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-2</a:t>
            </a:r>
            <a:r>
              <a:rPr lang="ru-RU" sz="3400" b="1" baseline="30000" dirty="0" smtClean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3400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=</a:t>
            </a:r>
          </a:p>
          <a:p>
            <a:pPr marL="609600" indent="-609600" eaLnBrk="1" hangingPunct="1">
              <a:buFontTx/>
              <a:buNone/>
            </a:pPr>
            <a:r>
              <a:rPr lang="ru-RU" sz="3400" b="1" dirty="0">
                <a:solidFill>
                  <a:schemeClr val="bg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</a:t>
            </a: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ru-RU" sz="34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3758452" y="5233096"/>
            <a:ext cx="1800201" cy="129569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2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41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en-US" b="1" baseline="-25000" dirty="0" smtClean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10</a:t>
            </a:r>
            <a:endParaRPr lang="ru-RU" b="1" baseline="-25000" dirty="0">
              <a:solidFill>
                <a:srgbClr val="00206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ru-RU" sz="3600" b="1" i="0" u="none" strike="noStrike" kern="0" cap="none" spc="0" normalizeH="0" baseline="-2500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  <a:sym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9472" y="27388"/>
            <a:ext cx="91440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3200" b="1" u="sng" kern="0" dirty="0" smtClean="0">
                <a:solidFill>
                  <a:srgbClr val="002060"/>
                </a:solidFill>
                <a:latin typeface="Arial" charset="0"/>
              </a:rPr>
              <a:t>Задание 1:</a:t>
            </a:r>
            <a:r>
              <a:rPr lang="ru-RU" sz="3200" b="1" kern="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Переведите числа </a:t>
            </a:r>
            <a:b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</a:b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из двоичной системы счисления в десятичную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-19472" y="1916832"/>
            <a:ext cx="43559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sz="4400" b="1" kern="0" dirty="0">
                <a:solidFill>
                  <a:schemeClr val="bg2"/>
                </a:solidFill>
                <a:latin typeface="Arial" charset="0"/>
              </a:rPr>
              <a:t>1001010.001</a:t>
            </a:r>
            <a:r>
              <a:rPr lang="ru-RU" sz="4400" b="1" kern="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ru-RU" sz="4400" b="1" kern="0" dirty="0">
                <a:solidFill>
                  <a:schemeClr val="bg2"/>
                </a:solidFill>
                <a:latin typeface="Arial" charset="0"/>
              </a:rPr>
              <a:t>=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4149080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sz="4400" b="1" kern="0" dirty="0">
                <a:solidFill>
                  <a:schemeClr val="bg2"/>
                </a:solidFill>
                <a:latin typeface="Arial" charset="0"/>
              </a:rPr>
              <a:t>101.011</a:t>
            </a:r>
            <a:r>
              <a:rPr lang="ru-RU" sz="4400" b="1" kern="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ru-RU" sz="4400" b="1" kern="0" dirty="0">
                <a:solidFill>
                  <a:schemeClr val="bg2"/>
                </a:solidFill>
                <a:latin typeface="Arial" charset="0"/>
              </a:rPr>
              <a:t>=</a:t>
            </a:r>
            <a:endParaRPr lang="ru-RU" sz="4400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7857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9472" y="27388"/>
            <a:ext cx="91440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sz="3200" b="1" u="sng" kern="0" dirty="0" smtClean="0">
                <a:solidFill>
                  <a:srgbClr val="002060"/>
                </a:solidFill>
                <a:latin typeface="Arial" charset="0"/>
              </a:rPr>
              <a:t>Задание 1:</a:t>
            </a:r>
            <a:r>
              <a:rPr lang="ru-RU" sz="3200" b="1" kern="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Переведите числа </a:t>
            </a:r>
            <a:b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</a:br>
            <a:r>
              <a:rPr lang="ru-RU" sz="2800" b="1" kern="0" dirty="0" smtClean="0">
                <a:solidFill>
                  <a:srgbClr val="002060"/>
                </a:solidFill>
                <a:latin typeface="Arial" charset="0"/>
              </a:rPr>
              <a:t>из двоичной системы счисления в десятичную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-22539" y="1898230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b="1" kern="0" dirty="0">
                <a:solidFill>
                  <a:schemeClr val="bg2"/>
                </a:solidFill>
                <a:latin typeface="Arial" charset="0"/>
              </a:rPr>
              <a:t>1001010.001</a:t>
            </a:r>
            <a:r>
              <a:rPr lang="ru-RU" b="1" kern="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ru-RU" b="1" kern="0" dirty="0">
                <a:solidFill>
                  <a:schemeClr val="bg2"/>
                </a:solidFill>
                <a:latin typeface="Arial" charset="0"/>
              </a:rPr>
              <a:t>= </a:t>
            </a:r>
            <a:r>
              <a:rPr lang="ru-RU" b="1" kern="0" dirty="0" smtClean="0">
                <a:solidFill>
                  <a:schemeClr val="bg2"/>
                </a:solidFill>
                <a:latin typeface="Arial" charset="0"/>
              </a:rPr>
              <a:t>74,125</a:t>
            </a:r>
            <a:r>
              <a:rPr lang="ru-RU" b="1" kern="0" baseline="-25000" dirty="0" smtClean="0">
                <a:solidFill>
                  <a:schemeClr val="bg2"/>
                </a:solidFill>
                <a:latin typeface="Arial" charset="0"/>
              </a:rPr>
              <a:t>10</a:t>
            </a:r>
            <a:endParaRPr lang="ru-RU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3214688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ru-RU" b="1" kern="0" dirty="0">
                <a:solidFill>
                  <a:schemeClr val="bg2"/>
                </a:solidFill>
                <a:latin typeface="Arial" charset="0"/>
              </a:rPr>
              <a:t>101.011</a:t>
            </a:r>
            <a:r>
              <a:rPr lang="ru-RU" b="1" kern="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ru-RU" b="1" kern="0" dirty="0">
                <a:solidFill>
                  <a:schemeClr val="bg2"/>
                </a:solidFill>
                <a:latin typeface="Arial" charset="0"/>
              </a:rPr>
              <a:t>= </a:t>
            </a:r>
            <a:r>
              <a:rPr lang="ru-RU" b="1" kern="0" dirty="0" smtClean="0">
                <a:solidFill>
                  <a:schemeClr val="bg2"/>
                </a:solidFill>
                <a:latin typeface="Arial" charset="0"/>
              </a:rPr>
              <a:t>5,375</a:t>
            </a:r>
            <a:r>
              <a:rPr lang="ru-RU" b="1" kern="0" baseline="-25000" dirty="0" smtClean="0">
                <a:solidFill>
                  <a:schemeClr val="bg2"/>
                </a:solidFill>
                <a:latin typeface="Arial" charset="0"/>
              </a:rPr>
              <a:t>10</a:t>
            </a:r>
            <a:endParaRPr lang="ru-RU" b="1" kern="0" baseline="-250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390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льс">
  <a:themeElements>
    <a:clrScheme name="Другая 11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2222FE"/>
      </a:folHlink>
    </a:clrScheme>
    <a:fontScheme name="Пуль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ульс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ульс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ульс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3426</TotalTime>
  <Words>718</Words>
  <Application>Microsoft Office PowerPoint</Application>
  <PresentationFormat>Экран (4:3)</PresentationFormat>
  <Paragraphs>229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Times New Roman</vt:lpstr>
      <vt:lpstr>Verdana</vt:lpstr>
      <vt:lpstr>Пульс</vt:lpstr>
      <vt:lpstr>2_Тема Office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Правило перевода из двоичной системы счисления в десятичную</vt:lpstr>
      <vt:lpstr>Презентация PowerPoint</vt:lpstr>
      <vt:lpstr>Презентация PowerPoint</vt:lpstr>
      <vt:lpstr>Правило перевода из любой позиционной системы счисления в десятичную</vt:lpstr>
      <vt:lpstr>Презентация PowerPoint</vt:lpstr>
      <vt:lpstr>Презентация PowerPoint</vt:lpstr>
      <vt:lpstr>Презентация PowerPoint</vt:lpstr>
      <vt:lpstr>Задание 3:  «Системы счисления и работа со словарем»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Правило перевода из любой позиционной системы счисления в десятичную</vt:lpstr>
      <vt:lpstr>Презентация PowerPoint</vt:lpstr>
    </vt:vector>
  </TitlesOfParts>
  <Company>Гимназия №6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              СЧИСЛЕНИЯ</dc:title>
  <dc:creator>Свиридова</dc:creator>
  <cp:lastModifiedBy>Татьяна</cp:lastModifiedBy>
  <cp:revision>180</cp:revision>
  <cp:lastPrinted>1601-01-01T00:00:00Z</cp:lastPrinted>
  <dcterms:created xsi:type="dcterms:W3CDTF">2003-10-23T05:26:19Z</dcterms:created>
  <dcterms:modified xsi:type="dcterms:W3CDTF">2014-01-04T14:04:12Z</dcterms:modified>
</cp:coreProperties>
</file>