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0" r:id="rId8"/>
    <p:sldId id="263" r:id="rId9"/>
    <p:sldId id="267" r:id="rId10"/>
    <p:sldId id="266" r:id="rId11"/>
    <p:sldId id="264" r:id="rId12"/>
    <p:sldId id="268" r:id="rId13"/>
    <p:sldId id="265" r:id="rId14"/>
    <p:sldId id="270" r:id="rId15"/>
    <p:sldId id="269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F157-600E-4F08-8A67-025839937D0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F066-B6E2-4296-8B77-80F6C386E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87AC-0B0C-44C7-BE6F-689E73DBBC0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246F-9F27-4FF0-8B72-AA893F4B0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5E9B-F523-4BB6-8969-4BD971EF53D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D08C-09C3-4463-899C-0B03A3B45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84AC-D98B-4214-B867-76498646F7BF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633F-B3DD-42F4-92CE-2BD4D4873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558B-CFF9-471F-A832-620352CF528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E9E0-CAC5-4810-AF4D-3486464B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0D77-B559-442B-8A16-9B11B0B8973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51778-CDE1-4CDE-B952-D280A893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3886-C69C-49CB-B037-A210BA9E794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1BE0-F83D-4571-836D-008236CB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7976-B4D6-4529-9209-87261EEA6BD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31772-FBC6-40B3-BF0B-2C61E6EF7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A476-0FDA-49B8-842A-992D65C5B08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01F8-3B14-4E7D-86A0-3CA8BD0F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615A-5978-4C45-80B1-76CAAB3905CD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AC948-92BC-44D3-84AE-88FC32C4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7178-CCC6-41FF-A09C-942621E5A85D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9C4C-7B00-4D07-B539-C21E23AF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FFF57-6EFD-4DBC-8684-86736987186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8CA4B4-E338-4F6C-97C1-E3DDD2D41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rodam.slando.ru/photos/live/61/shveynaya-mashinka_31702961_1_F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bosonogoe.ru/uploads/images/a/a/3/e/1549/11b1337e55.gi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aobab.com.ua/files/store_apendix_big1205_1322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trochka.com.ua/published/publicdata/STROCHKA/attachments/SC/products_pictures/NV-600_enl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upark.com/jpg660936589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ld.nkj.ru/15/0308/P101004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02.olx-st.com/ui/11/95/40/1301829594_183989540_1----Silberber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omis24.ru/komis24/sites/default/files/mashinka_Hou_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8.radikal.ru/i304/1011/27/9eac1b1cb671t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ewing.in.ua/images/stories/foto_zavod_singer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ru-RU" b="1" smtClean="0">
                <a:latin typeface="Segoe Script" pitchFamily="34" charset="0"/>
              </a:rPr>
              <a:t>История создания швейной машины</a:t>
            </a:r>
          </a:p>
        </p:txBody>
      </p:sp>
      <p:pic>
        <p:nvPicPr>
          <p:cNvPr id="3075" name="Picture 2" descr="Швейные машины"/>
          <p:cNvPicPr>
            <a:picLocks noChangeAspect="1" noChangeArrowheads="1" noCrop="1"/>
          </p:cNvPicPr>
          <p:nvPr/>
        </p:nvPicPr>
        <p:blipFill>
          <a:blip r:embed="rId2" cstate="email">
            <a:lum bright="-40000"/>
          </a:blip>
          <a:srcRect/>
          <a:stretch>
            <a:fillRect/>
          </a:stretch>
        </p:blipFill>
        <p:spPr bwMode="auto">
          <a:xfrm>
            <a:off x="1979613" y="3789363"/>
            <a:ext cx="532923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3/75/955/75955895_large_Zinger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04664"/>
            <a:ext cx="6120680" cy="589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latin typeface="Segoe Script" pitchFamily="34" charset="0"/>
              </a:rPr>
              <a:t>Швейная машина Подольского завода</a:t>
            </a:r>
          </a:p>
        </p:txBody>
      </p:sp>
      <p:pic>
        <p:nvPicPr>
          <p:cNvPr id="21506" name="Picture 2" descr="Картинка 18 из 4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412776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Segoe Script" pitchFamily="34" charset="0"/>
              </a:rPr>
              <a:t>Образование двухниточного машинного стежка</a:t>
            </a:r>
          </a:p>
        </p:txBody>
      </p:sp>
      <p:pic>
        <p:nvPicPr>
          <p:cNvPr id="26626" name="Picture 2" descr="Картинка 22 из 1030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339752" y="1340768"/>
            <a:ext cx="4392488" cy="524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Segoe Script" pitchFamily="34" charset="0"/>
              </a:rPr>
              <a:t>Классификация швейных машин по назначению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439094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Script" pitchFamily="34" charset="0"/>
                <a:cs typeface="+mn-cs"/>
              </a:rPr>
              <a:t>Универсальные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52277" y="2204864"/>
            <a:ext cx="408637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Script" pitchFamily="34" charset="0"/>
                <a:cs typeface="+mn-cs"/>
              </a:rPr>
              <a:t>Специальные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00563" y="1484313"/>
            <a:ext cx="0" cy="4897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низ 9"/>
          <p:cNvSpPr/>
          <p:nvPr/>
        </p:nvSpPr>
        <p:spPr>
          <a:xfrm>
            <a:off x="2051050" y="1484313"/>
            <a:ext cx="412750" cy="6492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16688" y="1557338"/>
            <a:ext cx="412750" cy="6477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9" descr="prfull_e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141663"/>
            <a:ext cx="3671887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overlo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3068638"/>
            <a:ext cx="3230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Segoe Script" pitchFamily="34" charset="0"/>
              </a:rPr>
              <a:t>Промышленные швейные машины</a:t>
            </a:r>
          </a:p>
        </p:txBody>
      </p:sp>
      <p:pic>
        <p:nvPicPr>
          <p:cNvPr id="27650" name="Picture 2" descr="Картинка 68 из 90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196752"/>
            <a:ext cx="478853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12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76672"/>
            <a:ext cx="79581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9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43042" y="285728"/>
            <a:ext cx="557216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kern="10" dirty="0">
                <a:ln w="9525">
                  <a:round/>
                  <a:headEnd/>
                  <a:tailEnd/>
                </a:ln>
                <a:latin typeface="Segoe Script" pitchFamily="34" charset="0"/>
                <a:cs typeface="Times New Roman" pitchFamily="18" charset="0"/>
              </a:rPr>
              <a:t>ВИДЫ</a:t>
            </a:r>
            <a:r>
              <a:rPr lang="ru-RU" sz="3600" b="1" i="1" kern="10" dirty="0">
                <a:ln w="9525">
                  <a:round/>
                  <a:headEnd/>
                  <a:tailE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sz="3600" b="1" i="1" kern="10" dirty="0">
                <a:ln w="9525">
                  <a:round/>
                  <a:headEnd/>
                  <a:tailEnd/>
                </a:ln>
                <a:latin typeface="Segoe Script" pitchFamily="34" charset="0"/>
                <a:cs typeface="Times New Roman" pitchFamily="18" charset="0"/>
              </a:rPr>
              <a:t>ПРИВОДОВ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755650" y="5445125"/>
            <a:ext cx="85534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Segoe Script" pitchFamily="34" charset="0"/>
                <a:cs typeface="Times New Roman" pitchFamily="18" charset="0"/>
              </a:rPr>
              <a:t>ПРИВОДЫ ШВЕЙНОЙ МАШИНЫ: </a:t>
            </a:r>
          </a:p>
          <a:p>
            <a:r>
              <a:rPr lang="ru-RU" sz="2000" b="1">
                <a:latin typeface="Segoe Script" pitchFamily="34" charset="0"/>
                <a:cs typeface="Times New Roman" pitchFamily="18" charset="0"/>
              </a:rPr>
              <a:t>а – ручной; </a:t>
            </a:r>
          </a:p>
          <a:p>
            <a:r>
              <a:rPr lang="ru-RU" sz="2000" b="1">
                <a:latin typeface="Segoe Script" pitchFamily="34" charset="0"/>
                <a:cs typeface="Times New Roman" pitchFamily="18" charset="0"/>
              </a:rPr>
              <a:t>б – ножной; </a:t>
            </a:r>
          </a:p>
          <a:p>
            <a:r>
              <a:rPr lang="ru-RU" sz="2000" b="1">
                <a:latin typeface="Segoe Script" pitchFamily="34" charset="0"/>
                <a:cs typeface="Times New Roman" pitchFamily="18" charset="0"/>
              </a:rPr>
              <a:t>в – электрический:</a:t>
            </a:r>
          </a:p>
        </p:txBody>
      </p:sp>
      <p:pic>
        <p:nvPicPr>
          <p:cNvPr id="4102" name="Picture 6" descr="C:\Documents and Settings\Администратор\Рабочий стол\ШВЕЙНАЯ МАШИНА\картинки машина\ножной приво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214554"/>
            <a:ext cx="1571636" cy="247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C:\Documents and Settings\Администратор\Рабочий стол\ШВЕЙНАЯ МАШИНА\картинки машина\электрический прив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285992"/>
            <a:ext cx="1776485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4" name="Picture 8" descr="C:\Documents and Settings\Администратор\Рабочий стол\ШВЕЙНАЯ МАШИНА\картинки машина\ручной привод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9063" y="2143125"/>
            <a:ext cx="1738312" cy="259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39" name="TextBox 12"/>
          <p:cNvSpPr txBox="1">
            <a:spLocks noChangeArrowheads="1"/>
          </p:cNvSpPr>
          <p:nvPr/>
        </p:nvSpPr>
        <p:spPr bwMode="auto">
          <a:xfrm>
            <a:off x="642938" y="4786313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Segoe Script" pitchFamily="34" charset="0"/>
              </a:rPr>
              <a:t>а</a:t>
            </a:r>
          </a:p>
        </p:txBody>
      </p:sp>
      <p:sp>
        <p:nvSpPr>
          <p:cNvPr id="1040" name="TextBox 13"/>
          <p:cNvSpPr txBox="1">
            <a:spLocks noChangeArrowheads="1"/>
          </p:cNvSpPr>
          <p:nvPr/>
        </p:nvSpPr>
        <p:spPr bwMode="auto">
          <a:xfrm>
            <a:off x="2571750" y="4786313"/>
            <a:ext cx="34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Segoe Script" pitchFamily="34" charset="0"/>
              </a:rPr>
              <a:t>б</a:t>
            </a:r>
          </a:p>
        </p:txBody>
      </p:sp>
      <p:sp>
        <p:nvSpPr>
          <p:cNvPr id="1041" name="TextBox 14"/>
          <p:cNvSpPr txBox="1">
            <a:spLocks noChangeArrowheads="1"/>
          </p:cNvSpPr>
          <p:nvPr/>
        </p:nvSpPr>
        <p:spPr bwMode="auto">
          <a:xfrm>
            <a:off x="4572000" y="4786313"/>
            <a:ext cx="347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Segoe Script" pitchFamily="34" charset="0"/>
              </a:rPr>
              <a:t>в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-180975" y="908050"/>
            <a:ext cx="9324975" cy="10302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Segoe Script" pitchFamily="34" charset="0"/>
                <a:cs typeface="Times New Roman" pitchFamily="18" charset="0"/>
              </a:rPr>
              <a:t>       </a:t>
            </a:r>
            <a:r>
              <a:rPr lang="ru-RU" sz="2700" b="1" u="sng" dirty="0" smtClean="0">
                <a:latin typeface="Segoe Script" pitchFamily="34" charset="0"/>
                <a:cs typeface="Times New Roman" pitchFamily="18" charset="0"/>
              </a:rPr>
              <a:t>Привод </a:t>
            </a:r>
            <a:r>
              <a:rPr lang="ru-RU" sz="2700" b="1" dirty="0" smtClean="0">
                <a:latin typeface="Segoe Script" pitchFamily="34" charset="0"/>
                <a:cs typeface="Times New Roman" pitchFamily="18" charset="0"/>
              </a:rPr>
              <a:t>– это устройство, с помощью которого машина приводится в движение. </a:t>
            </a:r>
            <a: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215063" y="2428875"/>
            <a:ext cx="2543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электродвигатель</a:t>
            </a:r>
            <a:r>
              <a:rPr lang="ru-RU" b="1">
                <a:latin typeface="Calibri" pitchFamily="34" charset="0"/>
              </a:rPr>
              <a:t>; </a:t>
            </a:r>
            <a:endParaRPr lang="ru-RU"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215063" y="2857500"/>
            <a:ext cx="2655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ru-RU" sz="1600" b="1">
                <a:latin typeface="Calibri" pitchFamily="34" charset="0"/>
              </a:rPr>
              <a:t>2.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пускорегулирующая</a:t>
            </a:r>
            <a:r>
              <a:rPr lang="ru-RU" b="1">
                <a:latin typeface="Calibri" pitchFamily="34" charset="0"/>
              </a:rPr>
              <a:t> </a:t>
            </a:r>
          </a:p>
          <a:p>
            <a:pPr marL="342900" indent="-342900"/>
            <a:r>
              <a:rPr lang="ru-RU" b="1">
                <a:latin typeface="Times New Roman" pitchFamily="18" charset="0"/>
              </a:rPr>
              <a:t>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педаль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inkTgt spid="_x0000_s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inkTgt spid="_x0000_s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inkTgt spid="_x0000_s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1039" grpId="0"/>
      <p:bldP spid="1040" grpId="0"/>
      <p:bldP spid="1041" grpId="0"/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5" descr="C:\Documents and Settings\Администратор\Рабочий стол\ШВЕЙНАЯ МАШИНА\картинки машина\щдопа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714356"/>
            <a:ext cx="58363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0"/>
            <a:ext cx="8258175" cy="652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Устройство швейной машины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2875" y="4572000"/>
            <a:ext cx="359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двигатель материала;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71813" y="4572000"/>
            <a:ext cx="2628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нитенаправитель;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15000" y="4572000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рукав;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" y="4929188"/>
            <a:ext cx="3214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стержень для катушки;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29000" y="4929188"/>
            <a:ext cx="171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моталка;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143500" y="4929188"/>
            <a:ext cx="2509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маховое колесо;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2875" y="5286375"/>
            <a:ext cx="3398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указатель длины стежка;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571875" y="5286375"/>
            <a:ext cx="309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рычаг обратного хода;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4313" y="5643563"/>
            <a:ext cx="4227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ручка регулятора длины стежка;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429125" y="5643563"/>
            <a:ext cx="2405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стойка рукава;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858000" y="5643563"/>
            <a:ext cx="213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платформа; 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42875" y="6000750"/>
            <a:ext cx="2757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нитенаправитель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786063" y="6000750"/>
            <a:ext cx="3173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задвижная пластина; 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816600" y="6000750"/>
            <a:ext cx="332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челночное устройство;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14313" y="6357938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—лапка прижимная</a:t>
            </a:r>
            <a:r>
              <a:rPr lang="ru-RU">
                <a:latin typeface="Calibri" pitchFamily="34" charset="0"/>
              </a:rPr>
              <a:t>;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928938" y="6357938"/>
            <a:ext cx="283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—нитепритягиватель.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142875" y="464343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071813" y="464343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715000" y="464343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1571625" y="92868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571625" y="128587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1571625" y="164306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571625" y="357187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1500188" y="421481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1571625" y="392906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000875" y="92868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7000875" y="135731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1500188" y="192881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7072313" y="300037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7072313" y="328612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7072313" y="364331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7072313" y="4000500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7000875" y="242887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7000875" y="207168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7000875" y="271462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214313" y="500062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Блок-схема: узел 41"/>
          <p:cNvSpPr/>
          <p:nvPr/>
        </p:nvSpPr>
        <p:spPr>
          <a:xfrm>
            <a:off x="142875" y="535781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3571875" y="5357813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4500563" y="5715000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214313" y="5715000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3500438" y="500062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214313" y="607218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5143500" y="500062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узел 48"/>
          <p:cNvSpPr/>
          <p:nvPr/>
        </p:nvSpPr>
        <p:spPr>
          <a:xfrm>
            <a:off x="285750" y="642937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5940425" y="609282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Блок-схема: узел 50"/>
          <p:cNvSpPr/>
          <p:nvPr/>
        </p:nvSpPr>
        <p:spPr>
          <a:xfrm>
            <a:off x="2857500" y="6072188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узел 51"/>
          <p:cNvSpPr/>
          <p:nvPr/>
        </p:nvSpPr>
        <p:spPr>
          <a:xfrm>
            <a:off x="6929438" y="5715000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3000375" y="6429375"/>
            <a:ext cx="285750" cy="28575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Segoe Script" pitchFamily="34" charset="0"/>
              </a:rPr>
              <a:t>Заправка верхней нити</a:t>
            </a:r>
          </a:p>
        </p:txBody>
      </p:sp>
      <p:pic>
        <p:nvPicPr>
          <p:cNvPr id="3" name="Picture 4" descr="C:\Documents and Settings\Администратор\Рабочий стол\ШВЕЙНАЯ МАШИНА\2009-01-18\щдопа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124744"/>
            <a:ext cx="5500688" cy="5340350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Segoe Script" pitchFamily="34" charset="0"/>
              </a:rPr>
              <a:t>Швейная машина для пошива парусов</a:t>
            </a:r>
          </a:p>
        </p:txBody>
      </p:sp>
      <p:sp>
        <p:nvSpPr>
          <p:cNvPr id="4099" name="Содержимое 5"/>
          <p:cNvSpPr>
            <a:spLocks noGrp="1"/>
          </p:cNvSpPr>
          <p:nvPr>
            <p:ph sz="half" idx="2"/>
          </p:nvPr>
        </p:nvSpPr>
        <p:spPr>
          <a:xfrm>
            <a:off x="1979613" y="5805488"/>
            <a:ext cx="5267325" cy="10525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i="1" smtClean="0">
                <a:latin typeface="Segoe Script" pitchFamily="34" charset="0"/>
              </a:rPr>
              <a:t>Голландия </a:t>
            </a:r>
          </a:p>
          <a:p>
            <a:pPr algn="ctr">
              <a:buFont typeface="Arial" charset="0"/>
              <a:buNone/>
            </a:pPr>
            <a:r>
              <a:rPr lang="ru-RU" sz="2400" b="1" i="1" smtClean="0">
                <a:latin typeface="Segoe Script" pitchFamily="34" charset="0"/>
              </a:rPr>
              <a:t>14 век</a:t>
            </a:r>
          </a:p>
        </p:txBody>
      </p:sp>
      <p:pic>
        <p:nvPicPr>
          <p:cNvPr id="4100" name="Picture 2" descr="швейная маш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1700213"/>
            <a:ext cx="4368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16013" y="5661025"/>
            <a:ext cx="7056437" cy="93662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Леонардо да Винчи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15 век</a:t>
            </a:r>
          </a:p>
        </p:txBody>
      </p:sp>
      <p:pic>
        <p:nvPicPr>
          <p:cNvPr id="16386" name="Picture 2" descr="Картинка 26 из 821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260648"/>
            <a:ext cx="3744416" cy="520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8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11969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latin typeface="Segoe Script" pitchFamily="34" charset="0"/>
              </a:rPr>
              <a:t>Карл Вейзенталь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latin typeface="Segoe Script" pitchFamily="34" charset="0"/>
              </a:rPr>
              <a:t>1755 год</a:t>
            </a:r>
          </a:p>
        </p:txBody>
      </p:sp>
      <p:sp>
        <p:nvSpPr>
          <p:cNvPr id="6147" name="Заголовок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3775"/>
          </a:xfrm>
        </p:spPr>
        <p:txBody>
          <a:bodyPr/>
          <a:lstStyle/>
          <a:p>
            <a:r>
              <a:rPr lang="ru-RU" sz="3200" b="1" smtClean="0">
                <a:latin typeface="Segoe Script" pitchFamily="34" charset="0"/>
              </a:rPr>
              <a:t>Устройство, которое копировало механизм ручного шитья</a:t>
            </a:r>
            <a:endParaRPr lang="ru-RU" sz="3200" b="1" i="1" smtClean="0">
              <a:latin typeface="Segoe Script" pitchFamily="34" charset="0"/>
            </a:endParaRPr>
          </a:p>
        </p:txBody>
      </p:sp>
      <p:pic>
        <p:nvPicPr>
          <p:cNvPr id="12" name="Picture 7" descr="история 2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>
          <a:xfrm>
            <a:off x="2843808" y="1340768"/>
            <a:ext cx="3744913" cy="417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5589588"/>
            <a:ext cx="8229600" cy="1268412"/>
          </a:xfrm>
        </p:spPr>
        <p:txBody>
          <a:bodyPr/>
          <a:lstStyle/>
          <a:p>
            <a:r>
              <a:rPr lang="ru-RU" sz="3600" b="1" smtClean="0">
                <a:latin typeface="Segoe Script" pitchFamily="34" charset="0"/>
              </a:rPr>
              <a:t>Д. </a:t>
            </a:r>
            <a:r>
              <a:rPr lang="ru-RU" sz="3200" b="1" smtClean="0">
                <a:latin typeface="Segoe Script" pitchFamily="34" charset="0"/>
              </a:rPr>
              <a:t>Пири</a:t>
            </a:r>
            <a:r>
              <a:rPr lang="ru-RU" sz="3600" b="1" smtClean="0">
                <a:latin typeface="Segoe Script" pitchFamily="34" charset="0"/>
              </a:rPr>
              <a:t/>
            </a:r>
            <a:br>
              <a:rPr lang="ru-RU" sz="3600" b="1" smtClean="0">
                <a:latin typeface="Segoe Script" pitchFamily="34" charset="0"/>
              </a:rPr>
            </a:br>
            <a:r>
              <a:rPr lang="ru-RU" sz="3200" b="1" smtClean="0">
                <a:latin typeface="Segoe Script" pitchFamily="34" charset="0"/>
              </a:rPr>
              <a:t>1808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260350"/>
            <a:ext cx="8229600" cy="93662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Машина для портного с однониточным цепным стежком</a:t>
            </a:r>
          </a:p>
        </p:txBody>
      </p:sp>
      <p:pic>
        <p:nvPicPr>
          <p:cNvPr id="4" name="Picture 4" descr="Картинка 4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196752"/>
            <a:ext cx="4913081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5373688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Segoe Script" pitchFamily="34" charset="0"/>
              </a:rPr>
              <a:t>Уолтер Хант</a:t>
            </a:r>
            <a:br>
              <a:rPr lang="ru-RU" sz="3600" b="1" smtClean="0">
                <a:latin typeface="Segoe Script" pitchFamily="34" charset="0"/>
              </a:rPr>
            </a:br>
            <a:r>
              <a:rPr lang="ru-RU" sz="3600" b="1" smtClean="0">
                <a:latin typeface="Segoe Script" pitchFamily="34" charset="0"/>
              </a:rPr>
              <a:t>1834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1296988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Изобретение челночного устройства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Segoe Script" pitchFamily="34" charset="0"/>
              </a:rPr>
              <a:t>и иглы с ушком на заостренной части</a:t>
            </a:r>
          </a:p>
        </p:txBody>
      </p:sp>
      <p:pic>
        <p:nvPicPr>
          <p:cNvPr id="18434" name="Picture 2" descr="Картинка 2 из 1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340768"/>
            <a:ext cx="5076825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r>
              <a:rPr lang="ru-RU" sz="3600" b="1" smtClean="0">
                <a:latin typeface="Segoe Script" pitchFamily="34" charset="0"/>
              </a:rPr>
              <a:t>Эллиас Хоу,  1845г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latin typeface="Segoe Script" pitchFamily="34" charset="0"/>
              </a:rPr>
              <a:t>Машина челночного стежка</a:t>
            </a:r>
          </a:p>
        </p:txBody>
      </p:sp>
      <p:pic>
        <p:nvPicPr>
          <p:cNvPr id="20482" name="Picture 2" descr="Картинка 1 из 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1835696" y="1124743"/>
            <a:ext cx="5400600" cy="488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589588"/>
            <a:ext cx="8229600" cy="998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Segoe Script" pitchFamily="34" charset="0"/>
              </a:rPr>
              <a:t>Исаак Зингер</a:t>
            </a:r>
            <a:br>
              <a:rPr lang="ru-RU" sz="3600" b="1" dirty="0" smtClean="0">
                <a:latin typeface="Segoe Script" pitchFamily="34" charset="0"/>
              </a:rPr>
            </a:br>
            <a:r>
              <a:rPr lang="ru-RU" sz="3600" b="1" dirty="0" smtClean="0">
                <a:latin typeface="Segoe Script" pitchFamily="34" charset="0"/>
              </a:rPr>
              <a:t>1850-1851 гг.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11128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latin typeface="Segoe Script" pitchFamily="34" charset="0"/>
              </a:rPr>
              <a:t>Швейная машина фирмы «Зингер»</a:t>
            </a:r>
          </a:p>
        </p:txBody>
      </p:sp>
      <p:pic>
        <p:nvPicPr>
          <p:cNvPr id="17410" name="Picture 2" descr="Картинка 44 из 51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1268760"/>
            <a:ext cx="506879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/>
          <a:lstStyle/>
          <a:p>
            <a:r>
              <a:rPr lang="ru-RU" sz="3200" b="1" smtClean="0">
                <a:latin typeface="Segoe Script" pitchFamily="34" charset="0"/>
              </a:rPr>
              <a:t>Филиал фирмы «Зингер» </a:t>
            </a:r>
            <a:br>
              <a:rPr lang="ru-RU" sz="3200" b="1" smtClean="0">
                <a:latin typeface="Segoe Script" pitchFamily="34" charset="0"/>
              </a:rPr>
            </a:br>
            <a:r>
              <a:rPr lang="ru-RU" sz="3200" b="1" smtClean="0">
                <a:latin typeface="Segoe Script" pitchFamily="34" charset="0"/>
              </a:rPr>
              <a:t>в г. Подольске</a:t>
            </a:r>
          </a:p>
        </p:txBody>
      </p:sp>
      <p:pic>
        <p:nvPicPr>
          <p:cNvPr id="24578" name="Picture 2" descr="Картинка 41 из 4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412776"/>
            <a:ext cx="716704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211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Segoe Script</vt:lpstr>
      <vt:lpstr>Times New Roman</vt:lpstr>
      <vt:lpstr>Тема Office</vt:lpstr>
      <vt:lpstr>История создания швейной машины</vt:lpstr>
      <vt:lpstr>Швейная машина для пошива парусов</vt:lpstr>
      <vt:lpstr>Слайд 3</vt:lpstr>
      <vt:lpstr>Устройство, которое копировало механизм ручного шитья</vt:lpstr>
      <vt:lpstr>Д. Пири 1808 год</vt:lpstr>
      <vt:lpstr>Уолтер Хант 1834 год</vt:lpstr>
      <vt:lpstr>Эллиас Хоу,  1845г</vt:lpstr>
      <vt:lpstr>Исаак Зингер 1850-1851 гг.</vt:lpstr>
      <vt:lpstr>Филиал фирмы «Зингер»  в г. Подольске</vt:lpstr>
      <vt:lpstr>Слайд 10</vt:lpstr>
      <vt:lpstr>Швейная машина Подольского завода</vt:lpstr>
      <vt:lpstr>Образование двухниточного машинного стежка</vt:lpstr>
      <vt:lpstr>Классификация швейных машин по назначению</vt:lpstr>
      <vt:lpstr>Промышленные швейные машины</vt:lpstr>
      <vt:lpstr>Слайд 15</vt:lpstr>
      <vt:lpstr>       Привод – это устройство, с помощью которого машина приводится в движение.  </vt:lpstr>
      <vt:lpstr>Устройство швейной машины</vt:lpstr>
      <vt:lpstr>Заправка верхней нити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швейной машины</dc:title>
  <dc:creator>Name</dc:creator>
  <cp:lastModifiedBy>re</cp:lastModifiedBy>
  <cp:revision>20</cp:revision>
  <dcterms:created xsi:type="dcterms:W3CDTF">2011-11-14T17:31:33Z</dcterms:created>
  <dcterms:modified xsi:type="dcterms:W3CDTF">2014-03-22T13:58:33Z</dcterms:modified>
</cp:coreProperties>
</file>