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12"/>
  </p:notesMasterIdLst>
  <p:sldIdLst>
    <p:sldId id="310" r:id="rId2"/>
    <p:sldId id="311" r:id="rId3"/>
    <p:sldId id="340" r:id="rId4"/>
    <p:sldId id="315" r:id="rId5"/>
    <p:sldId id="314" r:id="rId6"/>
    <p:sldId id="317" r:id="rId7"/>
    <p:sldId id="313" r:id="rId8"/>
    <p:sldId id="312" r:id="rId9"/>
    <p:sldId id="322" r:id="rId10"/>
    <p:sldId id="35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FFCC"/>
    <a:srgbClr val="99FFCC"/>
    <a:srgbClr val="800000"/>
    <a:srgbClr val="990000"/>
    <a:srgbClr val="009999"/>
    <a:srgbClr val="66FFFF"/>
    <a:srgbClr val="990033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E3A034E-A1C8-4F42-87D0-0EA3525C8C7F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2CED9D4-A04E-4CF9-AE53-951A48614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DD73E0-0D3C-4B96-BE8B-2758D08AF44C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797D0B-2722-494E-9638-5198A62B22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DB8E8-4D67-47D4-94F5-DBAAADC8D7D8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6C642-D5B2-4CEB-9879-B264882A7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04AB3-025F-4E19-9C2B-CB52A40C2A16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14C1-1DCE-44B5-8B67-1972C3366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00B06-DF30-4774-9B14-E3C91770C6F0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5170D-239C-437C-BA48-BE9B17D13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0C615F-A982-48D3-95D0-197B1A814CBE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243272-8C7B-44F4-811A-DE348F41C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A69FD-F9E3-4AF9-AA1D-12C48B817DFD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F1B86-3AA4-4BA2-AEBE-03E16E60D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B8FC21-26A1-4490-B9EB-923E6A2E50D1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8C4012-D151-4B0D-A1E8-AA1879AE5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4F60A-2AF2-4F81-BF2F-543CAE5684EB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38913-BDDA-4516-9C51-B2E68E674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576094-3AC1-4F06-B4F9-BE9C94BB5D02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A768B7-2FEB-4FF5-88C8-4AA8142945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637000-6A84-4EC5-9333-B5F427B5FC9C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CF4DD2-2017-4866-8236-C00FD612A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896901-3E00-4531-B23B-094A0BF23F1B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F9EDFC-0575-40BB-915B-73D85F520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494FA4BF-BD6E-422F-A798-13764715BA8A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6F13046-7368-4D76-8E5B-3D177BCA2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44" r:id="rId2"/>
    <p:sldLayoutId id="2147483950" r:id="rId3"/>
    <p:sldLayoutId id="2147483945" r:id="rId4"/>
    <p:sldLayoutId id="2147483951" r:id="rId5"/>
    <p:sldLayoutId id="2147483946" r:id="rId6"/>
    <p:sldLayoutId id="2147483952" r:id="rId7"/>
    <p:sldLayoutId id="2147483953" r:id="rId8"/>
    <p:sldLayoutId id="2147483954" r:id="rId9"/>
    <p:sldLayoutId id="2147483947" r:id="rId10"/>
    <p:sldLayoutId id="21474839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295400" y="381000"/>
            <a:ext cx="7848600" cy="24384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ru-RU" sz="37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Чтение с листа как фактор творческого и интеллектуального роста концертмейстера.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524000" y="5357813"/>
            <a:ext cx="7315200" cy="1017587"/>
          </a:xfrm>
        </p:spPr>
        <p:txBody>
          <a:bodyPr tIns="0"/>
          <a:lstStyle/>
          <a:p>
            <a:pPr marL="26988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i="1" smtClean="0">
                <a:solidFill>
                  <a:srgbClr val="320E04"/>
                </a:solidFill>
              </a:rPr>
              <a:t>Методический доклад концертмейстера </a:t>
            </a:r>
          </a:p>
          <a:p>
            <a:pPr marL="26988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i="1" smtClean="0">
                <a:solidFill>
                  <a:srgbClr val="320E04"/>
                </a:solidFill>
              </a:rPr>
              <a:t>МБОУ ДОД ДШИ № 1  Кухтаревой О.А.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N:\посл.фото с интернета\123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66800" y="0"/>
            <a:ext cx="80772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800600" y="304800"/>
            <a:ext cx="43434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i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</a:t>
            </a:r>
          </a:p>
          <a:p>
            <a:pPr>
              <a:defRPr/>
            </a:pPr>
            <a:r>
              <a:rPr lang="ru-RU" sz="3600" b="1" i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внимание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66800" y="0"/>
            <a:ext cx="8077200" cy="1905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Прочесть произведение с листа </a:t>
            </a:r>
            <a:r>
              <a:rPr lang="ru-RU" sz="2000" b="1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значит быстро схватить и эскизно передать эмоционально – образный смысл музыки, при некоторой приблизительности воспроизведения нотной записи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990600" y="1981200"/>
            <a:ext cx="7391400" cy="4591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9220" name="Picture 4" descr="клав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1752600"/>
            <a:ext cx="7467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47800" y="30480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4000" b="1" i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Теоретическая модель чтения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1447800" y="1371600"/>
            <a:ext cx="7499350" cy="5486400"/>
          </a:xfrm>
          <a:ln cap="rnd">
            <a:solidFill>
              <a:srgbClr val="000000"/>
            </a:solidFill>
            <a:prstDash val="sysDot"/>
          </a:ln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2438400" y="1828800"/>
            <a:ext cx="4953000" cy="4267200"/>
          </a:xfrm>
          <a:prstGeom prst="rect">
            <a:avLst/>
          </a:prstGeom>
          <a:solidFill>
            <a:srgbClr val="009999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3641725" y="1865313"/>
            <a:ext cx="2684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Художественный образ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2971800" y="2362200"/>
            <a:ext cx="3886200" cy="3276600"/>
          </a:xfrm>
          <a:prstGeom prst="rect">
            <a:avLst/>
          </a:prstGeom>
          <a:solidFill>
            <a:srgbClr val="99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47" name="Text Box 12"/>
          <p:cNvSpPr txBox="1">
            <a:spLocks noChangeArrowheads="1"/>
          </p:cNvSpPr>
          <p:nvPr/>
        </p:nvSpPr>
        <p:spPr bwMode="auto">
          <a:xfrm>
            <a:off x="3886200" y="2438400"/>
            <a:ext cx="184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Звуковой образ</a:t>
            </a:r>
          </a:p>
        </p:txBody>
      </p:sp>
      <p:sp>
        <p:nvSpPr>
          <p:cNvPr id="10248" name="Rectangle 13"/>
          <p:cNvSpPr>
            <a:spLocks noChangeArrowheads="1"/>
          </p:cNvSpPr>
          <p:nvPr/>
        </p:nvSpPr>
        <p:spPr bwMode="auto">
          <a:xfrm>
            <a:off x="3429000" y="2895600"/>
            <a:ext cx="2971800" cy="2286000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49" name="Rectangle 21"/>
          <p:cNvSpPr>
            <a:spLocks noChangeArrowheads="1"/>
          </p:cNvSpPr>
          <p:nvPr/>
        </p:nvSpPr>
        <p:spPr bwMode="auto">
          <a:xfrm>
            <a:off x="3886200" y="3429000"/>
            <a:ext cx="1905000" cy="1219200"/>
          </a:xfrm>
          <a:prstGeom prst="rect">
            <a:avLst/>
          </a:prstGeom>
          <a:solidFill>
            <a:srgbClr val="99FFCC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/>
          </a:p>
        </p:txBody>
      </p:sp>
      <p:sp>
        <p:nvSpPr>
          <p:cNvPr id="10250" name="Text Box 24"/>
          <p:cNvSpPr txBox="1">
            <a:spLocks noChangeArrowheads="1"/>
          </p:cNvSpPr>
          <p:nvPr/>
        </p:nvSpPr>
        <p:spPr bwMode="auto">
          <a:xfrm>
            <a:off x="4038600" y="3505200"/>
            <a:ext cx="159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Графический</a:t>
            </a:r>
          </a:p>
        </p:txBody>
      </p:sp>
      <p:sp>
        <p:nvSpPr>
          <p:cNvPr id="10251" name="Text Box 26"/>
          <p:cNvSpPr txBox="1">
            <a:spLocks noChangeArrowheads="1"/>
          </p:cNvSpPr>
          <p:nvPr/>
        </p:nvSpPr>
        <p:spPr bwMode="auto">
          <a:xfrm>
            <a:off x="4038600" y="2971800"/>
            <a:ext cx="1719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Клавиатурный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76400" y="284163"/>
            <a:ext cx="7010400" cy="10715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ru-RU" sz="3500" b="1" i="1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Графический образ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644650" y="1524000"/>
            <a:ext cx="7499350" cy="4643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4" name="Picture 2" descr="C:\Users\ааа\Desktop\фотки\DSC02473.JPG"/>
          <p:cNvPicPr>
            <a:picLocks noChangeAspect="1" noChangeArrowheads="1"/>
          </p:cNvPicPr>
          <p:nvPr/>
        </p:nvPicPr>
        <p:blipFill>
          <a:blip r:embed="rId2" cstate="email">
            <a:lum bright="30000" contrast="20000"/>
          </a:blip>
          <a:srcRect/>
          <a:stretch>
            <a:fillRect/>
          </a:stretch>
        </p:blipFill>
        <p:spPr bwMode="auto">
          <a:xfrm>
            <a:off x="1072401" y="1146406"/>
            <a:ext cx="8065998" cy="54761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76400" y="284163"/>
            <a:ext cx="7467600" cy="85883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500" b="1" i="1" dirty="0" smtClean="0">
                <a:solidFill>
                  <a:srgbClr val="6E7A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Клавиатурный образ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047750" y="1524000"/>
            <a:ext cx="8096250" cy="4972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800" smtClean="0">
              <a:solidFill>
                <a:schemeClr val="accent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mtClean="0">
              <a:solidFill>
                <a:schemeClr val="accent1"/>
              </a:solidFill>
            </a:endParaRPr>
          </a:p>
        </p:txBody>
      </p:sp>
      <p:pic>
        <p:nvPicPr>
          <p:cNvPr id="14340" name="Picture 4" descr="клав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66800" y="1219200"/>
            <a:ext cx="7924800" cy="533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76400" y="284163"/>
            <a:ext cx="6629400" cy="10715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Звуковой образ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047750" y="1524000"/>
            <a:ext cx="8096250" cy="4972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800" smtClean="0">
              <a:solidFill>
                <a:schemeClr val="accent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mtClean="0">
              <a:solidFill>
                <a:schemeClr val="accent1"/>
              </a:solidFill>
            </a:endParaRPr>
          </a:p>
        </p:txBody>
      </p:sp>
      <p:pic>
        <p:nvPicPr>
          <p:cNvPr id="13316" name="Picture 5" descr="CAFIH853"/>
          <p:cNvPicPr>
            <a:picLocks noChangeAspect="1" noChangeArrowheads="1"/>
          </p:cNvPicPr>
          <p:nvPr/>
        </p:nvPicPr>
        <p:blipFill>
          <a:blip r:embed="rId2" cstate="email">
            <a:lum contrast="30000"/>
          </a:blip>
          <a:srcRect/>
          <a:stretch>
            <a:fillRect/>
          </a:stretch>
        </p:blipFill>
        <p:spPr bwMode="auto">
          <a:xfrm>
            <a:off x="1981200" y="1600200"/>
            <a:ext cx="6096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76400" y="284163"/>
            <a:ext cx="7467600" cy="10715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5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Художественный образ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7499350" cy="4643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3" name="Рисунок 1" descr="13221_102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61799" y="1379843"/>
            <a:ext cx="3951111" cy="4978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1" descr="C:\Documents and Settings\User\Рабочий стол\IMG_1425.JPG"/>
          <p:cNvPicPr/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996273" y="1451875"/>
            <a:ext cx="3954894" cy="5014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447800" y="304800"/>
            <a:ext cx="7462838" cy="1009650"/>
          </a:xfrm>
          <a:solidFill>
            <a:schemeClr val="bg1"/>
          </a:solidFill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100" b="1" i="1" smtClean="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</a:t>
            </a:r>
            <a:r>
              <a:rPr lang="ru-RU" sz="2800" b="1" i="1" smtClean="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Вижу – слышу – играю»</a:t>
            </a:r>
          </a:p>
        </p:txBody>
      </p:sp>
      <p:sp>
        <p:nvSpPr>
          <p:cNvPr id="7168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914400" y="2895600"/>
            <a:ext cx="8032750" cy="39624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«Вижу-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слышу-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</a:t>
            </a:r>
            <a:r>
              <a:rPr lang="ru-RU" sz="36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переживаю-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33CC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</a:t>
            </a:r>
            <a:r>
              <a:rPr lang="ru-RU" sz="36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ищу нужные движения-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играю.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3600" dirty="0" smtClean="0">
              <a:solidFill>
                <a:srgbClr val="009999"/>
              </a:solidFill>
            </a:endParaRPr>
          </a:p>
        </p:txBody>
      </p:sp>
      <p:pic>
        <p:nvPicPr>
          <p:cNvPr id="17418" name="Picture 10" descr="gn1227_b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81600" y="1676400"/>
            <a:ext cx="37338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5" name="Text Box 11"/>
          <p:cNvSpPr txBox="1">
            <a:spLocks noChangeArrowheads="1"/>
          </p:cNvSpPr>
          <p:nvPr/>
        </p:nvSpPr>
        <p:spPr bwMode="auto">
          <a:xfrm>
            <a:off x="2651125" y="148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366" name="AutoShape 12"/>
          <p:cNvSpPr>
            <a:spLocks noChangeArrowheads="1"/>
          </p:cNvSpPr>
          <p:nvPr/>
        </p:nvSpPr>
        <p:spPr bwMode="auto">
          <a:xfrm>
            <a:off x="2667000" y="17526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00200" y="381000"/>
            <a:ext cx="7543800" cy="16541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Этапы овладения навыками чтения с листа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219200" y="2214563"/>
            <a:ext cx="4648200" cy="4259262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336699"/>
                </a:solidFill>
                <a:latin typeface="Arial" charset="0"/>
              </a:rPr>
              <a:t> </a:t>
            </a:r>
            <a:r>
              <a:rPr lang="ru-RU" b="1" i="1" smtClean="0">
                <a:solidFill>
                  <a:srgbClr val="336699"/>
                </a:solidFill>
              </a:rPr>
              <a:t>Чтение  без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i="1" smtClean="0">
                <a:solidFill>
                  <a:srgbClr val="336699"/>
                </a:solidFill>
              </a:rPr>
              <a:t>             инструмента</a:t>
            </a:r>
            <a:r>
              <a:rPr lang="ru-RU" smtClean="0">
                <a:solidFill>
                  <a:srgbClr val="336699"/>
                </a:solidFill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ru-RU" sz="2600" smtClean="0">
              <a:solidFill>
                <a:srgbClr val="3366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2600" smtClean="0">
              <a:solidFill>
                <a:srgbClr val="336699"/>
              </a:solidFill>
            </a:endParaRPr>
          </a:p>
          <a:p>
            <a:pPr eaLnBrk="1" hangingPunct="1"/>
            <a:r>
              <a:rPr lang="ru-RU" b="1" i="1" smtClean="0">
                <a:solidFill>
                  <a:srgbClr val="336699"/>
                </a:solidFill>
                <a:latin typeface="Arial" charset="0"/>
              </a:rPr>
              <a:t> </a:t>
            </a:r>
            <a:r>
              <a:rPr lang="ru-RU" b="1" i="1" smtClean="0">
                <a:solidFill>
                  <a:srgbClr val="336699"/>
                </a:solidFill>
              </a:rPr>
              <a:t>Чтение за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i="1" smtClean="0">
                <a:solidFill>
                  <a:srgbClr val="336699"/>
                </a:solidFill>
              </a:rPr>
              <a:t>            инструментом.</a:t>
            </a:r>
          </a:p>
        </p:txBody>
      </p:sp>
      <p:pic>
        <p:nvPicPr>
          <p:cNvPr id="18436" name="Picture 5" descr="Ц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00800" y="1905000"/>
            <a:ext cx="2286000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7" name="Picture 6" descr="МУЗЫКА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24600" y="4419600"/>
            <a:ext cx="2362200" cy="1943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919</TotalTime>
  <Words>104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Corbel</vt:lpstr>
      <vt:lpstr>Wingdings 2</vt:lpstr>
      <vt:lpstr>Verdana</vt:lpstr>
      <vt:lpstr>Calibri</vt:lpstr>
      <vt:lpstr>Gill Sans MT</vt:lpstr>
      <vt:lpstr>Wingdings</vt:lpstr>
      <vt:lpstr>Солнцестояние</vt:lpstr>
      <vt:lpstr>Чтение с листа как фактор творческого и интеллектуального роста концертмейстера.</vt:lpstr>
      <vt:lpstr>Прочесть произведение с листа – значит быстро схватить и эскизно передать эмоционально – образный смысл музыки, при некоторой приблизительности воспроизведения нотной записи</vt:lpstr>
      <vt:lpstr>Теоретическая модель чтения</vt:lpstr>
      <vt:lpstr>Графический образ</vt:lpstr>
      <vt:lpstr>Клавиатурный образ</vt:lpstr>
      <vt:lpstr>Звуковой образ</vt:lpstr>
      <vt:lpstr>Художественный образ</vt:lpstr>
      <vt:lpstr>«Вижу – слышу – играю»</vt:lpstr>
      <vt:lpstr>Этапы овладения навыками чтения с листа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Ольга</dc:creator>
  <cp:lastModifiedBy>re</cp:lastModifiedBy>
  <cp:revision>88</cp:revision>
  <cp:lastPrinted>1601-01-01T00:00:00Z</cp:lastPrinted>
  <dcterms:created xsi:type="dcterms:W3CDTF">2010-10-28T13:48:27Z</dcterms:created>
  <dcterms:modified xsi:type="dcterms:W3CDTF">2014-03-23T22:20:07Z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