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75" r:id="rId3"/>
    <p:sldId id="258" r:id="rId4"/>
    <p:sldId id="273" r:id="rId5"/>
    <p:sldId id="260" r:id="rId6"/>
    <p:sldId id="269" r:id="rId7"/>
    <p:sldId id="261" r:id="rId8"/>
    <p:sldId id="264" r:id="rId9"/>
    <p:sldId id="278" r:id="rId10"/>
    <p:sldId id="277" r:id="rId11"/>
    <p:sldId id="270" r:id="rId12"/>
    <p:sldId id="265" r:id="rId13"/>
    <p:sldId id="266" r:id="rId14"/>
    <p:sldId id="267" r:id="rId15"/>
    <p:sldId id="268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66"/>
    <a:srgbClr val="FF3300"/>
    <a:srgbClr val="FFCC00"/>
    <a:srgbClr val="333300"/>
    <a:srgbClr val="006600"/>
    <a:srgbClr val="339933"/>
    <a:srgbClr val="009900"/>
    <a:srgbClr val="00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4DF90-EE70-4223-877B-E23CD8C0073F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4183D-E488-4F93-BB98-C980EC373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4183D-E488-4F93-BB98-C980EC3731A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4183D-E488-4F93-BB98-C980EC3731A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еополь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908720"/>
            <a:ext cx="6336704" cy="4896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f6776de6f92.png"/>
          <p:cNvPicPr>
            <a:picLocks noChangeAspect="1"/>
          </p:cNvPicPr>
          <p:nvPr/>
        </p:nvPicPr>
        <p:blipFill>
          <a:blip r:embed="rId2" cstate="email">
            <a:lum bright="10000" contrast="-40000"/>
          </a:blip>
          <a:stretch>
            <a:fillRect/>
          </a:stretch>
        </p:blipFill>
        <p:spPr>
          <a:xfrm>
            <a:off x="-1" y="134048"/>
            <a:ext cx="8460433" cy="672395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Правила вежливости.</a:t>
            </a:r>
            <a:endParaRPr 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971600" y="1268760"/>
            <a:ext cx="7704856" cy="485740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660033"/>
                </a:solidFill>
              </a:rPr>
              <a:t>Вежливый человек не причиняет другому неприятностей и обид.</a:t>
            </a:r>
          </a:p>
          <a:p>
            <a:r>
              <a:rPr lang="ru-RU" sz="3600" b="1" dirty="0" smtClean="0">
                <a:solidFill>
                  <a:srgbClr val="660033"/>
                </a:solidFill>
              </a:rPr>
              <a:t>Вежливый человек всегда здоровается и прощается.</a:t>
            </a:r>
          </a:p>
          <a:p>
            <a:r>
              <a:rPr lang="ru-RU" sz="3600" b="1" dirty="0" smtClean="0">
                <a:solidFill>
                  <a:srgbClr val="660033"/>
                </a:solidFill>
              </a:rPr>
              <a:t>Вежливый человек не отвечает грубостью на грубость.</a:t>
            </a:r>
          </a:p>
          <a:p>
            <a:r>
              <a:rPr lang="ru-RU" sz="3600" b="1" dirty="0" smtClean="0">
                <a:solidFill>
                  <a:srgbClr val="660033"/>
                </a:solidFill>
              </a:rPr>
              <a:t>Вежливый человек приветлив и внимателен к людям.</a:t>
            </a:r>
            <a:endParaRPr lang="ru-RU" sz="36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a4cc6aab5636.png"/>
          <p:cNvPicPr>
            <a:picLocks noChangeAspect="1"/>
          </p:cNvPicPr>
          <p:nvPr/>
        </p:nvPicPr>
        <p:blipFill>
          <a:blip r:embed="rId2" cstate="email">
            <a:lum bright="-10000"/>
          </a:blip>
          <a:stretch>
            <a:fillRect/>
          </a:stretch>
        </p:blipFill>
        <p:spPr>
          <a:xfrm>
            <a:off x="323526" y="0"/>
            <a:ext cx="8534397" cy="6858000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9be14157cf4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214414" y="0"/>
            <a:ext cx="6565961" cy="6858000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3357554" y="5000636"/>
            <a:ext cx="19288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_AvanteInt" pitchFamily="34" charset="-52"/>
              </a:rPr>
              <a:t>ДРУЖБА</a:t>
            </a:r>
            <a:endParaRPr lang="ru-RU" sz="3200" b="1" cap="none" spc="0" dirty="0">
              <a:ln w="1905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a_AvanteInt" pitchFamily="34" charset="-52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214942" y="4572008"/>
            <a:ext cx="20002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_AvanteInt" pitchFamily="34" charset="-52"/>
              </a:rPr>
              <a:t>ДОБРО</a:t>
            </a:r>
            <a:endParaRPr lang="ru-RU" sz="3200" b="1" cap="none" spc="0" dirty="0">
              <a:ln w="1905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a_AvanteInt" pitchFamily="34" charset="-52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572132" y="2714620"/>
            <a:ext cx="264320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_AvanteInt" pitchFamily="34" charset="-52"/>
              </a:rPr>
              <a:t>ЩЕДРОСТЬ</a:t>
            </a:r>
            <a:endParaRPr lang="ru-RU" sz="3200" b="1" cap="none" spc="0" dirty="0">
              <a:ln w="1905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a_AvanteInt" pitchFamily="34" charset="-52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572000" y="857232"/>
            <a:ext cx="17145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_AvanteInt" pitchFamily="34" charset="-52"/>
              </a:rPr>
              <a:t>ВЕЖЛИ</a:t>
            </a:r>
          </a:p>
          <a:p>
            <a:pPr algn="ctr"/>
            <a:r>
              <a:rPr lang="ru-RU" sz="32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_AvanteInt" pitchFamily="34" charset="-52"/>
              </a:rPr>
              <a:t>ВОСТЬ</a:t>
            </a:r>
            <a:endParaRPr lang="ru-RU" sz="3200" b="1" cap="none" spc="0" dirty="0">
              <a:ln w="1905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a_AvanteInt" pitchFamily="34" charset="-52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571736" y="1071546"/>
            <a:ext cx="20002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_AvanteInt" pitchFamily="34" charset="-52"/>
              </a:rPr>
              <a:t>ВЕСЕЛЬЕ</a:t>
            </a:r>
            <a:endParaRPr lang="ru-RU" sz="3200" b="1" cap="none" spc="0" dirty="0">
              <a:ln w="1905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a_AvanteInt" pitchFamily="34" charset="-52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142976" y="2643182"/>
            <a:ext cx="207170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_AvanteInt" pitchFamily="34" charset="-52"/>
              </a:rPr>
              <a:t>ПРАВДА</a:t>
            </a:r>
            <a:endParaRPr lang="ru-RU" sz="3200" b="1" cap="none" spc="0" dirty="0">
              <a:ln w="1905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a_AvanteInt" pitchFamily="34" charset="-52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643042" y="4500570"/>
            <a:ext cx="17145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_AvanteInt" pitchFamily="34" charset="-52"/>
              </a:rPr>
              <a:t>МИР</a:t>
            </a:r>
            <a:endParaRPr lang="ru-RU" sz="3200" b="1" cap="none" spc="0" dirty="0">
              <a:ln w="1905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a_AvanteInt" pitchFamily="34" charset="-52"/>
            </a:endParaRPr>
          </a:p>
        </p:txBody>
      </p:sp>
      <p:pic>
        <p:nvPicPr>
          <p:cNvPr id="54" name="Рисунок 53" descr="Рисунок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00364" y="2009241"/>
            <a:ext cx="2714644" cy="2705643"/>
          </a:xfrm>
          <a:prstGeom prst="rect">
            <a:avLst/>
          </a:prstGeom>
        </p:spPr>
      </p:pic>
      <p:pic>
        <p:nvPicPr>
          <p:cNvPr id="38" name="Рисунок 37" descr="Рисунок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00562" y="642918"/>
            <a:ext cx="1928826" cy="1526988"/>
          </a:xfrm>
          <a:prstGeom prst="rect">
            <a:avLst/>
          </a:prstGeom>
        </p:spPr>
      </p:pic>
      <p:pic>
        <p:nvPicPr>
          <p:cNvPr id="39" name="Рисунок 38" descr="Рисунок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96136" y="2276872"/>
            <a:ext cx="2214578" cy="1656710"/>
          </a:xfrm>
          <a:prstGeom prst="rect">
            <a:avLst/>
          </a:prstGeom>
        </p:spPr>
      </p:pic>
      <p:pic>
        <p:nvPicPr>
          <p:cNvPr id="40" name="Рисунок 39" descr="Рисунок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292080" y="4149080"/>
            <a:ext cx="2015316" cy="1500198"/>
          </a:xfrm>
          <a:prstGeom prst="rect">
            <a:avLst/>
          </a:prstGeom>
        </p:spPr>
      </p:pic>
      <p:pic>
        <p:nvPicPr>
          <p:cNvPr id="46" name="Рисунок 45" descr="Рисунок2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345705" y="4643446"/>
            <a:ext cx="1940675" cy="1500198"/>
          </a:xfrm>
          <a:prstGeom prst="rect">
            <a:avLst/>
          </a:prstGeom>
        </p:spPr>
      </p:pic>
      <p:pic>
        <p:nvPicPr>
          <p:cNvPr id="42" name="Рисунок 41" descr="Рисунок2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550629" y="4071942"/>
            <a:ext cx="1895709" cy="1465439"/>
          </a:xfrm>
          <a:prstGeom prst="rect">
            <a:avLst/>
          </a:prstGeom>
        </p:spPr>
      </p:pic>
      <p:pic>
        <p:nvPicPr>
          <p:cNvPr id="43" name="Рисунок 42" descr="Рисунок2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331640" y="2204864"/>
            <a:ext cx="1940675" cy="1500198"/>
          </a:xfrm>
          <a:prstGeom prst="rect">
            <a:avLst/>
          </a:prstGeom>
        </p:spPr>
      </p:pic>
      <p:pic>
        <p:nvPicPr>
          <p:cNvPr id="44" name="Рисунок 43" descr="Рисунок2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555776" y="692696"/>
            <a:ext cx="1925196" cy="1488233"/>
          </a:xfrm>
          <a:prstGeom prst="rect">
            <a:avLst/>
          </a:prstGeom>
        </p:spPr>
      </p:pic>
      <p:pic>
        <p:nvPicPr>
          <p:cNvPr id="25" name="Рисунок 24" descr="сс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2987824" y="1916832"/>
            <a:ext cx="2714644" cy="28912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Рисунок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1000108"/>
            <a:ext cx="7998243" cy="542928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143108" y="142852"/>
            <a:ext cx="4286280" cy="71438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>
                <a:gd name="adj" fmla="val 4936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000" b="1" spc="50" dirty="0" smtClean="0">
                <a:ln w="11430"/>
                <a:solidFill>
                  <a:srgbClr val="FF0000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AvanteTckNr" pitchFamily="34" charset="-52"/>
              </a:rPr>
              <a:t>Азбука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4cc6aab5636.png"/>
          <p:cNvPicPr>
            <a:picLocks noChangeAspect="1"/>
          </p:cNvPicPr>
          <p:nvPr/>
        </p:nvPicPr>
        <p:blipFill>
          <a:blip r:embed="rId2" cstate="email">
            <a:lum bright="10000" contrast="-30000"/>
          </a:blip>
          <a:stretch>
            <a:fillRect/>
          </a:stretch>
        </p:blipFill>
        <p:spPr>
          <a:xfrm>
            <a:off x="-32" y="-24"/>
            <a:ext cx="7308336" cy="6695721"/>
          </a:xfrm>
          <a:prstGeom prst="rect">
            <a:avLst/>
          </a:prstGeom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742950" y="762000"/>
            <a:ext cx="7658100" cy="556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chemeClr val="accent6">
                      <a:lumMod val="25000"/>
                    </a:schemeClr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FFFF00"/>
                    </a:gs>
                    <a:gs pos="0">
                      <a:srgbClr val="FFFF00"/>
                    </a:gs>
                    <a:gs pos="82000">
                      <a:srgbClr val="F69200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_AvanteTckNr" pitchFamily="34" charset="-52"/>
              </a:rPr>
              <a:t>ЛЮДИ ЗЕМЛИ!</a:t>
            </a:r>
          </a:p>
          <a:p>
            <a:pPr algn="ctr"/>
            <a:r>
              <a:rPr lang="ru-RU" sz="3600" b="1" kern="10" dirty="0">
                <a:ln w="12700">
                  <a:solidFill>
                    <a:schemeClr val="accent6">
                      <a:lumMod val="25000"/>
                    </a:schemeClr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FFFF00"/>
                    </a:gs>
                    <a:gs pos="0">
                      <a:srgbClr val="FFFF00"/>
                    </a:gs>
                    <a:gs pos="82000">
                      <a:srgbClr val="F69200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_AvanteTckNr" pitchFamily="34" charset="-52"/>
              </a:rPr>
              <a:t>МЫСЛИТЕ, </a:t>
            </a:r>
          </a:p>
          <a:p>
            <a:pPr algn="ctr"/>
            <a:r>
              <a:rPr lang="ru-RU" sz="3600" b="1" kern="10" dirty="0">
                <a:ln w="12700">
                  <a:solidFill>
                    <a:schemeClr val="accent6">
                      <a:lumMod val="25000"/>
                    </a:schemeClr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FFFF00"/>
                    </a:gs>
                    <a:gs pos="0">
                      <a:srgbClr val="FFFF00"/>
                    </a:gs>
                    <a:gs pos="82000">
                      <a:srgbClr val="F69200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_AvanteTckNr" pitchFamily="34" charset="-52"/>
              </a:rPr>
              <a:t>ДУМАЙТЕ </a:t>
            </a:r>
          </a:p>
          <a:p>
            <a:pPr algn="ctr"/>
            <a:r>
              <a:rPr lang="ru-RU" sz="3600" b="1" kern="10" dirty="0">
                <a:ln w="12700">
                  <a:solidFill>
                    <a:schemeClr val="accent6">
                      <a:lumMod val="25000"/>
                    </a:schemeClr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FFFF00"/>
                    </a:gs>
                    <a:gs pos="0">
                      <a:srgbClr val="FFFF00"/>
                    </a:gs>
                    <a:gs pos="82000">
                      <a:srgbClr val="F69200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_AvanteTckNr" pitchFamily="34" charset="-52"/>
              </a:rPr>
              <a:t>И ТВОРИТЕ </a:t>
            </a:r>
          </a:p>
          <a:p>
            <a:pPr algn="ctr"/>
            <a:r>
              <a:rPr lang="ru-RU" sz="3600" b="1" kern="10" dirty="0">
                <a:ln w="12700">
                  <a:solidFill>
                    <a:schemeClr val="accent6">
                      <a:lumMod val="25000"/>
                    </a:schemeClr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FFFF00"/>
                    </a:gs>
                    <a:gs pos="0">
                      <a:srgbClr val="FFFF00"/>
                    </a:gs>
                    <a:gs pos="82000">
                      <a:srgbClr val="F69200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_AvanteTckNr" pitchFamily="34" charset="-52"/>
              </a:rPr>
              <a:t>ДОБРО...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дерево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9063" y="71414"/>
            <a:ext cx="8953531" cy="671514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подсолнух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404664"/>
            <a:ext cx="7776864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a4cc6aab5636.png"/>
          <p:cNvPicPr>
            <a:picLocks noChangeAspect="1"/>
          </p:cNvPicPr>
          <p:nvPr/>
        </p:nvPicPr>
        <p:blipFill>
          <a:blip r:embed="rId3" cstate="email">
            <a:lum bright="-10000"/>
          </a:blip>
          <a:stretch>
            <a:fillRect/>
          </a:stretch>
        </p:blipFill>
        <p:spPr>
          <a:xfrm>
            <a:off x="251520" y="0"/>
            <a:ext cx="8424936" cy="66448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85786" y="2214554"/>
            <a:ext cx="7519982" cy="235745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Cordia New" pitchFamily="34" charset="-34"/>
              </a:rPr>
              <a:t>Сад доброты</a:t>
            </a:r>
            <a:endParaRPr lang="ru-RU" sz="9000" b="1" spc="5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Cordia New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a4cc6aab5636.png"/>
          <p:cNvPicPr>
            <a:picLocks noChangeAspect="1"/>
          </p:cNvPicPr>
          <p:nvPr/>
        </p:nvPicPr>
        <p:blipFill>
          <a:blip r:embed="rId2" cstate="email">
            <a:lum bright="20000" contrast="-40000"/>
          </a:blip>
          <a:stretch>
            <a:fillRect/>
          </a:stretch>
        </p:blipFill>
        <p:spPr>
          <a:xfrm>
            <a:off x="-32" y="1"/>
            <a:ext cx="6681122" cy="68580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1214422"/>
            <a:ext cx="8715436" cy="542928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>
              <a:buFontTx/>
              <a:buChar char="-"/>
              <a:defRPr/>
            </a:pPr>
            <a:r>
              <a:rPr lang="ru-RU" sz="5400" b="1" dirty="0" smtClean="0">
                <a:ln w="1905">
                  <a:solidFill>
                    <a:schemeClr val="bg1">
                      <a:lumMod val="10000"/>
                    </a:schemeClr>
                  </a:solidFill>
                </a:ln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это отзывчивость, </a:t>
            </a:r>
          </a:p>
          <a:p>
            <a:pPr>
              <a:defRPr/>
            </a:pPr>
            <a:r>
              <a:rPr lang="ru-RU" sz="5400" b="1" dirty="0" smtClean="0">
                <a:ln w="1905">
                  <a:solidFill>
                    <a:schemeClr val="bg1">
                      <a:lumMod val="10000"/>
                    </a:schemeClr>
                  </a:solidFill>
                </a:ln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душевное расположение </a:t>
            </a:r>
          </a:p>
          <a:p>
            <a:pPr>
              <a:defRPr/>
            </a:pPr>
            <a:r>
              <a:rPr lang="ru-RU" sz="5400" b="1" dirty="0" smtClean="0">
                <a:ln w="1905">
                  <a:solidFill>
                    <a:schemeClr val="bg1">
                      <a:lumMod val="10000"/>
                    </a:schemeClr>
                  </a:solidFill>
                </a:ln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 людям, стремление </a:t>
            </a:r>
          </a:p>
          <a:p>
            <a:pPr>
              <a:defRPr/>
            </a:pPr>
            <a:r>
              <a:rPr lang="ru-RU" sz="5400" b="1" dirty="0" smtClean="0">
                <a:ln w="1905">
                  <a:solidFill>
                    <a:schemeClr val="bg1">
                      <a:lumMod val="10000"/>
                    </a:schemeClr>
                  </a:solidFill>
                </a:ln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делать добро другим</a:t>
            </a:r>
            <a:endParaRPr lang="en-US" sz="5400" b="1" dirty="0" smtClean="0">
              <a:ln w="1905">
                <a:solidFill>
                  <a:schemeClr val="bg1">
                    <a:lumMod val="10000"/>
                  </a:schemeClr>
                </a:solidFill>
              </a:ln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defRPr/>
            </a:pPr>
            <a:endParaRPr lang="ru-RU" sz="5400" b="1" dirty="0" smtClean="0">
              <a:ln w="1905">
                <a:solidFill>
                  <a:schemeClr val="bg1">
                    <a:lumMod val="10000"/>
                  </a:schemeClr>
                </a:solidFill>
              </a:ln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defRPr/>
            </a:pPr>
            <a:r>
              <a:rPr lang="ru-RU" sz="4800" b="1" dirty="0" smtClean="0">
                <a:ln w="1905">
                  <a:solidFill>
                    <a:schemeClr val="bg1">
                      <a:lumMod val="10000"/>
                    </a:schemeClr>
                  </a:solidFill>
                </a:ln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по словарю С.И. Ожегова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43042" y="142852"/>
            <a:ext cx="5429288" cy="107157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>
                <a:gd name="adj" fmla="val 4936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000" b="1" spc="50" dirty="0" smtClean="0">
                <a:ln w="11430"/>
                <a:solidFill>
                  <a:srgbClr val="960000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AvanteTckNr" pitchFamily="34" charset="-52"/>
              </a:rPr>
              <a:t>Доброта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6851489212e.png"/>
          <p:cNvPicPr>
            <a:picLocks noChangeAspect="1"/>
          </p:cNvPicPr>
          <p:nvPr/>
        </p:nvPicPr>
        <p:blipFill>
          <a:blip r:embed="rId2" cstate="email">
            <a:lum bright="-10000" contrast="-10000"/>
          </a:blip>
          <a:stretch>
            <a:fillRect/>
          </a:stretch>
        </p:blipFill>
        <p:spPr>
          <a:xfrm flipH="1">
            <a:off x="539550" y="152400"/>
            <a:ext cx="7992889" cy="64449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Microsoft Yi Baiti" pitchFamily="66" charset="0"/>
              </a:rPr>
              <a:t>Родственные</a:t>
            </a:r>
            <a:br>
              <a:rPr lang="ru-RU" sz="8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Microsoft Yi Baiti" pitchFamily="66" charset="0"/>
              </a:rPr>
            </a:br>
            <a:r>
              <a:rPr lang="ru-RU" sz="8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Microsoft Yi Baiti" pitchFamily="66" charset="0"/>
              </a:rPr>
              <a:t> слова</a:t>
            </a:r>
            <a:endParaRPr lang="ru-RU" sz="88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  <a:ea typeface="Microsoft Yi Baiti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6000" dirty="0" smtClean="0"/>
              <a:t>                             </a:t>
            </a:r>
            <a:endParaRPr lang="ru-RU" sz="9500" b="1" dirty="0" smtClean="0">
              <a:solidFill>
                <a:schemeClr val="accent6">
                  <a:lumMod val="75000"/>
                </a:schemeClr>
              </a:solidFill>
              <a:latin typeface="Book Antiqua" pitchFamily="18" charset="0"/>
              <a:ea typeface="Microsoft YaHei" pitchFamily="34" charset="-122"/>
              <a:cs typeface="Aparajita" pitchFamily="34" charset="0"/>
            </a:endParaRPr>
          </a:p>
          <a:p>
            <a:pPr algn="ctr">
              <a:buNone/>
            </a:pPr>
            <a:r>
              <a:rPr lang="ru-RU" sz="95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ea typeface="Microsoft YaHei" pitchFamily="34" charset="-122"/>
                <a:cs typeface="Aparajita" pitchFamily="34" charset="0"/>
              </a:rPr>
              <a:t>                                                                     </a:t>
            </a:r>
            <a:endParaRPr lang="ru-RU" sz="9500" b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  <a:ea typeface="Microsoft YaHei" pitchFamily="34" charset="-122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f6776de6f92.png"/>
          <p:cNvPicPr>
            <a:picLocks noChangeAspect="1"/>
          </p:cNvPicPr>
          <p:nvPr/>
        </p:nvPicPr>
        <p:blipFill>
          <a:blip r:embed="rId2" cstate="email">
            <a:lum bright="10000" contrast="-40000"/>
          </a:blip>
          <a:stretch>
            <a:fillRect/>
          </a:stretch>
        </p:blipFill>
        <p:spPr>
          <a:xfrm>
            <a:off x="-1" y="-147604"/>
            <a:ext cx="8244409" cy="70056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314" y="159507"/>
            <a:ext cx="8929686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4300" b="1" dirty="0" smtClean="0">
              <a:ln w="1905">
                <a:solidFill>
                  <a:schemeClr val="bg1">
                    <a:lumMod val="25000"/>
                  </a:schemeClr>
                </a:solidFill>
              </a:ln>
              <a:solidFill>
                <a:schemeClr val="accent6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defRPr/>
            </a:pPr>
            <a:r>
              <a:rPr lang="ru-RU" sz="4300" b="1" dirty="0" smtClean="0">
                <a:ln w="1905"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Добро</a:t>
            </a:r>
          </a:p>
          <a:p>
            <a:pPr>
              <a:defRPr/>
            </a:pPr>
            <a:r>
              <a:rPr lang="ru-RU" sz="4300" b="1" dirty="0" smtClean="0">
                <a:ln w="1905"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Добряк</a:t>
            </a:r>
          </a:p>
          <a:p>
            <a:pPr>
              <a:defRPr/>
            </a:pPr>
            <a:r>
              <a:rPr lang="ru-RU" sz="4300" b="1" dirty="0" smtClean="0">
                <a:ln w="1905"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Доброжелатель</a:t>
            </a:r>
          </a:p>
          <a:p>
            <a:pPr>
              <a:defRPr/>
            </a:pPr>
            <a:r>
              <a:rPr lang="ru-RU" sz="4300" b="1" dirty="0" smtClean="0">
                <a:ln w="1905"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Добросердечность</a:t>
            </a:r>
          </a:p>
          <a:p>
            <a:pPr>
              <a:defRPr/>
            </a:pPr>
            <a:r>
              <a:rPr lang="ru-RU" sz="4300" b="1" dirty="0" smtClean="0">
                <a:ln w="1905"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Добродушный</a:t>
            </a:r>
          </a:p>
          <a:p>
            <a:pPr>
              <a:defRPr/>
            </a:pPr>
            <a:r>
              <a:rPr lang="ru-RU" sz="4300" b="1" dirty="0" smtClean="0">
                <a:ln w="1905"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Добросовестный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f6776de6f92.png"/>
          <p:cNvPicPr>
            <a:picLocks noChangeAspect="1"/>
          </p:cNvPicPr>
          <p:nvPr/>
        </p:nvPicPr>
        <p:blipFill>
          <a:blip r:embed="rId2" cstate="email">
            <a:lum bright="10000" contrast="-40000"/>
          </a:blip>
          <a:stretch>
            <a:fillRect/>
          </a:stretch>
        </p:blipFill>
        <p:spPr>
          <a:xfrm>
            <a:off x="179512" y="-77191"/>
            <a:ext cx="8460433" cy="69351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314" y="159507"/>
            <a:ext cx="8929686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300" b="1" dirty="0" smtClean="0">
                <a:ln w="1905"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Добро – всё полезное, хорошее.</a:t>
            </a:r>
          </a:p>
          <a:p>
            <a:pPr>
              <a:defRPr/>
            </a:pPr>
            <a:r>
              <a:rPr lang="ru-RU" sz="4300" b="1" dirty="0" smtClean="0">
                <a:ln w="1905"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Добряк – добрый человек.</a:t>
            </a:r>
          </a:p>
          <a:p>
            <a:pPr>
              <a:defRPr/>
            </a:pPr>
            <a:r>
              <a:rPr lang="ru-RU" sz="4300" b="1" dirty="0" smtClean="0">
                <a:ln w="1905"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Доброжелатель – человек, желающий всем добра. </a:t>
            </a:r>
          </a:p>
          <a:p>
            <a:pPr>
              <a:defRPr/>
            </a:pPr>
            <a:r>
              <a:rPr lang="ru-RU" sz="4300" b="1" dirty="0" smtClean="0">
                <a:ln w="1905"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Добросердечность – ласковое, доброе сердце.</a:t>
            </a:r>
          </a:p>
          <a:p>
            <a:pPr>
              <a:defRPr/>
            </a:pPr>
            <a:r>
              <a:rPr lang="ru-RU" sz="4300" b="1" dirty="0" smtClean="0">
                <a:ln w="1905"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Добродушный – добрый и мягкий по характеру человек. </a:t>
            </a:r>
          </a:p>
          <a:p>
            <a:pPr>
              <a:defRPr/>
            </a:pPr>
            <a:r>
              <a:rPr lang="ru-RU" sz="4300" b="1" dirty="0" smtClean="0">
                <a:ln w="1905"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Добросовестный – человек, честно выполняющий обязанности.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76" y="5384086"/>
            <a:ext cx="9001124" cy="86177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ru-RU" sz="5000" b="1" dirty="0" smtClean="0">
                <a:ln w="1905"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6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</a:t>
            </a:r>
          </a:p>
        </p:txBody>
      </p:sp>
      <p:pic>
        <p:nvPicPr>
          <p:cNvPr id="4" name="Рисунок 3" descr="LCBHNJM,L..png"/>
          <p:cNvPicPr>
            <a:picLocks noChangeAspect="1"/>
          </p:cNvPicPr>
          <p:nvPr/>
        </p:nvPicPr>
        <p:blipFill>
          <a:blip r:embed="rId3" cstate="email">
            <a:lum bright="20000" contrast="-10000"/>
          </a:blip>
          <a:stretch>
            <a:fillRect/>
          </a:stretch>
        </p:blipFill>
        <p:spPr>
          <a:xfrm>
            <a:off x="-252536" y="476672"/>
            <a:ext cx="8964520" cy="6669361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ln w="57150">
            <a:noFill/>
          </a:ln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Mistral" pitchFamily="66" charset="0"/>
              </a:rPr>
              <a:t>Высказывания о доброте.</a:t>
            </a:r>
            <a:endParaRPr lang="ru-RU" sz="6000" b="1" dirty="0">
              <a:solidFill>
                <a:srgbClr val="FF0000"/>
              </a:solidFill>
              <a:latin typeface="Mistral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r>
              <a:rPr lang="ru-RU" b="1" i="1" dirty="0" smtClean="0">
                <a:solidFill>
                  <a:srgbClr val="339933"/>
                </a:solidFill>
              </a:rPr>
              <a:t>«Доброта. Вот качество, которое я желаю приобрести больше всех других». Лев Толстой.</a:t>
            </a:r>
          </a:p>
          <a:p>
            <a:r>
              <a:rPr lang="ru-RU" b="1" i="1" dirty="0" smtClean="0">
                <a:solidFill>
                  <a:srgbClr val="006600"/>
                </a:solidFill>
              </a:rPr>
              <a:t>«В жизни есть только одно несомненное счастье – жить для других». Лев Толстой.</a:t>
            </a:r>
          </a:p>
          <a:p>
            <a:r>
              <a:rPr lang="ru-RU" b="1" i="1" dirty="0" smtClean="0">
                <a:solidFill>
                  <a:srgbClr val="003300"/>
                </a:solidFill>
              </a:rPr>
              <a:t>«Истинная доброта заключается в благожелательном отношении к людям».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3300"/>
                </a:solidFill>
              </a:rPr>
              <a:t>                                                     Жан Жак Руссо.</a:t>
            </a:r>
            <a:endParaRPr lang="ru-RU" b="1" i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CBHNJM,L..png"/>
          <p:cNvPicPr>
            <a:picLocks noChangeAspect="1"/>
          </p:cNvPicPr>
          <p:nvPr/>
        </p:nvPicPr>
        <p:blipFill>
          <a:blip r:embed="rId2" cstate="email">
            <a:lum bright="20000" contrast="-10000"/>
          </a:blip>
          <a:stretch>
            <a:fillRect/>
          </a:stretch>
        </p:blipFill>
        <p:spPr>
          <a:xfrm>
            <a:off x="323528" y="0"/>
            <a:ext cx="835292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76" y="5384086"/>
            <a:ext cx="9001124" cy="86177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ru-RU" sz="5000" b="1" dirty="0" smtClean="0">
                <a:ln w="1905"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6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Пословицы и поговорки.</a:t>
            </a:r>
            <a:endParaRPr 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000" dirty="0" smtClean="0"/>
          </a:p>
          <a:p>
            <a:r>
              <a:rPr lang="ru-RU" sz="4000" b="1" i="1" dirty="0" smtClean="0">
                <a:solidFill>
                  <a:srgbClr val="003300"/>
                </a:solidFill>
              </a:rPr>
              <a:t>Добрый человек добру и учит.</a:t>
            </a:r>
          </a:p>
          <a:p>
            <a:pPr>
              <a:buNone/>
            </a:pPr>
            <a:endParaRPr lang="ru-RU" sz="4000" b="1" i="1" dirty="0" smtClean="0">
              <a:solidFill>
                <a:srgbClr val="003300"/>
              </a:solidFill>
            </a:endParaRPr>
          </a:p>
          <a:p>
            <a:r>
              <a:rPr lang="ru-RU" sz="4000" b="1" i="1" dirty="0" smtClean="0">
                <a:solidFill>
                  <a:srgbClr val="003300"/>
                </a:solidFill>
              </a:rPr>
              <a:t>Добро помни, а зло забывай.</a:t>
            </a:r>
            <a:endParaRPr lang="ru-RU" sz="4000" b="1" i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50472a355aa.png"/>
          <p:cNvPicPr>
            <a:picLocks noChangeAspect="1"/>
          </p:cNvPicPr>
          <p:nvPr/>
        </p:nvPicPr>
        <p:blipFill>
          <a:blip r:embed="rId2" cstate="email">
            <a:lum bright="10000" contrast="-30000"/>
          </a:blip>
          <a:stretch>
            <a:fillRect/>
          </a:stretch>
        </p:blipFill>
        <p:spPr>
          <a:xfrm>
            <a:off x="323528" y="-21532"/>
            <a:ext cx="8208912" cy="6879532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60066"/>
                </a:solidFill>
              </a:rPr>
              <a:t>«</a:t>
            </a:r>
            <a:r>
              <a:rPr lang="ru-RU" sz="4900" b="1" dirty="0" smtClean="0">
                <a:solidFill>
                  <a:srgbClr val="660066"/>
                </a:solidFill>
              </a:rPr>
              <a:t>Вежливо</a:t>
            </a:r>
            <a:r>
              <a:rPr lang="ru-RU" b="1" dirty="0" smtClean="0">
                <a:solidFill>
                  <a:srgbClr val="660066"/>
                </a:solidFill>
              </a:rPr>
              <a:t> – </a:t>
            </a:r>
            <a:r>
              <a:rPr lang="ru-RU" sz="4900" b="1" dirty="0" smtClean="0">
                <a:solidFill>
                  <a:srgbClr val="660066"/>
                </a:solidFill>
              </a:rPr>
              <a:t>невежливо</a:t>
            </a:r>
            <a:r>
              <a:rPr lang="ru-RU" b="1" dirty="0" smtClean="0">
                <a:solidFill>
                  <a:srgbClr val="660066"/>
                </a:solidFill>
              </a:rPr>
              <a:t>»</a:t>
            </a:r>
            <a:endParaRPr lang="ru-RU" b="1" dirty="0">
              <a:solidFill>
                <a:srgbClr val="660066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835696" y="764704"/>
            <a:ext cx="6851104" cy="5688632"/>
          </a:xfrm>
        </p:spPr>
        <p:txBody>
          <a:bodyPr>
            <a:normAutofit fontScale="92500" lnSpcReduction="10000"/>
          </a:bodyPr>
          <a:lstStyle/>
          <a:p>
            <a:r>
              <a:rPr lang="ru-RU" sz="3500" b="1" dirty="0" smtClean="0">
                <a:solidFill>
                  <a:srgbClr val="000066"/>
                </a:solidFill>
              </a:rPr>
              <a:t>Поздороваться при встрече …</a:t>
            </a:r>
          </a:p>
          <a:p>
            <a:r>
              <a:rPr lang="ru-RU" sz="3500" b="1" dirty="0" smtClean="0">
                <a:solidFill>
                  <a:srgbClr val="000066"/>
                </a:solidFill>
              </a:rPr>
              <a:t>Толкнуть, не извиниться …</a:t>
            </a:r>
          </a:p>
          <a:p>
            <a:r>
              <a:rPr lang="ru-RU" sz="3500" b="1" dirty="0" smtClean="0">
                <a:solidFill>
                  <a:srgbClr val="000066"/>
                </a:solidFill>
              </a:rPr>
              <a:t>Помочь поднять упавшую вещь ..</a:t>
            </a:r>
          </a:p>
          <a:p>
            <a:r>
              <a:rPr lang="ru-RU" sz="3500" b="1" dirty="0" smtClean="0">
                <a:solidFill>
                  <a:srgbClr val="000066"/>
                </a:solidFill>
              </a:rPr>
              <a:t>Не уступить место пожилому …</a:t>
            </a:r>
          </a:p>
          <a:p>
            <a:r>
              <a:rPr lang="ru-RU" sz="3500" b="1" dirty="0" smtClean="0">
                <a:solidFill>
                  <a:srgbClr val="000066"/>
                </a:solidFill>
              </a:rPr>
              <a:t>Уходя, попрощаться …</a:t>
            </a:r>
          </a:p>
          <a:p>
            <a:r>
              <a:rPr lang="ru-RU" sz="3500" b="1" dirty="0" smtClean="0">
                <a:solidFill>
                  <a:srgbClr val="000066"/>
                </a:solidFill>
              </a:rPr>
              <a:t>Перебивать говорящего …</a:t>
            </a:r>
          </a:p>
          <a:p>
            <a:r>
              <a:rPr lang="ru-RU" sz="3500" b="1" dirty="0" smtClean="0">
                <a:solidFill>
                  <a:srgbClr val="000066"/>
                </a:solidFill>
              </a:rPr>
              <a:t>Кричать в помещении …</a:t>
            </a:r>
          </a:p>
          <a:p>
            <a:r>
              <a:rPr lang="ru-RU" sz="3500" b="1" dirty="0" smtClean="0">
                <a:solidFill>
                  <a:srgbClr val="000066"/>
                </a:solidFill>
              </a:rPr>
              <a:t>Поблагодарить за помощь …</a:t>
            </a:r>
          </a:p>
          <a:p>
            <a:r>
              <a:rPr lang="ru-RU" sz="3500" b="1" dirty="0" smtClean="0">
                <a:solidFill>
                  <a:srgbClr val="000066"/>
                </a:solidFill>
              </a:rPr>
              <a:t>Отнять игрушку у малыша …</a:t>
            </a:r>
          </a:p>
          <a:p>
            <a:r>
              <a:rPr lang="ru-RU" sz="3500" b="1" dirty="0" smtClean="0">
                <a:solidFill>
                  <a:srgbClr val="000066"/>
                </a:solidFill>
              </a:rPr>
              <a:t>Пропускать старшего в дверях …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255</Words>
  <Application>Microsoft Office PowerPoint</Application>
  <PresentationFormat>Экран (4:3)</PresentationFormat>
  <Paragraphs>70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Родственные  слова</vt:lpstr>
      <vt:lpstr>Слайд 5</vt:lpstr>
      <vt:lpstr>Слайд 6</vt:lpstr>
      <vt:lpstr>Высказывания о доброте.</vt:lpstr>
      <vt:lpstr>Пословицы и поговорки.</vt:lpstr>
      <vt:lpstr>«Вежливо – невежливо»</vt:lpstr>
      <vt:lpstr>Правила вежливости.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Roman</cp:lastModifiedBy>
  <cp:revision>44</cp:revision>
  <dcterms:created xsi:type="dcterms:W3CDTF">2010-11-15T17:33:17Z</dcterms:created>
  <dcterms:modified xsi:type="dcterms:W3CDTF">2014-02-23T20:15:31Z</dcterms:modified>
</cp:coreProperties>
</file>