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5" r:id="rId8"/>
    <p:sldId id="266" r:id="rId9"/>
    <p:sldId id="267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FF99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4" autoAdjust="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2147483647 h 1912"/>
              <a:gd name="T4" fmla="*/ 0 w 1588"/>
              <a:gd name="T5" fmla="*/ 2147483647 h 1912"/>
              <a:gd name="T6" fmla="*/ 0 w 1588"/>
              <a:gd name="T7" fmla="*/ 2147483647 h 1912"/>
              <a:gd name="T8" fmla="*/ 0 w 1588"/>
              <a:gd name="T9" fmla="*/ 2147483647 h 1912"/>
              <a:gd name="T10" fmla="*/ 0 w 1588"/>
              <a:gd name="T11" fmla="*/ 2147483647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705E2-6DA2-4149-9BB7-3E5D8DEB65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191EC-5EB4-4255-985E-0628F412F9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3004C-7867-4CB4-8980-263B65BB3F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592A9-251A-4FCF-A63A-98684A3BB1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631D3-08B6-47D1-ABC9-910C94C046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F2FD1-25E5-43F8-897B-7D49E2F97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D3014-B4B3-48C4-B9F8-8A26021FD4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DC535-ABA8-4BE5-B68D-EB8B0EEA7F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B70AD-9B4E-4EC8-93F0-26D71E5106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22249-EF69-454F-8594-28B81195A5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DD4E5-9B76-4772-B297-D7472B0B18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DA179621-D8D0-4F49-AF23-77E999B4AC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Tube2portailchimie"/>
          <p:cNvPicPr>
            <a:picLocks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68313" y="260350"/>
            <a:ext cx="8280400" cy="6191250"/>
          </a:xfrm>
          <a:solidFill>
            <a:srgbClr val="FF00FF"/>
          </a:solidFill>
          <a:ln>
            <a:pattFill prst="sphere">
              <a:fgClr>
                <a:srgbClr val="FF99FF"/>
              </a:fgClr>
              <a:bgClr>
                <a:srgbClr val="FFFFFF"/>
              </a:bgClr>
            </a:pattFill>
            <a:miter lim="800000"/>
            <a:headEnd/>
            <a:tailEnd/>
          </a:ln>
        </p:spPr>
      </p:pic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179388" y="292100"/>
            <a:ext cx="8507412" cy="529748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6000" b="1" dirty="0" smtClean="0"/>
              <a:t>ХИМИЧЕСКИЕ СВОЙСТВА ПРЕДЕЛЬНЫХ ОДНОАТОМНЫХ СПИРТОВ</a:t>
            </a:r>
          </a:p>
        </p:txBody>
      </p:sp>
      <p:pic>
        <p:nvPicPr>
          <p:cNvPr id="3076" name="Picture 5" descr="3D_professor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32588" y="4581525"/>
            <a:ext cx="17272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2" descr="Cloud-01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40650" y="836613"/>
            <a:ext cx="89535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3141663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2CH</a:t>
            </a:r>
            <a:r>
              <a:rPr lang="en-US" sz="28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-CH</a:t>
            </a:r>
            <a:r>
              <a:rPr lang="en-US" sz="28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-OH</a:t>
            </a:r>
            <a:r>
              <a:rPr lang="ru-RU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</a:t>
            </a: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CH</a:t>
            </a:r>
            <a:r>
              <a:rPr lang="en-US" sz="28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ru-RU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CH-CH</a:t>
            </a:r>
            <a:r>
              <a:rPr lang="ru-RU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</a:t>
            </a:r>
            <a:r>
              <a:rPr lang="en-US" sz="28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sz="28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sz="28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+ 2H</a:t>
            </a:r>
            <a:r>
              <a:rPr lang="en-US" sz="28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endParaRPr lang="ru-RU" sz="2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2553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b="1" smtClean="0"/>
              <a:t>ДЕГИДРАТАЦИЯ И ДЕГИДРИРОВАНИЕ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827213"/>
            <a:ext cx="9324975" cy="7191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b="1" dirty="0" smtClean="0"/>
              <a:t>Этанол                   Бутадиен-1,3 </a:t>
            </a:r>
            <a:r>
              <a:rPr lang="en-US" b="1" dirty="0" smtClean="0"/>
              <a:t>+ H</a:t>
            </a:r>
            <a:r>
              <a:rPr lang="en-US" b="1" baseline="-25000" dirty="0" smtClean="0"/>
              <a:t>2</a:t>
            </a:r>
            <a:r>
              <a:rPr lang="en-US" b="1" dirty="0" smtClean="0"/>
              <a:t>O</a:t>
            </a:r>
            <a:r>
              <a:rPr lang="ru-RU" sz="1800" dirty="0" smtClean="0"/>
              <a:t> </a:t>
            </a:r>
            <a:r>
              <a:rPr lang="en-US" b="1" dirty="0" smtClean="0"/>
              <a:t>+H</a:t>
            </a:r>
            <a:r>
              <a:rPr lang="en-US" b="1" baseline="-25000" dirty="0" smtClean="0"/>
              <a:t>2</a:t>
            </a:r>
            <a:endParaRPr lang="ru-RU" sz="1800" dirty="0" smtClean="0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1871663" y="1989138"/>
            <a:ext cx="1873250" cy="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2555875" y="3357563"/>
            <a:ext cx="935038" cy="0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1116013" y="1270000"/>
            <a:ext cx="3600450" cy="457200"/>
          </a:xfrm>
          <a:prstGeom prst="rect">
            <a:avLst/>
          </a:prstGeom>
          <a:solidFill>
            <a:srgbClr val="FF66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40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0-500</a:t>
            </a:r>
            <a:r>
              <a:rPr lang="en-US" sz="2400" b="1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400" dirty="0"/>
              <a:t> </a:t>
            </a:r>
            <a:r>
              <a:rPr lang="en-US" sz="2400" b="1" dirty="0"/>
              <a:t>/Al</a:t>
            </a:r>
            <a:r>
              <a:rPr lang="en-US" sz="2400" b="1" baseline="-25000" dirty="0"/>
              <a:t>2</a:t>
            </a:r>
            <a:r>
              <a:rPr lang="en-US" sz="2400" b="1" dirty="0"/>
              <a:t>O</a:t>
            </a:r>
            <a:r>
              <a:rPr lang="en-US" sz="2400" b="1" baseline="-25000" dirty="0"/>
              <a:t>3,</a:t>
            </a:r>
            <a:r>
              <a:rPr lang="en-US" sz="2400" b="1" dirty="0"/>
              <a:t>ZnO</a:t>
            </a:r>
            <a:endParaRPr lang="ru-RU" sz="2400" b="1" baseline="-25000" dirty="0"/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4076700"/>
            <a:ext cx="93964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CH-CH</a:t>
            </a:r>
            <a:r>
              <a:rPr lang="en-US" sz="32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1547813" y="4941888"/>
            <a:ext cx="936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OH</a:t>
            </a:r>
            <a:endParaRPr lang="ru-RU" sz="32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rot="3357804">
            <a:off x="323850" y="4797425"/>
            <a:ext cx="433388" cy="1588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2339975" y="5373688"/>
            <a:ext cx="935038" cy="0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 rot="2872490">
            <a:off x="1261269" y="4796631"/>
            <a:ext cx="431800" cy="1588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539750" y="4941888"/>
            <a:ext cx="4953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endParaRPr lang="ru-RU" sz="32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1619250" y="2636838"/>
            <a:ext cx="3600450" cy="457200"/>
          </a:xfrm>
          <a:prstGeom prst="rect">
            <a:avLst/>
          </a:prstGeom>
          <a:solidFill>
            <a:srgbClr val="FF66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40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0-500</a:t>
            </a:r>
            <a:r>
              <a:rPr lang="en-US" sz="2400" b="1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400" dirty="0"/>
              <a:t> </a:t>
            </a:r>
            <a:r>
              <a:rPr lang="en-US" sz="2400" b="1" dirty="0"/>
              <a:t>/Al</a:t>
            </a:r>
            <a:r>
              <a:rPr lang="en-US" sz="2400" b="1" baseline="-25000" dirty="0"/>
              <a:t>2</a:t>
            </a:r>
            <a:r>
              <a:rPr lang="en-US" sz="2400" b="1" dirty="0"/>
              <a:t>O</a:t>
            </a:r>
            <a:r>
              <a:rPr lang="en-US" sz="2400" b="1" baseline="-25000" dirty="0"/>
              <a:t>3,</a:t>
            </a:r>
            <a:r>
              <a:rPr lang="en-US" sz="2400" b="1" dirty="0"/>
              <a:t>ZnO</a:t>
            </a:r>
            <a:endParaRPr lang="ru-RU" sz="2400" b="1" baseline="-25000" dirty="0"/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 rot="5400000">
            <a:off x="34925" y="4797425"/>
            <a:ext cx="433388" cy="1588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0" y="4941888"/>
            <a:ext cx="4953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endParaRPr lang="ru-RU" sz="32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0" y="5373688"/>
            <a:ext cx="4953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endParaRPr lang="ru-RU" sz="32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770" name="Line 26"/>
          <p:cNvSpPr>
            <a:spLocks noChangeShapeType="1"/>
          </p:cNvSpPr>
          <p:nvPr/>
        </p:nvSpPr>
        <p:spPr bwMode="auto">
          <a:xfrm rot="5400000">
            <a:off x="-36512" y="6092825"/>
            <a:ext cx="433388" cy="1587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71" name="Rectangle 27"/>
          <p:cNvSpPr>
            <a:spLocks noChangeArrowheads="1"/>
          </p:cNvSpPr>
          <p:nvPr/>
        </p:nvSpPr>
        <p:spPr bwMode="auto">
          <a:xfrm>
            <a:off x="0" y="6278563"/>
            <a:ext cx="93964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CH-CH</a:t>
            </a:r>
            <a:r>
              <a:rPr lang="en-US" sz="32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1772" name="Rectangle 28"/>
          <p:cNvSpPr>
            <a:spLocks noChangeArrowheads="1"/>
          </p:cNvSpPr>
          <p:nvPr/>
        </p:nvSpPr>
        <p:spPr bwMode="auto">
          <a:xfrm>
            <a:off x="468313" y="5373688"/>
            <a:ext cx="4953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endParaRPr lang="ru-RU" sz="32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773" name="Line 29"/>
          <p:cNvSpPr>
            <a:spLocks noChangeShapeType="1"/>
          </p:cNvSpPr>
          <p:nvPr/>
        </p:nvSpPr>
        <p:spPr bwMode="auto">
          <a:xfrm rot="7150565">
            <a:off x="252413" y="6092825"/>
            <a:ext cx="433388" cy="1587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74" name="Line 30"/>
          <p:cNvSpPr>
            <a:spLocks noChangeShapeType="1"/>
          </p:cNvSpPr>
          <p:nvPr/>
        </p:nvSpPr>
        <p:spPr bwMode="auto">
          <a:xfrm rot="8020046">
            <a:off x="1404144" y="6092031"/>
            <a:ext cx="431800" cy="1588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75" name="Rectangle 31"/>
          <p:cNvSpPr>
            <a:spLocks noChangeArrowheads="1"/>
          </p:cNvSpPr>
          <p:nvPr/>
        </p:nvSpPr>
        <p:spPr bwMode="auto">
          <a:xfrm>
            <a:off x="1619250" y="5373688"/>
            <a:ext cx="936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OH</a:t>
            </a:r>
            <a:endParaRPr lang="ru-RU" sz="32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776" name="Rectangle 32"/>
          <p:cNvSpPr>
            <a:spLocks noChangeArrowheads="1"/>
          </p:cNvSpPr>
          <p:nvPr/>
        </p:nvSpPr>
        <p:spPr bwMode="auto">
          <a:xfrm>
            <a:off x="3276600" y="5084763"/>
            <a:ext cx="3695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</a:t>
            </a:r>
            <a:r>
              <a:rPr lang="en-US" sz="32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ru-RU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CH-CH</a:t>
            </a:r>
            <a:r>
              <a:rPr lang="ru-RU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</a:t>
            </a:r>
            <a:r>
              <a:rPr lang="en-US" sz="32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en-US" sz="32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777" name="Rectangle 33"/>
          <p:cNvSpPr>
            <a:spLocks noChangeArrowheads="1"/>
          </p:cNvSpPr>
          <p:nvPr/>
        </p:nvSpPr>
        <p:spPr bwMode="auto">
          <a:xfrm>
            <a:off x="6804025" y="5084763"/>
            <a:ext cx="25288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+H</a:t>
            </a:r>
            <a:r>
              <a:rPr lang="en-US" sz="32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+2H</a:t>
            </a:r>
            <a:r>
              <a:rPr lang="en-US" sz="32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827338" y="6021388"/>
            <a:ext cx="5621337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Метод  Н.Н. Лебедева.</a:t>
            </a:r>
            <a:endParaRPr lang="ru-RU" sz="2800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1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1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1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1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1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1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1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1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1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1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1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1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1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1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1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1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  <p:bldP spid="31749" grpId="0" animBg="1"/>
      <p:bldP spid="31750" grpId="0" animBg="1"/>
      <p:bldP spid="31753" grpId="0" animBg="1"/>
      <p:bldP spid="31757" grpId="0"/>
      <p:bldP spid="31758" grpId="0"/>
      <p:bldP spid="31759" grpId="0" animBg="1"/>
      <p:bldP spid="31760" grpId="0" animBg="1"/>
      <p:bldP spid="31762" grpId="0" animBg="1"/>
      <p:bldP spid="31763" grpId="0"/>
      <p:bldP spid="31765" grpId="0" animBg="1"/>
      <p:bldP spid="31767" grpId="0" animBg="1"/>
      <p:bldP spid="31768" grpId="0"/>
      <p:bldP spid="31769" grpId="0"/>
      <p:bldP spid="31770" grpId="0" animBg="1"/>
      <p:bldP spid="31771" grpId="0"/>
      <p:bldP spid="31772" grpId="0"/>
      <p:bldP spid="31773" grpId="0" animBg="1"/>
      <p:bldP spid="31774" grpId="0" animBg="1"/>
      <p:bldP spid="31775" grpId="0"/>
      <p:bldP spid="31776" grpId="0"/>
      <p:bldP spid="31777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180975" y="1844675"/>
            <a:ext cx="9324975" cy="3024188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mtClean="0"/>
              <a:t>                                                </a:t>
            </a:r>
            <a:r>
              <a:rPr lang="en-US" smtClean="0"/>
              <a:t>          </a:t>
            </a:r>
            <a:endParaRPr lang="en-US" sz="3600" b="1" smtClean="0"/>
          </a:p>
          <a:p>
            <a:pPr eaLnBrk="1" hangingPunct="1">
              <a:buFontTx/>
              <a:buNone/>
              <a:defRPr/>
            </a:pPr>
            <a:r>
              <a:rPr lang="ru-RU" sz="3600" b="1" smtClean="0"/>
              <a:t> </a:t>
            </a:r>
            <a:r>
              <a:rPr lang="en-US" sz="3600" b="1" smtClean="0"/>
              <a:t>R</a:t>
            </a:r>
            <a:r>
              <a:rPr lang="ru-RU" sz="3600" b="1" baseline="-25000" smtClean="0"/>
              <a:t>1</a:t>
            </a:r>
            <a:r>
              <a:rPr lang="ru-RU" sz="3600" b="1" smtClean="0"/>
              <a:t>-</a:t>
            </a:r>
            <a:r>
              <a:rPr lang="en-US" sz="3600" b="1" smtClean="0"/>
              <a:t>C</a:t>
            </a:r>
            <a:r>
              <a:rPr lang="ru-RU" sz="3600" b="1" smtClean="0"/>
              <a:t>     +  </a:t>
            </a:r>
            <a:r>
              <a:rPr lang="en-US" sz="3600" b="1" smtClean="0"/>
              <a:t>HO</a:t>
            </a:r>
            <a:r>
              <a:rPr lang="ru-RU" sz="3600" b="1" smtClean="0"/>
              <a:t> -</a:t>
            </a:r>
            <a:r>
              <a:rPr lang="en-US" sz="3600" b="1" smtClean="0"/>
              <a:t>R</a:t>
            </a:r>
            <a:r>
              <a:rPr lang="ru-RU" sz="3600" b="1" baseline="-25000" smtClean="0"/>
              <a:t>2</a:t>
            </a:r>
            <a:r>
              <a:rPr lang="ru-RU" sz="3600" b="1" smtClean="0"/>
              <a:t>            </a:t>
            </a:r>
            <a:r>
              <a:rPr lang="en-US" sz="3600" b="1" smtClean="0"/>
              <a:t>R</a:t>
            </a:r>
            <a:r>
              <a:rPr lang="ru-RU" sz="3600" b="1" baseline="-25000" smtClean="0"/>
              <a:t>1</a:t>
            </a:r>
            <a:r>
              <a:rPr lang="ru-RU" sz="3600" b="1" smtClean="0"/>
              <a:t>-</a:t>
            </a:r>
            <a:r>
              <a:rPr lang="en-US" sz="3600" b="1" smtClean="0"/>
              <a:t>C</a:t>
            </a:r>
            <a:r>
              <a:rPr lang="ru-RU" sz="3600" b="1" smtClean="0"/>
              <a:t>        + </a:t>
            </a:r>
            <a:r>
              <a:rPr lang="en-US" sz="3600" b="1" smtClean="0"/>
              <a:t>H</a:t>
            </a:r>
            <a:r>
              <a:rPr lang="ru-RU" sz="3600" b="1" baseline="-25000" smtClean="0"/>
              <a:t>2</a:t>
            </a:r>
            <a:r>
              <a:rPr lang="en-US" sz="3600" b="1" smtClean="0"/>
              <a:t>O</a:t>
            </a:r>
            <a:endParaRPr lang="ru-RU" sz="3600" b="1" smtClean="0"/>
          </a:p>
          <a:p>
            <a:pPr eaLnBrk="1" hangingPunct="1">
              <a:buFontTx/>
              <a:buNone/>
              <a:defRPr/>
            </a:pPr>
            <a:r>
              <a:rPr lang="ru-RU" sz="3600" b="1" smtClean="0"/>
              <a:t>                                              </a:t>
            </a:r>
            <a:r>
              <a:rPr lang="en-US" sz="3600" b="1" smtClean="0"/>
              <a:t>         </a:t>
            </a:r>
            <a:endParaRPr lang="ru-RU" sz="3600" b="1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xfrm>
            <a:off x="-323850" y="0"/>
            <a:ext cx="9467850" cy="184467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b="1" dirty="0" smtClean="0"/>
              <a:t>РЕАКЦИЯ ЭТЕРИФИКАЦИИ</a:t>
            </a:r>
            <a:br>
              <a:rPr lang="ru-RU" sz="4000" b="1" dirty="0" smtClean="0"/>
            </a:br>
            <a:r>
              <a:rPr lang="ru-RU" sz="4000" b="1" dirty="0" smtClean="0"/>
              <a:t>ВЗАИМОДЕЙСТВИЕ СПИРТА С КИСЛОТОЙ </a:t>
            </a:r>
            <a:endParaRPr lang="ru-RU" b="1" dirty="0" smtClean="0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4716463" y="3429000"/>
            <a:ext cx="2568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сложный эфир</a:t>
            </a:r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 rot="-2269167">
            <a:off x="1116013" y="2349500"/>
            <a:ext cx="433387" cy="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 rot="-2269167">
            <a:off x="1187450" y="2492375"/>
            <a:ext cx="433388" cy="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rot="1885453">
            <a:off x="1187450" y="3213100"/>
            <a:ext cx="433388" cy="1588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0" y="4508500"/>
            <a:ext cx="6804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</a:t>
            </a:r>
            <a:r>
              <a:rPr lang="en-US" sz="32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-C</a:t>
            </a:r>
            <a:r>
              <a:rPr lang="ru-RU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+  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HO-CH</a:t>
            </a:r>
            <a:r>
              <a:rPr lang="en-US" sz="32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-CH</a:t>
            </a:r>
            <a:r>
              <a:rPr lang="en-US" sz="32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endParaRPr lang="ru-RU" sz="32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5292725" y="4797425"/>
            <a:ext cx="1296988" cy="0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5076825" y="5137150"/>
            <a:ext cx="4968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endParaRPr lang="ru-RU" sz="32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3995738" y="2708275"/>
            <a:ext cx="1368425" cy="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3276600" y="5013325"/>
            <a:ext cx="1274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этанол</a:t>
            </a:r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6059488" y="5229225"/>
            <a:ext cx="30845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этиловый эфир</a:t>
            </a:r>
          </a:p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этановой кислоты</a:t>
            </a:r>
          </a:p>
        </p:txBody>
      </p:sp>
      <p:sp>
        <p:nvSpPr>
          <p:cNvPr id="32789" name="Rectangle 21"/>
          <p:cNvSpPr>
            <a:spLocks noChangeArrowheads="1"/>
          </p:cNvSpPr>
          <p:nvPr/>
        </p:nvSpPr>
        <p:spPr bwMode="auto">
          <a:xfrm>
            <a:off x="1547813" y="1844675"/>
            <a:ext cx="536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endParaRPr lang="ru-RU" sz="3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790" name="Rectangle 22"/>
          <p:cNvSpPr>
            <a:spLocks noChangeArrowheads="1"/>
          </p:cNvSpPr>
          <p:nvPr/>
        </p:nvSpPr>
        <p:spPr bwMode="auto">
          <a:xfrm>
            <a:off x="1619250" y="3213100"/>
            <a:ext cx="885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OH</a:t>
            </a:r>
            <a:endParaRPr lang="ru-RU" sz="3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 rot="-2269167">
            <a:off x="6588125" y="2420938"/>
            <a:ext cx="433388" cy="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 rot="-2269167">
            <a:off x="6732588" y="2565400"/>
            <a:ext cx="433387" cy="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93" name="Line 25"/>
          <p:cNvSpPr>
            <a:spLocks noChangeShapeType="1"/>
          </p:cNvSpPr>
          <p:nvPr/>
        </p:nvSpPr>
        <p:spPr bwMode="auto">
          <a:xfrm rot="1885453">
            <a:off x="6659563" y="2997200"/>
            <a:ext cx="433387" cy="1588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94" name="Rectangle 26"/>
          <p:cNvSpPr>
            <a:spLocks noChangeArrowheads="1"/>
          </p:cNvSpPr>
          <p:nvPr/>
        </p:nvSpPr>
        <p:spPr bwMode="auto">
          <a:xfrm>
            <a:off x="6948488" y="1844675"/>
            <a:ext cx="536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endParaRPr lang="ru-RU" sz="3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7019925" y="3068638"/>
            <a:ext cx="12588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O-R</a:t>
            </a:r>
            <a:r>
              <a:rPr lang="en-US" sz="3600" b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ru-RU" sz="3600" b="1" baseline="-25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796" name="Rectangle 28"/>
          <p:cNvSpPr>
            <a:spLocks noChangeArrowheads="1"/>
          </p:cNvSpPr>
          <p:nvPr/>
        </p:nvSpPr>
        <p:spPr bwMode="auto">
          <a:xfrm>
            <a:off x="250825" y="3573463"/>
            <a:ext cx="1457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кислота</a:t>
            </a:r>
          </a:p>
        </p:txBody>
      </p:sp>
      <p:sp>
        <p:nvSpPr>
          <p:cNvPr id="32797" name="Rectangle 29"/>
          <p:cNvSpPr>
            <a:spLocks noChangeArrowheads="1"/>
          </p:cNvSpPr>
          <p:nvPr/>
        </p:nvSpPr>
        <p:spPr bwMode="auto">
          <a:xfrm>
            <a:off x="2843213" y="3284538"/>
            <a:ext cx="1090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спирт</a:t>
            </a:r>
          </a:p>
        </p:txBody>
      </p:sp>
      <p:sp>
        <p:nvSpPr>
          <p:cNvPr id="32798" name="Rectangle 30"/>
          <p:cNvSpPr>
            <a:spLocks noChangeArrowheads="1"/>
          </p:cNvSpPr>
          <p:nvPr/>
        </p:nvSpPr>
        <p:spPr bwMode="auto">
          <a:xfrm>
            <a:off x="3419475" y="2060575"/>
            <a:ext cx="2052638" cy="457200"/>
          </a:xfrm>
          <a:prstGeom prst="rect">
            <a:avLst/>
          </a:prstGeom>
          <a:solidFill>
            <a:srgbClr val="FF66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sz="2400" b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SO</a:t>
            </a:r>
            <a:r>
              <a:rPr lang="en-US" sz="2400" b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к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.)</a:t>
            </a:r>
            <a:r>
              <a:rPr lang="ru-RU" sz="2400"/>
              <a:t> </a:t>
            </a:r>
            <a:r>
              <a:rPr lang="en-US" sz="2400"/>
              <a:t>/t</a:t>
            </a:r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799" name="Line 31"/>
          <p:cNvSpPr>
            <a:spLocks noChangeShapeType="1"/>
          </p:cNvSpPr>
          <p:nvPr/>
        </p:nvSpPr>
        <p:spPr bwMode="auto">
          <a:xfrm rot="-2269167">
            <a:off x="1258888" y="4437063"/>
            <a:ext cx="433387" cy="0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800" name="Line 32"/>
          <p:cNvSpPr>
            <a:spLocks noChangeShapeType="1"/>
          </p:cNvSpPr>
          <p:nvPr/>
        </p:nvSpPr>
        <p:spPr bwMode="auto">
          <a:xfrm rot="-2269167">
            <a:off x="1403350" y="4581525"/>
            <a:ext cx="433388" cy="0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801" name="Rectangle 33"/>
          <p:cNvSpPr>
            <a:spLocks noChangeArrowheads="1"/>
          </p:cNvSpPr>
          <p:nvPr/>
        </p:nvSpPr>
        <p:spPr bwMode="auto">
          <a:xfrm>
            <a:off x="1692275" y="3933825"/>
            <a:ext cx="4968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endParaRPr lang="ru-RU" sz="32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802" name="Line 34"/>
          <p:cNvSpPr>
            <a:spLocks noChangeShapeType="1"/>
          </p:cNvSpPr>
          <p:nvPr/>
        </p:nvSpPr>
        <p:spPr bwMode="auto">
          <a:xfrm rot="1885453">
            <a:off x="1403350" y="5157788"/>
            <a:ext cx="433388" cy="1587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803" name="Rectangle 35"/>
          <p:cNvSpPr>
            <a:spLocks noChangeArrowheads="1"/>
          </p:cNvSpPr>
          <p:nvPr/>
        </p:nvSpPr>
        <p:spPr bwMode="auto">
          <a:xfrm>
            <a:off x="1692275" y="5084763"/>
            <a:ext cx="927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OH</a:t>
            </a:r>
            <a:endParaRPr lang="ru-RU" sz="32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804" name="Rectangle 36"/>
          <p:cNvSpPr>
            <a:spLocks noChangeArrowheads="1"/>
          </p:cNvSpPr>
          <p:nvPr/>
        </p:nvSpPr>
        <p:spPr bwMode="auto">
          <a:xfrm>
            <a:off x="2555875" y="5734050"/>
            <a:ext cx="24368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   CH</a:t>
            </a:r>
            <a:r>
              <a:rPr lang="en-US" sz="32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-C</a:t>
            </a:r>
            <a:endParaRPr lang="ru-RU" sz="32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805" name="Line 37"/>
          <p:cNvSpPr>
            <a:spLocks noChangeShapeType="1"/>
          </p:cNvSpPr>
          <p:nvPr/>
        </p:nvSpPr>
        <p:spPr bwMode="auto">
          <a:xfrm rot="-2269167">
            <a:off x="4643438" y="5661025"/>
            <a:ext cx="433387" cy="0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806" name="Line 38"/>
          <p:cNvSpPr>
            <a:spLocks noChangeShapeType="1"/>
          </p:cNvSpPr>
          <p:nvPr/>
        </p:nvSpPr>
        <p:spPr bwMode="auto">
          <a:xfrm rot="-2269167">
            <a:off x="4787900" y="5805488"/>
            <a:ext cx="433388" cy="0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807" name="Line 39"/>
          <p:cNvSpPr>
            <a:spLocks noChangeShapeType="1"/>
          </p:cNvSpPr>
          <p:nvPr/>
        </p:nvSpPr>
        <p:spPr bwMode="auto">
          <a:xfrm rot="1885453">
            <a:off x="4859338" y="6237288"/>
            <a:ext cx="433387" cy="1587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808" name="Rectangle 40"/>
          <p:cNvSpPr>
            <a:spLocks noChangeArrowheads="1"/>
          </p:cNvSpPr>
          <p:nvPr/>
        </p:nvSpPr>
        <p:spPr bwMode="auto">
          <a:xfrm>
            <a:off x="5219700" y="6021388"/>
            <a:ext cx="23510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O-CH</a:t>
            </a:r>
            <a:r>
              <a:rPr lang="en-US" sz="32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-CH</a:t>
            </a:r>
            <a:r>
              <a:rPr lang="en-US" sz="32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endParaRPr lang="ru-RU" sz="3200" b="1" baseline="-25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810" name="Rectangle 42"/>
          <p:cNvSpPr>
            <a:spLocks noChangeArrowheads="1"/>
          </p:cNvSpPr>
          <p:nvPr/>
        </p:nvSpPr>
        <p:spPr bwMode="auto">
          <a:xfrm>
            <a:off x="250825" y="5589588"/>
            <a:ext cx="17287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этановая кислота</a:t>
            </a:r>
          </a:p>
        </p:txBody>
      </p:sp>
      <p:sp>
        <p:nvSpPr>
          <p:cNvPr id="32811" name="Rectangle 43"/>
          <p:cNvSpPr>
            <a:spLocks noChangeArrowheads="1"/>
          </p:cNvSpPr>
          <p:nvPr/>
        </p:nvSpPr>
        <p:spPr bwMode="auto">
          <a:xfrm>
            <a:off x="4787900" y="4076700"/>
            <a:ext cx="2089150" cy="457200"/>
          </a:xfrm>
          <a:prstGeom prst="rect">
            <a:avLst/>
          </a:prstGeom>
          <a:solidFill>
            <a:srgbClr val="FF66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sz="2400" b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SO</a:t>
            </a:r>
            <a:r>
              <a:rPr lang="en-US" sz="2400" b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к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.)</a:t>
            </a:r>
            <a:r>
              <a:rPr lang="ru-RU" sz="2400"/>
              <a:t> </a:t>
            </a:r>
            <a:r>
              <a:rPr lang="en-US" sz="2400"/>
              <a:t>/t</a:t>
            </a:r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7235825" y="4508500"/>
            <a:ext cx="14303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sz="32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+</a:t>
            </a:r>
            <a:endParaRPr lang="ru-RU" sz="32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3349" name="Picture 9" descr="14r5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53388" y="1381125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2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2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2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2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32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32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32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32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32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32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32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2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28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32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2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32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32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32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32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328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32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32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32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32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328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32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32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32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328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32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utoUpdateAnimBg="0"/>
      <p:bldP spid="32772" grpId="0"/>
      <p:bldP spid="32775" grpId="0" animBg="1"/>
      <p:bldP spid="32776" grpId="0" animBg="1"/>
      <p:bldP spid="32777" grpId="0" animBg="1"/>
      <p:bldP spid="32778" grpId="0"/>
      <p:bldP spid="32779" grpId="0" animBg="1"/>
      <p:bldP spid="32783" grpId="0"/>
      <p:bldP spid="32784" grpId="0" animBg="1"/>
      <p:bldP spid="32785" grpId="0"/>
      <p:bldP spid="32786" grpId="0"/>
      <p:bldP spid="32789" grpId="0"/>
      <p:bldP spid="32790" grpId="0"/>
      <p:bldP spid="32791" grpId="0" animBg="1"/>
      <p:bldP spid="32792" grpId="0" animBg="1"/>
      <p:bldP spid="32793" grpId="0" animBg="1"/>
      <p:bldP spid="32794" grpId="0"/>
      <p:bldP spid="32795" grpId="0"/>
      <p:bldP spid="32796" grpId="0"/>
      <p:bldP spid="32797" grpId="0"/>
      <p:bldP spid="32798" grpId="0" animBg="1"/>
      <p:bldP spid="32799" grpId="0" animBg="1"/>
      <p:bldP spid="32800" grpId="0" animBg="1"/>
      <p:bldP spid="32801" grpId="0"/>
      <p:bldP spid="32802" grpId="0" animBg="1"/>
      <p:bldP spid="32803" grpId="0"/>
      <p:bldP spid="32804" grpId="0"/>
      <p:bldP spid="32805" grpId="0" animBg="1"/>
      <p:bldP spid="32806" grpId="0" animBg="1"/>
      <p:bldP spid="32807" grpId="0" animBg="1"/>
      <p:bldP spid="32808" grpId="0"/>
      <p:bldP spid="32810" grpId="0"/>
      <p:bldP spid="32811" grpId="0" animBg="1"/>
      <p:bldP spid="328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388" y="196850"/>
            <a:ext cx="8640762" cy="5857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СПИСОК  ЛИТЕРАТУРЫ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0988" y="836613"/>
            <a:ext cx="8640762" cy="44005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ru-RU" sz="2000" b="1" u="sng" dirty="0"/>
              <a:t>М.Ю. </a:t>
            </a:r>
            <a:r>
              <a:rPr lang="ru-RU" sz="2000" b="1" u="sng" dirty="0" err="1"/>
              <a:t>Горковенко</a:t>
            </a:r>
            <a:endParaRPr lang="ru-RU" sz="2000" b="1" u="sng" dirty="0"/>
          </a:p>
          <a:p>
            <a:pPr>
              <a:defRPr/>
            </a:pPr>
            <a:r>
              <a:rPr lang="ru-RU" sz="2000" b="1" dirty="0"/>
              <a:t>«</a:t>
            </a:r>
            <a:r>
              <a:rPr lang="ru-RU" sz="2000" b="1" dirty="0"/>
              <a:t>Поурочные разработки по химии. 10 класс» Москва «ВАКО» 2005.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ru-RU" sz="2000" b="1" dirty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ru-RU" sz="2000" b="1" u="sng" dirty="0"/>
              <a:t>О.С. Габриелян, Ф.Н. Маскаев, С.Ю. </a:t>
            </a:r>
            <a:r>
              <a:rPr lang="ru-RU" sz="2000" b="1" u="sng" dirty="0" err="1"/>
              <a:t>Пономарёв</a:t>
            </a:r>
            <a:r>
              <a:rPr lang="ru-RU" sz="2000" b="1" u="sng" dirty="0"/>
              <a:t>, В.И. </a:t>
            </a:r>
            <a:r>
              <a:rPr lang="ru-RU" sz="2000" b="1" u="sng" dirty="0" err="1"/>
              <a:t>Теренин</a:t>
            </a:r>
            <a:endParaRPr lang="ru-RU" sz="2000" b="1" dirty="0"/>
          </a:p>
          <a:p>
            <a:pPr>
              <a:defRPr/>
            </a:pPr>
            <a:r>
              <a:rPr lang="ru-RU" sz="2000" b="1" dirty="0"/>
              <a:t>«</a:t>
            </a:r>
            <a:r>
              <a:rPr lang="ru-RU" sz="2000" b="1" dirty="0"/>
              <a:t>Химия. Профильный уровень. 10 класс» Москва «Дрофа» 2005.</a:t>
            </a:r>
          </a:p>
          <a:p>
            <a:pPr>
              <a:defRPr/>
            </a:pPr>
            <a:endParaRPr lang="ru-RU" sz="2000" b="1" dirty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ru-RU" sz="2000" b="1" u="sng" dirty="0">
                <a:solidFill>
                  <a:srgbClr val="FFFFFF"/>
                </a:solidFill>
              </a:rPr>
              <a:t>Г.Е. Рудзитис,  Ф.Г. Фельдман</a:t>
            </a:r>
            <a:endParaRPr lang="ru-RU" sz="2000" b="1" dirty="0">
              <a:solidFill>
                <a:srgbClr val="FFFFFF"/>
              </a:solidFill>
            </a:endParaRPr>
          </a:p>
          <a:p>
            <a:pPr>
              <a:defRPr/>
            </a:pPr>
            <a:r>
              <a:rPr lang="ru-RU" sz="2000" b="1" dirty="0">
                <a:solidFill>
                  <a:srgbClr val="FFFFFF"/>
                </a:solidFill>
              </a:rPr>
              <a:t>«Химия. 10 класс» Москва «Просвещение» 2010.</a:t>
            </a:r>
          </a:p>
          <a:p>
            <a:pPr>
              <a:defRPr/>
            </a:pPr>
            <a:endParaRPr lang="ru-RU" sz="2000" b="1" dirty="0">
              <a:solidFill>
                <a:srgbClr val="FFFFFF"/>
              </a:solidFill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b="1" dirty="0"/>
              <a:t>http://prezentacii.com/animacii-dlya-prezentaciy.html</a:t>
            </a:r>
            <a:endParaRPr lang="ru-RU" sz="2000" b="1" dirty="0"/>
          </a:p>
          <a:p>
            <a:pPr>
              <a:defRPr/>
            </a:pPr>
            <a:endParaRPr lang="ru-RU" sz="2000" b="1" dirty="0"/>
          </a:p>
        </p:txBody>
      </p:sp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70313" y="5013325"/>
            <a:ext cx="1509712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3" descr="book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407275" y="0"/>
            <a:ext cx="1295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4000" b="1" smtClean="0"/>
              <a:t>Замещение атомов Н </a:t>
            </a:r>
            <a:r>
              <a:rPr lang="ru-RU" b="1" smtClean="0"/>
              <a:t>гидроксильной</a:t>
            </a:r>
            <a:r>
              <a:rPr lang="ru-RU" sz="4000" b="1" smtClean="0"/>
              <a:t> группы активными металлами</a:t>
            </a:r>
            <a:r>
              <a:rPr lang="ru-RU" sz="4000" smtClean="0"/>
              <a:t> 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2276475"/>
            <a:ext cx="9144000" cy="865188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00FF"/>
                </a:solidFill>
              </a14:hiddenFill>
            </a:ext>
          </a:extLst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4000" b="1" smtClean="0"/>
              <a:t>2Na + 2R-OH  </a:t>
            </a:r>
            <a:r>
              <a:rPr lang="ru-RU" sz="4000" b="1" smtClean="0"/>
              <a:t>         </a:t>
            </a:r>
            <a:r>
              <a:rPr lang="en-US" sz="4000" b="1" smtClean="0"/>
              <a:t>2R-ONa + H</a:t>
            </a:r>
            <a:r>
              <a:rPr lang="en-US" sz="4000" b="1" baseline="-25000" smtClean="0"/>
              <a:t>2</a:t>
            </a:r>
            <a:r>
              <a:rPr lang="en-US" sz="4000" smtClean="0"/>
              <a:t> </a:t>
            </a:r>
            <a:endParaRPr lang="ru-RU" sz="4000" smtClean="0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3924300" y="2636838"/>
            <a:ext cx="936625" cy="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250825" y="4005263"/>
            <a:ext cx="8713788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2Na + 2CH</a:t>
            </a:r>
            <a:r>
              <a:rPr lang="en-US" sz="40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-CH</a:t>
            </a:r>
            <a:r>
              <a:rPr lang="en-US" sz="40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-OH  </a:t>
            </a:r>
            <a:r>
              <a:rPr lang="ru-RU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</a:t>
            </a:r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2CH</a:t>
            </a:r>
            <a:r>
              <a:rPr lang="en-US" sz="40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-CH</a:t>
            </a:r>
            <a:r>
              <a:rPr lang="en-US" sz="40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-ONa + H</a:t>
            </a:r>
            <a:r>
              <a:rPr lang="en-US" sz="40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ru-RU" sz="4000" b="1" baseline="-25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524750" y="4292600"/>
            <a:ext cx="936625" cy="0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611188" y="5589588"/>
            <a:ext cx="936625" cy="0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rot="-5400000">
            <a:off x="7021513" y="5516563"/>
            <a:ext cx="719137" cy="1587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2195513" y="2997200"/>
            <a:ext cx="1090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спирт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4716463" y="2997200"/>
            <a:ext cx="3030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алкоголят натрия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4859338" y="4724400"/>
            <a:ext cx="1274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этанол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2987675" y="6092825"/>
            <a:ext cx="2449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этилат натрия</a:t>
            </a:r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rot="-5400000">
            <a:off x="8316913" y="2635250"/>
            <a:ext cx="719138" cy="1587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4110" name="Picture 13" descr="doc30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12075" y="223838"/>
            <a:ext cx="11811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70" decel="1000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770" decel="1000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" dur="77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133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5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7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8" grpId="0" animBg="1"/>
      <p:bldP spid="13320" grpId="0" animBg="1"/>
      <p:bldP spid="13321" grpId="0" animBg="1"/>
      <p:bldP spid="13322" grpId="0" animBg="1"/>
      <p:bldP spid="13327" grpId="0"/>
      <p:bldP spid="133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92100"/>
            <a:ext cx="8435975" cy="18415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b="1" dirty="0" smtClean="0"/>
              <a:t>Замещение гидроксильной группы при взаимодействии с </a:t>
            </a:r>
            <a:r>
              <a:rPr lang="ru-RU" sz="4000" b="1" dirty="0" err="1" smtClean="0"/>
              <a:t>галагеноводородами</a:t>
            </a:r>
            <a:r>
              <a:rPr lang="ru-RU" sz="4000" b="1" dirty="0" smtClean="0"/>
              <a:t> (</a:t>
            </a:r>
            <a:r>
              <a:rPr lang="en-US" sz="4000" b="1" dirty="0" err="1" smtClean="0"/>
              <a:t>HHal</a:t>
            </a:r>
            <a:r>
              <a:rPr lang="ru-RU" sz="4000" b="1" dirty="0" smtClean="0"/>
              <a:t>)</a:t>
            </a:r>
            <a:r>
              <a:rPr lang="ru-RU" sz="4000" dirty="0" smtClean="0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49500"/>
            <a:ext cx="9144000" cy="1366838"/>
          </a:xfrm>
        </p:spPr>
        <p:txBody>
          <a:bodyPr/>
          <a:lstStyle/>
          <a:p>
            <a:pPr lvl="4" eaLnBrk="1" hangingPunct="1">
              <a:buFont typeface="Wingdings" pitchFamily="2" charset="2"/>
              <a:buNone/>
              <a:defRPr/>
            </a:pPr>
            <a:r>
              <a:rPr lang="ru-RU" sz="2800" b="1" dirty="0" smtClean="0"/>
              <a:t>              </a:t>
            </a:r>
            <a:r>
              <a:rPr lang="en-US" sz="2800" b="1" dirty="0" smtClean="0"/>
              <a:t>H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SO</a:t>
            </a:r>
            <a:r>
              <a:rPr lang="en-US" sz="2800" b="1" baseline="-25000" dirty="0" smtClean="0"/>
              <a:t>4</a:t>
            </a:r>
            <a:r>
              <a:rPr lang="en-US" sz="2800" b="1" dirty="0" smtClean="0"/>
              <a:t>(</a:t>
            </a:r>
            <a:r>
              <a:rPr lang="ru-RU" sz="2800" b="1" dirty="0" err="1" smtClean="0"/>
              <a:t>конц</a:t>
            </a:r>
            <a:r>
              <a:rPr lang="en-US" sz="2800" b="1" dirty="0" smtClean="0"/>
              <a:t>.)</a:t>
            </a:r>
            <a:endParaRPr lang="ru-RU" sz="2800" b="1" dirty="0" smtClean="0"/>
          </a:p>
          <a:p>
            <a:pPr eaLnBrk="1" hangingPunct="1">
              <a:buFontTx/>
              <a:buNone/>
              <a:defRPr/>
            </a:pPr>
            <a:r>
              <a:rPr lang="en-US" sz="4000" b="1" dirty="0" smtClean="0"/>
              <a:t>R-OH + </a:t>
            </a:r>
            <a:r>
              <a:rPr lang="en-US" sz="4000" b="1" dirty="0" err="1" smtClean="0"/>
              <a:t>HBr</a:t>
            </a:r>
            <a:r>
              <a:rPr lang="en-US" sz="4000" b="1" dirty="0" smtClean="0"/>
              <a:t>  </a:t>
            </a:r>
            <a:r>
              <a:rPr lang="ru-RU" sz="4000" b="1" dirty="0" smtClean="0"/>
              <a:t>                 </a:t>
            </a:r>
            <a:r>
              <a:rPr lang="en-US" sz="4000" b="1" dirty="0" err="1" smtClean="0"/>
              <a:t>RBr</a:t>
            </a:r>
            <a:r>
              <a:rPr lang="en-US" sz="4000" b="1" dirty="0" smtClean="0"/>
              <a:t> + H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O</a:t>
            </a:r>
            <a:r>
              <a:rPr lang="ru-RU" sz="4000" dirty="0" smtClean="0"/>
              <a:t> </a:t>
            </a: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3419475" y="3213100"/>
            <a:ext cx="2305050" cy="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179388" y="4365625"/>
            <a:ext cx="8713787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</a:t>
            </a:r>
            <a:r>
              <a:rPr lang="en-US" sz="40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-CH</a:t>
            </a:r>
            <a:r>
              <a:rPr lang="en-US" sz="40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-OH</a:t>
            </a:r>
            <a:r>
              <a:rPr lang="en-US"/>
              <a:t> </a:t>
            </a: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 HBr  </a:t>
            </a:r>
            <a:r>
              <a:rPr lang="ru-RU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  <a:p>
            <a:pPr>
              <a:defRPr/>
            </a:pPr>
            <a:endParaRPr lang="ru-RU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ru-RU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</a:t>
            </a: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</a:t>
            </a:r>
            <a:r>
              <a:rPr lang="en-US" sz="40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-CH</a:t>
            </a:r>
            <a:r>
              <a:rPr lang="en-US" sz="40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-Br + H</a:t>
            </a:r>
            <a:r>
              <a:rPr lang="en-US" sz="40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ru-RU" sz="400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5651500" y="4724400"/>
            <a:ext cx="2592388" cy="0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3563938" y="3860800"/>
            <a:ext cx="4422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4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sz="2800" b="1" baseline="-25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</a:t>
            </a:r>
            <a:r>
              <a:rPr lang="en-US" sz="2800" b="1" baseline="-25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ru-RU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конц</a:t>
            </a:r>
            <a:r>
              <a:rPr lang="en-US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.)</a:t>
            </a:r>
            <a:endParaRPr lang="ru-RU" sz="2800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684213" y="5949950"/>
            <a:ext cx="935037" cy="0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1258888" y="5010150"/>
            <a:ext cx="1274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этанол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3419475" y="6237288"/>
            <a:ext cx="1689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бромэтан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1258888" y="5013325"/>
            <a:ext cx="1274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этанол</a:t>
            </a:r>
          </a:p>
        </p:txBody>
      </p:sp>
      <p:pic>
        <p:nvPicPr>
          <p:cNvPr id="5132" name="Picture 39" descr="8ff3dc1d78eacfb0e5707d95d7af884e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72413" y="2349500"/>
            <a:ext cx="7429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800" decel="100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800" decel="100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7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17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7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7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7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7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7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7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7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7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7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3" grpId="0" animBg="1"/>
      <p:bldP spid="17416" grpId="0" animBg="1"/>
      <p:bldP spid="174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435975" cy="98107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dirty="0" smtClean="0"/>
              <a:t>Горение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144000" cy="1366837"/>
          </a:xfrm>
        </p:spPr>
        <p:txBody>
          <a:bodyPr/>
          <a:lstStyle/>
          <a:p>
            <a:pPr lvl="4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smtClean="0"/>
              <a:t>       </a:t>
            </a:r>
            <a:r>
              <a:rPr lang="ru-RU" b="1" smtClean="0"/>
              <a:t>            </a:t>
            </a:r>
            <a:r>
              <a:rPr lang="en-US" b="1" smtClean="0"/>
              <a:t>       </a:t>
            </a:r>
            <a:r>
              <a:rPr lang="ru-RU" sz="4000" b="1" smtClean="0"/>
              <a:t> </a:t>
            </a:r>
            <a:r>
              <a:rPr lang="en-US" sz="4000" b="1" smtClean="0"/>
              <a:t> </a:t>
            </a:r>
            <a:r>
              <a:rPr lang="en-US" b="1" smtClean="0"/>
              <a:t>   </a:t>
            </a:r>
            <a:endParaRPr lang="ru-RU" b="1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4000" b="1" smtClean="0"/>
              <a:t>R-OH + O</a:t>
            </a:r>
            <a:r>
              <a:rPr lang="en-US" sz="4000" b="1" baseline="-25000" smtClean="0"/>
              <a:t>2                           </a:t>
            </a:r>
            <a:r>
              <a:rPr lang="en-US" sz="4000" b="1" smtClean="0"/>
              <a:t>CO</a:t>
            </a:r>
            <a:r>
              <a:rPr lang="en-US" sz="4000" b="1" baseline="-25000" smtClean="0"/>
              <a:t>2</a:t>
            </a:r>
            <a:r>
              <a:rPr lang="en-US" sz="4000" b="1" smtClean="0"/>
              <a:t>    + H</a:t>
            </a:r>
            <a:r>
              <a:rPr lang="en-US" sz="4000" b="1" baseline="-25000" smtClean="0"/>
              <a:t>2</a:t>
            </a:r>
            <a:r>
              <a:rPr lang="en-US" sz="4000" b="1" smtClean="0"/>
              <a:t>O</a:t>
            </a:r>
            <a:r>
              <a:rPr lang="ru-RU" sz="3600" smtClean="0"/>
              <a:t> 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3203575" y="1989138"/>
            <a:ext cx="1944688" cy="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2924175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40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sz="40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-OH</a:t>
            </a:r>
            <a:r>
              <a:rPr lang="en-US"/>
              <a:t> </a:t>
            </a: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 </a:t>
            </a:r>
            <a:r>
              <a:rPr lang="ru-RU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en-US" sz="40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             </a:t>
            </a:r>
            <a:r>
              <a:rPr lang="ru-RU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</a:t>
            </a:r>
            <a:r>
              <a:rPr lang="en-US" sz="40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+  </a:t>
            </a:r>
            <a:r>
              <a:rPr lang="ru-RU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sz="40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ru-RU" sz="400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4067175" y="3284538"/>
            <a:ext cx="936625" cy="0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611188" y="3716338"/>
            <a:ext cx="1274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этанол</a:t>
            </a: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rot="-5400000">
            <a:off x="6373813" y="1987550"/>
            <a:ext cx="719138" cy="1587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4140200" y="2708275"/>
            <a:ext cx="541338" cy="519113"/>
          </a:xfrm>
          <a:prstGeom prst="rect">
            <a:avLst/>
          </a:prstGeom>
          <a:solidFill>
            <a:srgbClr val="FF66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t </a:t>
            </a:r>
            <a:endParaRPr lang="ru-RU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rot="-5400000">
            <a:off x="6084888" y="3282950"/>
            <a:ext cx="719138" cy="1587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42926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4000" b="1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sz="4000" b="1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-OH</a:t>
            </a:r>
            <a:r>
              <a:rPr lang="en-US" dirty="0"/>
              <a:t> 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 </a:t>
            </a:r>
            <a:r>
              <a:rPr lang="ru-RU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en-US" sz="4000" b="1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             </a:t>
            </a:r>
            <a:r>
              <a:rPr lang="ru-RU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</a:t>
            </a:r>
            <a:r>
              <a:rPr lang="en-US" sz="4000" b="1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+  </a:t>
            </a:r>
            <a:r>
              <a:rPr lang="ru-RU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sz="4000" b="1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ru-RU" sz="4000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0" y="5662613"/>
            <a:ext cx="91440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3600" b="1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sz="3600" b="1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-OH</a:t>
            </a:r>
            <a:r>
              <a:rPr lang="en-US" sz="3600" dirty="0"/>
              <a:t>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 </a:t>
            </a:r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en-US" sz="3600" b="1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          </a:t>
            </a:r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</a:t>
            </a:r>
            <a:r>
              <a:rPr lang="en-US" sz="3600" b="1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sz="3600" b="1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ru-RU" sz="3600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rot="-5400000">
            <a:off x="6300788" y="4508500"/>
            <a:ext cx="719138" cy="1587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rot="-5400000">
            <a:off x="6589713" y="5900738"/>
            <a:ext cx="719137" cy="1587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4140200" y="4652963"/>
            <a:ext cx="936625" cy="0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>
            <a:off x="4324350" y="6042025"/>
            <a:ext cx="936625" cy="0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539750" y="5084763"/>
            <a:ext cx="1481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бутанол</a:t>
            </a:r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684213" y="6400800"/>
            <a:ext cx="1689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пентанол</a:t>
            </a:r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4211638" y="4005263"/>
            <a:ext cx="555625" cy="579437"/>
          </a:xfrm>
          <a:prstGeom prst="rect">
            <a:avLst/>
          </a:prstGeom>
          <a:solidFill>
            <a:srgbClr val="FF66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t </a:t>
            </a:r>
            <a:endParaRPr lang="ru-RU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4365625" y="5407025"/>
            <a:ext cx="555625" cy="579438"/>
          </a:xfrm>
          <a:prstGeom prst="rect">
            <a:avLst/>
          </a:prstGeom>
          <a:solidFill>
            <a:srgbClr val="FF66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 </a:t>
            </a:r>
            <a:endParaRPr lang="ru-RU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2627313" y="2924175"/>
            <a:ext cx="50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endParaRPr lang="ru-RU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4932363" y="2924175"/>
            <a:ext cx="50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ru-RU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7019925" y="2924175"/>
            <a:ext cx="50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endParaRPr lang="ru-RU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85" name="Rectangle 29"/>
          <p:cNvSpPr>
            <a:spLocks noChangeArrowheads="1"/>
          </p:cNvSpPr>
          <p:nvPr/>
        </p:nvSpPr>
        <p:spPr bwMode="auto">
          <a:xfrm>
            <a:off x="2771775" y="4292600"/>
            <a:ext cx="50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5148263" y="4292600"/>
            <a:ext cx="50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endParaRPr lang="ru-RU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87" name="Rectangle 31"/>
          <p:cNvSpPr>
            <a:spLocks noChangeArrowheads="1"/>
          </p:cNvSpPr>
          <p:nvPr/>
        </p:nvSpPr>
        <p:spPr bwMode="auto">
          <a:xfrm>
            <a:off x="7308850" y="4292600"/>
            <a:ext cx="50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endParaRPr lang="ru-RU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88" name="Rectangle 32"/>
          <p:cNvSpPr>
            <a:spLocks noChangeArrowheads="1"/>
          </p:cNvSpPr>
          <p:nvPr/>
        </p:nvSpPr>
        <p:spPr bwMode="auto">
          <a:xfrm>
            <a:off x="3025775" y="5654675"/>
            <a:ext cx="7715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19489" name="Rectangle 33"/>
          <p:cNvSpPr>
            <a:spLocks noChangeArrowheads="1"/>
          </p:cNvSpPr>
          <p:nvPr/>
        </p:nvSpPr>
        <p:spPr bwMode="auto">
          <a:xfrm>
            <a:off x="5202238" y="5622925"/>
            <a:ext cx="90805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r>
              <a:rPr lang="ru-RU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9490" name="Rectangle 34"/>
          <p:cNvSpPr>
            <a:spLocks noChangeArrowheads="1"/>
          </p:cNvSpPr>
          <p:nvPr/>
        </p:nvSpPr>
        <p:spPr bwMode="auto">
          <a:xfrm>
            <a:off x="7329488" y="5688013"/>
            <a:ext cx="769937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</a:p>
        </p:txBody>
      </p:sp>
      <p:sp>
        <p:nvSpPr>
          <p:cNvPr id="19491" name="Rectangle 35"/>
          <p:cNvSpPr>
            <a:spLocks noChangeArrowheads="1"/>
          </p:cNvSpPr>
          <p:nvPr/>
        </p:nvSpPr>
        <p:spPr bwMode="auto">
          <a:xfrm>
            <a:off x="3708400" y="981075"/>
            <a:ext cx="746125" cy="914400"/>
          </a:xfrm>
          <a:prstGeom prst="rect">
            <a:avLst/>
          </a:prstGeom>
          <a:solidFill>
            <a:srgbClr val="FF66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54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t </a:t>
            </a:r>
            <a:endParaRPr lang="ru-RU" sz="4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47625" y="5622925"/>
            <a:ext cx="477838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6176" name="Picture 33" descr="a4e76a7daa978006a3440b1d18a4795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53238" y="26035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770" decel="1000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770" decel="100000"/>
                                        <p:tgtEl>
                                          <p:spTgt spid="194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9" dur="770" fill="hold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1" dur="770" fill="hold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770" decel="1000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770" decel="100000"/>
                                        <p:tgtEl>
                                          <p:spTgt spid="1948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0" dur="77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2" dur="77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770" decel="1000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770" decel="100000"/>
                                        <p:tgtEl>
                                          <p:spTgt spid="1948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1" dur="77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3" dur="77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9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9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9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9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9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9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9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9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9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1" dur="20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4" dur="20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7" dur="20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0" dur="20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2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 nodeType="clickPar">
                      <p:stCondLst>
                        <p:cond delay="indefinite"/>
                      </p:stCondLst>
                      <p:childTnLst>
                        <p:par>
                          <p:cTn id="2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autoUpdateAnimBg="0"/>
      <p:bldP spid="19460" grpId="0" animBg="1"/>
      <p:bldP spid="19462" grpId="0" animBg="1"/>
      <p:bldP spid="19465" grpId="0"/>
      <p:bldP spid="19467" grpId="0" animBg="1"/>
      <p:bldP spid="19468" grpId="0" animBg="1"/>
      <p:bldP spid="19469" grpId="0" animBg="1"/>
      <p:bldP spid="19471" grpId="0"/>
      <p:bldP spid="19472" grpId="0"/>
      <p:bldP spid="19473" grpId="0" animBg="1"/>
      <p:bldP spid="19474" grpId="0" animBg="1"/>
      <p:bldP spid="19475" grpId="0" animBg="1"/>
      <p:bldP spid="19476" grpId="0" animBg="1"/>
      <p:bldP spid="19477" grpId="0"/>
      <p:bldP spid="19478" grpId="0"/>
      <p:bldP spid="19479" grpId="0" animBg="1"/>
      <p:bldP spid="19480" grpId="0" animBg="1"/>
      <p:bldP spid="19481" grpId="0"/>
      <p:bldP spid="19482" grpId="0"/>
      <p:bldP spid="19483" grpId="0"/>
      <p:bldP spid="19485" grpId="0"/>
      <p:bldP spid="19487" grpId="0"/>
      <p:bldP spid="19488" grpId="0"/>
      <p:bldP spid="19489" grpId="0"/>
      <p:bldP spid="19490" grpId="0"/>
      <p:bldP spid="19491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36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0" y="2349500"/>
            <a:ext cx="9144000" cy="20161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mtClean="0"/>
              <a:t>                                                </a:t>
            </a:r>
            <a:r>
              <a:rPr lang="en-US" sz="3600" b="1" smtClean="0"/>
              <a:t>O</a:t>
            </a:r>
          </a:p>
          <a:p>
            <a:pPr eaLnBrk="1" hangingPunct="1">
              <a:buFontTx/>
              <a:buNone/>
              <a:defRPr/>
            </a:pPr>
            <a:r>
              <a:rPr lang="en-US" sz="3600" b="1" smtClean="0"/>
              <a:t>R</a:t>
            </a:r>
            <a:r>
              <a:rPr lang="ru-RU" sz="3600" b="1" smtClean="0"/>
              <a:t>-</a:t>
            </a:r>
            <a:r>
              <a:rPr lang="en-US" sz="3600" b="1" smtClean="0"/>
              <a:t>CH</a:t>
            </a:r>
            <a:r>
              <a:rPr lang="ru-RU" sz="3600" b="1" baseline="-25000" smtClean="0"/>
              <a:t>2</a:t>
            </a:r>
            <a:r>
              <a:rPr lang="ru-RU" sz="3600" b="1" smtClean="0"/>
              <a:t>-</a:t>
            </a:r>
            <a:r>
              <a:rPr lang="en-US" sz="3600" b="1" smtClean="0"/>
              <a:t>OH</a:t>
            </a:r>
            <a:r>
              <a:rPr lang="ru-RU" sz="3600" b="1" smtClean="0"/>
              <a:t> + </a:t>
            </a:r>
            <a:r>
              <a:rPr lang="en-US" sz="3600" b="1" smtClean="0"/>
              <a:t>CuO</a:t>
            </a:r>
            <a:r>
              <a:rPr lang="ru-RU" sz="3600" b="1" smtClean="0"/>
              <a:t>       </a:t>
            </a:r>
            <a:r>
              <a:rPr lang="en-US" sz="3600" b="1" smtClean="0"/>
              <a:t>R</a:t>
            </a:r>
            <a:r>
              <a:rPr lang="ru-RU" sz="3600" b="1" smtClean="0"/>
              <a:t>-</a:t>
            </a:r>
            <a:r>
              <a:rPr lang="en-US" sz="3600" b="1" smtClean="0"/>
              <a:t>C</a:t>
            </a:r>
            <a:r>
              <a:rPr lang="ru-RU" sz="3600" b="1" smtClean="0"/>
              <a:t>     + </a:t>
            </a:r>
            <a:r>
              <a:rPr lang="en-US" sz="3600" b="1" smtClean="0"/>
              <a:t>Cu</a:t>
            </a:r>
            <a:r>
              <a:rPr lang="ru-RU" sz="3600" b="1" smtClean="0"/>
              <a:t> + </a:t>
            </a:r>
            <a:r>
              <a:rPr lang="en-US" sz="3600" b="1" smtClean="0"/>
              <a:t>H</a:t>
            </a:r>
            <a:r>
              <a:rPr lang="ru-RU" sz="3600" b="1" baseline="-25000" smtClean="0"/>
              <a:t>2</a:t>
            </a:r>
            <a:r>
              <a:rPr lang="en-US" sz="3600" b="1" smtClean="0"/>
              <a:t>O</a:t>
            </a:r>
            <a:endParaRPr lang="ru-RU" sz="3600" b="1" smtClean="0"/>
          </a:p>
          <a:p>
            <a:pPr eaLnBrk="1" hangingPunct="1">
              <a:buFontTx/>
              <a:buNone/>
              <a:defRPr/>
            </a:pPr>
            <a:r>
              <a:rPr lang="ru-RU" sz="3600" b="1" smtClean="0"/>
              <a:t>                                              </a:t>
            </a:r>
            <a:r>
              <a:rPr lang="en-US" sz="3600" b="1" smtClean="0"/>
              <a:t>H</a:t>
            </a:r>
            <a:endParaRPr lang="ru-RU" sz="3600" b="1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435975" cy="98107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b="1" dirty="0" smtClean="0"/>
              <a:t>Окисление (мягкое) </a:t>
            </a:r>
            <a:br>
              <a:rPr lang="ru-RU" sz="4000" b="1" dirty="0" smtClean="0"/>
            </a:br>
            <a:r>
              <a:rPr lang="ru-RU" sz="4000" b="1" dirty="0" smtClean="0"/>
              <a:t>оксидом меди (</a:t>
            </a:r>
            <a:r>
              <a:rPr lang="en-US" sz="4000" b="1" dirty="0" smtClean="0"/>
              <a:t>II</a:t>
            </a:r>
            <a:r>
              <a:rPr lang="ru-RU" sz="4000" b="1" dirty="0" smtClean="0"/>
              <a:t>) (</a:t>
            </a:r>
            <a:r>
              <a:rPr lang="en-US" sz="4000" b="1" dirty="0" err="1" smtClean="0"/>
              <a:t>CuO</a:t>
            </a:r>
            <a:r>
              <a:rPr lang="ru-RU" sz="4000" b="1" dirty="0" smtClean="0"/>
              <a:t>)</a:t>
            </a:r>
            <a:r>
              <a:rPr lang="ru-RU" sz="4000" dirty="0" smtClean="0"/>
              <a:t> </a:t>
            </a:r>
            <a:endParaRPr lang="ru-RU" sz="4000" b="1" dirty="0" smtClean="0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4427538" y="3789363"/>
            <a:ext cx="166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альдегид</a:t>
            </a:r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3995738" y="2565400"/>
            <a:ext cx="555625" cy="579438"/>
          </a:xfrm>
          <a:prstGeom prst="rect">
            <a:avLst/>
          </a:prstGeom>
          <a:solidFill>
            <a:srgbClr val="FF66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t </a:t>
            </a:r>
            <a:endParaRPr lang="ru-RU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534" name="Rectangle 30"/>
          <p:cNvSpPr>
            <a:spLocks noChangeArrowheads="1"/>
          </p:cNvSpPr>
          <p:nvPr/>
        </p:nvSpPr>
        <p:spPr bwMode="auto">
          <a:xfrm>
            <a:off x="1042988" y="1196975"/>
            <a:ext cx="70580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057400" lvl="4" indent="-2286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2800" b="1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Первичные спирты </a:t>
            </a:r>
          </a:p>
          <a:p>
            <a:pPr marL="2057400" lvl="4" indent="-2286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ru-RU" sz="28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535" name="Rectangle 31"/>
          <p:cNvSpPr>
            <a:spLocks noChangeArrowheads="1"/>
          </p:cNvSpPr>
          <p:nvPr/>
        </p:nvSpPr>
        <p:spPr bwMode="auto">
          <a:xfrm>
            <a:off x="1403350" y="1773238"/>
            <a:ext cx="5376863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4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(до альдегидов )</a:t>
            </a:r>
          </a:p>
        </p:txBody>
      </p:sp>
      <p:sp>
        <p:nvSpPr>
          <p:cNvPr id="21537" name="Line 33"/>
          <p:cNvSpPr>
            <a:spLocks noChangeShapeType="1"/>
          </p:cNvSpPr>
          <p:nvPr/>
        </p:nvSpPr>
        <p:spPr bwMode="auto">
          <a:xfrm rot="-2269167">
            <a:off x="5724525" y="2924175"/>
            <a:ext cx="433388" cy="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38" name="Line 34"/>
          <p:cNvSpPr>
            <a:spLocks noChangeShapeType="1"/>
          </p:cNvSpPr>
          <p:nvPr/>
        </p:nvSpPr>
        <p:spPr bwMode="auto">
          <a:xfrm rot="-2269167">
            <a:off x="5867400" y="3068638"/>
            <a:ext cx="433388" cy="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39" name="Line 35"/>
          <p:cNvSpPr>
            <a:spLocks noChangeShapeType="1"/>
          </p:cNvSpPr>
          <p:nvPr/>
        </p:nvSpPr>
        <p:spPr bwMode="auto">
          <a:xfrm rot="1885453">
            <a:off x="5795963" y="3644900"/>
            <a:ext cx="433387" cy="1588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40" name="Rectangle 36"/>
          <p:cNvSpPr>
            <a:spLocks noChangeArrowheads="1"/>
          </p:cNvSpPr>
          <p:nvPr/>
        </p:nvSpPr>
        <p:spPr bwMode="auto">
          <a:xfrm>
            <a:off x="0" y="5084763"/>
            <a:ext cx="93964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</a:t>
            </a:r>
            <a:r>
              <a:rPr lang="en-US" sz="32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-CH</a:t>
            </a:r>
            <a:r>
              <a:rPr lang="en-US" sz="32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-OH </a:t>
            </a:r>
            <a:r>
              <a:rPr lang="ru-RU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CuO</a:t>
            </a:r>
            <a:r>
              <a:rPr lang="ru-RU" sz="3200">
                <a:solidFill>
                  <a:srgbClr val="FFFF00"/>
                </a:solidFill>
              </a:rPr>
              <a:t>   </a:t>
            </a:r>
            <a:r>
              <a:rPr lang="en-US" sz="3200">
                <a:solidFill>
                  <a:srgbClr val="FFFF00"/>
                </a:solidFill>
              </a:rPr>
              <a:t>    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</a:t>
            </a:r>
            <a:r>
              <a:rPr lang="en-US" sz="32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ru-RU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+  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Cu</a:t>
            </a:r>
            <a:r>
              <a:rPr lang="ru-RU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ru-RU" sz="32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endParaRPr lang="ru-RU" sz="32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    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3995738" y="4724400"/>
            <a:ext cx="555625" cy="579438"/>
          </a:xfrm>
          <a:prstGeom prst="rect">
            <a:avLst/>
          </a:prstGeom>
          <a:solidFill>
            <a:srgbClr val="FF66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t </a:t>
            </a:r>
            <a:endParaRPr lang="ru-RU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4067175" y="5373688"/>
            <a:ext cx="649288" cy="0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42" name="Line 38"/>
          <p:cNvSpPr>
            <a:spLocks noChangeShapeType="1"/>
          </p:cNvSpPr>
          <p:nvPr/>
        </p:nvSpPr>
        <p:spPr bwMode="auto">
          <a:xfrm rot="-2269167">
            <a:off x="6011863" y="5013325"/>
            <a:ext cx="433387" cy="0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43" name="Line 39"/>
          <p:cNvSpPr>
            <a:spLocks noChangeShapeType="1"/>
          </p:cNvSpPr>
          <p:nvPr/>
        </p:nvSpPr>
        <p:spPr bwMode="auto">
          <a:xfrm rot="-2269167">
            <a:off x="6156325" y="5157788"/>
            <a:ext cx="433388" cy="0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44" name="Line 40"/>
          <p:cNvSpPr>
            <a:spLocks noChangeShapeType="1"/>
          </p:cNvSpPr>
          <p:nvPr/>
        </p:nvSpPr>
        <p:spPr bwMode="auto">
          <a:xfrm rot="1885453">
            <a:off x="6084888" y="5734050"/>
            <a:ext cx="433387" cy="1588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45" name="Rectangle 41"/>
          <p:cNvSpPr>
            <a:spLocks noChangeArrowheads="1"/>
          </p:cNvSpPr>
          <p:nvPr/>
        </p:nvSpPr>
        <p:spPr bwMode="auto">
          <a:xfrm>
            <a:off x="6443663" y="4508500"/>
            <a:ext cx="536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endParaRPr lang="ru-RU" sz="36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546" name="Line 42"/>
          <p:cNvSpPr>
            <a:spLocks noChangeShapeType="1"/>
          </p:cNvSpPr>
          <p:nvPr/>
        </p:nvSpPr>
        <p:spPr bwMode="auto">
          <a:xfrm>
            <a:off x="4140200" y="3284538"/>
            <a:ext cx="649288" cy="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47" name="Rectangle 43"/>
          <p:cNvSpPr>
            <a:spLocks noChangeArrowheads="1"/>
          </p:cNvSpPr>
          <p:nvPr/>
        </p:nvSpPr>
        <p:spPr bwMode="auto">
          <a:xfrm>
            <a:off x="827088" y="5805488"/>
            <a:ext cx="1274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этанол</a:t>
            </a:r>
          </a:p>
        </p:txBody>
      </p:sp>
      <p:sp>
        <p:nvSpPr>
          <p:cNvPr id="21548" name="Rectangle 44"/>
          <p:cNvSpPr>
            <a:spLocks noChangeArrowheads="1"/>
          </p:cNvSpPr>
          <p:nvPr/>
        </p:nvSpPr>
        <p:spPr bwMode="auto">
          <a:xfrm>
            <a:off x="4787900" y="5949950"/>
            <a:ext cx="1443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этаналь</a:t>
            </a:r>
          </a:p>
        </p:txBody>
      </p:sp>
      <p:pic>
        <p:nvPicPr>
          <p:cNvPr id="7189" name="Picture 47" descr="d6b791fab28f98d14ef27906f4206b3d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24763" y="1439863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1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1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1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1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1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2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21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11" grpId="0"/>
      <p:bldP spid="21524" grpId="0" animBg="1"/>
      <p:bldP spid="21534" grpId="0"/>
      <p:bldP spid="21535" grpId="0"/>
      <p:bldP spid="21537" grpId="0" animBg="1"/>
      <p:bldP spid="21538" grpId="0" animBg="1"/>
      <p:bldP spid="21539" grpId="0" animBg="1"/>
      <p:bldP spid="21541" grpId="0" animBg="1"/>
      <p:bldP spid="21508" grpId="0" animBg="1"/>
      <p:bldP spid="21542" grpId="0" animBg="1"/>
      <p:bldP spid="21543" grpId="0" animBg="1"/>
      <p:bldP spid="21544" grpId="0" animBg="1"/>
      <p:bldP spid="21545" grpId="0"/>
      <p:bldP spid="21546" grpId="0" animBg="1"/>
      <p:bldP spid="21547" grpId="0"/>
      <p:bldP spid="215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349500"/>
            <a:ext cx="9144000" cy="14398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smtClean="0"/>
              <a:t>                                                </a:t>
            </a:r>
            <a:endParaRPr lang="en-US" sz="2400" b="1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3600" b="1" smtClean="0"/>
              <a:t>R</a:t>
            </a:r>
            <a:r>
              <a:rPr lang="ru-RU" sz="3600" b="1" baseline="-25000" smtClean="0"/>
              <a:t>1</a:t>
            </a:r>
            <a:r>
              <a:rPr lang="ru-RU" sz="3600" b="1" smtClean="0"/>
              <a:t>-</a:t>
            </a:r>
            <a:r>
              <a:rPr lang="en-US" sz="3600" b="1" smtClean="0"/>
              <a:t>C</a:t>
            </a:r>
            <a:r>
              <a:rPr lang="ru-RU" sz="3600" b="1" smtClean="0"/>
              <a:t>- </a:t>
            </a:r>
            <a:r>
              <a:rPr lang="en-US" sz="3600" b="1" smtClean="0"/>
              <a:t>R</a:t>
            </a:r>
            <a:r>
              <a:rPr lang="ru-RU" sz="3600" b="1" baseline="-25000" smtClean="0"/>
              <a:t>2</a:t>
            </a:r>
            <a:r>
              <a:rPr lang="ru-RU" sz="3600" b="1" smtClean="0"/>
              <a:t> + </a:t>
            </a:r>
            <a:r>
              <a:rPr lang="en-US" sz="3600" b="1" smtClean="0"/>
              <a:t>CuO</a:t>
            </a:r>
            <a:r>
              <a:rPr lang="ru-RU" sz="3600" b="1" smtClean="0"/>
              <a:t>       </a:t>
            </a:r>
            <a:r>
              <a:rPr lang="en-US" sz="3600" b="1" smtClean="0"/>
              <a:t>R</a:t>
            </a:r>
            <a:r>
              <a:rPr lang="ru-RU" sz="3600" b="1" baseline="-25000" smtClean="0"/>
              <a:t>1</a:t>
            </a:r>
            <a:r>
              <a:rPr lang="ru-RU" sz="3600" b="1" smtClean="0"/>
              <a:t>-</a:t>
            </a:r>
            <a:r>
              <a:rPr lang="en-US" sz="3600" b="1" smtClean="0"/>
              <a:t>C</a:t>
            </a:r>
            <a:r>
              <a:rPr lang="ru-RU" sz="3600" b="1" smtClean="0"/>
              <a:t>-</a:t>
            </a:r>
            <a:r>
              <a:rPr lang="en-US" sz="3600" b="1" smtClean="0"/>
              <a:t>R</a:t>
            </a:r>
            <a:r>
              <a:rPr lang="ru-RU" sz="3600" b="1" baseline="-25000" smtClean="0"/>
              <a:t>2</a:t>
            </a:r>
            <a:r>
              <a:rPr lang="ru-RU" sz="3600" b="1" smtClean="0"/>
              <a:t> + </a:t>
            </a:r>
            <a:r>
              <a:rPr lang="en-US" sz="3600" b="1" smtClean="0"/>
              <a:t>Cu</a:t>
            </a:r>
            <a:r>
              <a:rPr lang="ru-RU" sz="3600" b="1" smtClean="0"/>
              <a:t> + </a:t>
            </a:r>
            <a:r>
              <a:rPr lang="en-US" sz="3600" b="1" smtClean="0"/>
              <a:t>H</a:t>
            </a:r>
            <a:r>
              <a:rPr lang="ru-RU" sz="3600" b="1" baseline="-25000" smtClean="0"/>
              <a:t>2</a:t>
            </a:r>
            <a:r>
              <a:rPr lang="en-US" sz="3600" b="1" smtClean="0"/>
              <a:t>O</a:t>
            </a:r>
            <a:endParaRPr lang="ru-RU" sz="3600" b="1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smtClean="0"/>
              <a:t>                                             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435975" cy="98107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b="1" smtClean="0"/>
              <a:t>Окисление (мягкое) </a:t>
            </a:r>
            <a:br>
              <a:rPr lang="ru-RU" sz="4000" b="1" smtClean="0"/>
            </a:br>
            <a:r>
              <a:rPr lang="ru-RU" sz="4000" b="1" smtClean="0"/>
              <a:t>оксидом меди (</a:t>
            </a:r>
            <a:r>
              <a:rPr lang="en-US" sz="4000" b="1" smtClean="0"/>
              <a:t>II</a:t>
            </a:r>
            <a:r>
              <a:rPr lang="ru-RU" sz="4000" b="1" smtClean="0"/>
              <a:t>) (</a:t>
            </a:r>
            <a:r>
              <a:rPr lang="en-US" sz="4000" b="1" smtClean="0"/>
              <a:t>CuO</a:t>
            </a:r>
            <a:r>
              <a:rPr lang="ru-RU" sz="4000" b="1" smtClean="0"/>
              <a:t>)</a:t>
            </a:r>
            <a:r>
              <a:rPr lang="ru-RU" sz="4000" smtClean="0"/>
              <a:t> </a:t>
            </a:r>
            <a:endParaRPr lang="ru-RU" sz="4000" b="1" smtClean="0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851275" y="2205038"/>
            <a:ext cx="555625" cy="579437"/>
          </a:xfrm>
          <a:prstGeom prst="rect">
            <a:avLst/>
          </a:prstGeom>
          <a:solidFill>
            <a:srgbClr val="FF66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t </a:t>
            </a:r>
            <a:endParaRPr lang="ru-RU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042988" y="1341438"/>
            <a:ext cx="705802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057400" lvl="4" indent="-2286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2800" b="1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Вторичные спирты </a:t>
            </a:r>
          </a:p>
          <a:p>
            <a:pPr marL="2057400" lvl="4" indent="-2286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ru-RU" sz="28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1403350" y="1773238"/>
            <a:ext cx="5376863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4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(до кетонов )</a:t>
            </a:r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3779838" y="2924175"/>
            <a:ext cx="649287" cy="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4140200" y="3429000"/>
            <a:ext cx="1095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кетон</a:t>
            </a:r>
          </a:p>
        </p:txBody>
      </p: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684213" y="3573463"/>
            <a:ext cx="885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OH</a:t>
            </a:r>
            <a:endParaRPr lang="ru-RU" sz="3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 rot="5400000">
            <a:off x="755650" y="3429000"/>
            <a:ext cx="433388" cy="1588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5219700" y="3573463"/>
            <a:ext cx="536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endParaRPr lang="ru-RU" sz="3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 rot="5400000">
            <a:off x="5148263" y="3429000"/>
            <a:ext cx="433388" cy="1587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 rot="5400000">
            <a:off x="5292725" y="3429000"/>
            <a:ext cx="433388" cy="1588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55" name="Rectangle 27"/>
          <p:cNvSpPr>
            <a:spLocks noChangeArrowheads="1"/>
          </p:cNvSpPr>
          <p:nvPr/>
        </p:nvSpPr>
        <p:spPr bwMode="auto">
          <a:xfrm>
            <a:off x="0" y="4437063"/>
            <a:ext cx="9467850" cy="111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SzPct val="120000"/>
              <a:defRPr/>
            </a:pP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</a:t>
            </a:r>
            <a:r>
              <a:rPr lang="en-US" sz="3200" b="1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</a:t>
            </a:r>
            <a:r>
              <a:rPr lang="en-US" sz="3200" b="1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</a:t>
            </a:r>
            <a:r>
              <a:rPr lang="en-US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CuO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CH</a:t>
            </a:r>
            <a:r>
              <a:rPr lang="en-US" sz="3200" b="1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</a:t>
            </a:r>
            <a:r>
              <a:rPr lang="en-US" sz="3200" b="1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Cu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ru-RU" sz="3200" b="1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SzPct val="120000"/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</a:t>
            </a:r>
            <a:endParaRPr lang="ru-RU" sz="3600" b="1" baseline="-25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 rot="5400000">
            <a:off x="971550" y="5084763"/>
            <a:ext cx="433387" cy="1588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57" name="Rectangle 29"/>
          <p:cNvSpPr>
            <a:spLocks noChangeArrowheads="1"/>
          </p:cNvSpPr>
          <p:nvPr/>
        </p:nvSpPr>
        <p:spPr bwMode="auto">
          <a:xfrm>
            <a:off x="971550" y="5229225"/>
            <a:ext cx="8080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OH</a:t>
            </a:r>
            <a:endParaRPr lang="ru-RU" sz="32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58" name="Line 30"/>
          <p:cNvSpPr>
            <a:spLocks noChangeShapeType="1"/>
          </p:cNvSpPr>
          <p:nvPr/>
        </p:nvSpPr>
        <p:spPr bwMode="auto">
          <a:xfrm rot="5400000">
            <a:off x="5003800" y="5084763"/>
            <a:ext cx="433387" cy="1588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59" name="Line 31"/>
          <p:cNvSpPr>
            <a:spLocks noChangeShapeType="1"/>
          </p:cNvSpPr>
          <p:nvPr/>
        </p:nvSpPr>
        <p:spPr bwMode="auto">
          <a:xfrm rot="5400000">
            <a:off x="5148263" y="5084763"/>
            <a:ext cx="433387" cy="1587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60" name="Rectangle 32"/>
          <p:cNvSpPr>
            <a:spLocks noChangeArrowheads="1"/>
          </p:cNvSpPr>
          <p:nvPr/>
        </p:nvSpPr>
        <p:spPr bwMode="auto">
          <a:xfrm>
            <a:off x="5076825" y="5229225"/>
            <a:ext cx="4968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endParaRPr lang="ru-RU" sz="32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61" name="Line 33"/>
          <p:cNvSpPr>
            <a:spLocks noChangeShapeType="1"/>
          </p:cNvSpPr>
          <p:nvPr/>
        </p:nvSpPr>
        <p:spPr bwMode="auto">
          <a:xfrm>
            <a:off x="3708400" y="4652963"/>
            <a:ext cx="431800" cy="0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62" name="Rectangle 34"/>
          <p:cNvSpPr>
            <a:spLocks noChangeArrowheads="1"/>
          </p:cNvSpPr>
          <p:nvPr/>
        </p:nvSpPr>
        <p:spPr bwMode="auto">
          <a:xfrm>
            <a:off x="3567113" y="3925888"/>
            <a:ext cx="555625" cy="577850"/>
          </a:xfrm>
          <a:prstGeom prst="rect">
            <a:avLst/>
          </a:prstGeom>
          <a:solidFill>
            <a:srgbClr val="FF66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 </a:t>
            </a:r>
            <a:endParaRPr lang="ru-RU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63" name="Rectangle 35"/>
          <p:cNvSpPr>
            <a:spLocks noChangeArrowheads="1"/>
          </p:cNvSpPr>
          <p:nvPr/>
        </p:nvSpPr>
        <p:spPr bwMode="auto">
          <a:xfrm>
            <a:off x="4140200" y="5734050"/>
            <a:ext cx="2459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диметилкетон</a:t>
            </a:r>
          </a:p>
        </p:txBody>
      </p:sp>
      <p:sp>
        <p:nvSpPr>
          <p:cNvPr id="22564" name="Rectangle 36"/>
          <p:cNvSpPr>
            <a:spLocks noChangeArrowheads="1"/>
          </p:cNvSpPr>
          <p:nvPr/>
        </p:nvSpPr>
        <p:spPr bwMode="auto">
          <a:xfrm>
            <a:off x="4500563" y="6237288"/>
            <a:ext cx="172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пропанон</a:t>
            </a:r>
          </a:p>
        </p:txBody>
      </p:sp>
      <p:sp>
        <p:nvSpPr>
          <p:cNvPr id="22565" name="Rectangle 37"/>
          <p:cNvSpPr>
            <a:spLocks noChangeArrowheads="1"/>
          </p:cNvSpPr>
          <p:nvPr/>
        </p:nvSpPr>
        <p:spPr bwMode="auto">
          <a:xfrm>
            <a:off x="4211638" y="4149725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22566" name="Rectangle 38"/>
          <p:cNvSpPr>
            <a:spLocks noChangeArrowheads="1"/>
          </p:cNvSpPr>
          <p:nvPr/>
        </p:nvSpPr>
        <p:spPr bwMode="auto">
          <a:xfrm>
            <a:off x="5148263" y="4149725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2567" name="Rectangle 39"/>
          <p:cNvSpPr>
            <a:spLocks noChangeArrowheads="1"/>
          </p:cNvSpPr>
          <p:nvPr/>
        </p:nvSpPr>
        <p:spPr bwMode="auto">
          <a:xfrm>
            <a:off x="5724525" y="4149725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2568" name="Rectangle 40"/>
          <p:cNvSpPr>
            <a:spLocks noChangeArrowheads="1"/>
          </p:cNvSpPr>
          <p:nvPr/>
        </p:nvSpPr>
        <p:spPr bwMode="auto">
          <a:xfrm>
            <a:off x="250825" y="5949950"/>
            <a:ext cx="2054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пропанол-2</a:t>
            </a:r>
          </a:p>
        </p:txBody>
      </p:sp>
      <p:pic>
        <p:nvPicPr>
          <p:cNvPr id="8220" name="Picture 47" descr="d6b791fab28f98d14ef27906f4206b3d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40650" y="1204913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22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22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22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2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2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22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2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2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2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/>
      <p:bldP spid="22531" grpId="0" autoUpdateAnimBg="0"/>
      <p:bldP spid="22533" grpId="0" animBg="1"/>
      <p:bldP spid="22534" grpId="0"/>
      <p:bldP spid="22546" grpId="0" animBg="1"/>
      <p:bldP spid="22548" grpId="0"/>
      <p:bldP spid="22550" grpId="0"/>
      <p:bldP spid="22551" grpId="0" animBg="1"/>
      <p:bldP spid="22552" grpId="0"/>
      <p:bldP spid="22553" grpId="0" animBg="1"/>
      <p:bldP spid="22554" grpId="0" animBg="1"/>
      <p:bldP spid="22556" grpId="0" animBg="1"/>
      <p:bldP spid="22557" grpId="0"/>
      <p:bldP spid="22558" grpId="0" animBg="1"/>
      <p:bldP spid="22559" grpId="0" animBg="1"/>
      <p:bldP spid="22560" grpId="0"/>
      <p:bldP spid="22561" grpId="0" animBg="1"/>
      <p:bldP spid="22562" grpId="0" animBg="1"/>
      <p:bldP spid="22563" grpId="0"/>
      <p:bldP spid="22564" grpId="0"/>
      <p:bldP spid="22565" grpId="0"/>
      <p:bldP spid="22566" grpId="0"/>
      <p:bldP spid="22567" grpId="0"/>
      <p:bldP spid="225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349500"/>
            <a:ext cx="9144000" cy="20161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mtClean="0"/>
              <a:t>                                                </a:t>
            </a:r>
            <a:r>
              <a:rPr lang="en-US" smtClean="0"/>
              <a:t>          </a:t>
            </a:r>
            <a:r>
              <a:rPr lang="en-US" sz="3600" b="1" smtClean="0"/>
              <a:t>O</a:t>
            </a:r>
          </a:p>
          <a:p>
            <a:pPr eaLnBrk="1" hangingPunct="1">
              <a:buFontTx/>
              <a:buNone/>
              <a:defRPr/>
            </a:pPr>
            <a:r>
              <a:rPr lang="en-US" sz="3600" b="1" smtClean="0"/>
              <a:t>R</a:t>
            </a:r>
            <a:r>
              <a:rPr lang="ru-RU" sz="3600" b="1" smtClean="0"/>
              <a:t>-</a:t>
            </a:r>
            <a:r>
              <a:rPr lang="en-US" sz="3600" b="1" smtClean="0"/>
              <a:t>CH</a:t>
            </a:r>
            <a:r>
              <a:rPr lang="ru-RU" sz="3600" b="1" baseline="-25000" smtClean="0"/>
              <a:t>2</a:t>
            </a:r>
            <a:r>
              <a:rPr lang="ru-RU" sz="3600" b="1" smtClean="0"/>
              <a:t>-</a:t>
            </a:r>
            <a:r>
              <a:rPr lang="en-US" sz="3600" b="1" smtClean="0"/>
              <a:t>OH</a:t>
            </a:r>
            <a:r>
              <a:rPr lang="ru-RU" sz="3600" b="1" smtClean="0"/>
              <a:t> + </a:t>
            </a:r>
            <a:r>
              <a:rPr lang="en-US" sz="3600" b="1" smtClean="0"/>
              <a:t>[O]</a:t>
            </a:r>
            <a:r>
              <a:rPr lang="ru-RU" sz="3600" b="1" smtClean="0"/>
              <a:t>       </a:t>
            </a:r>
            <a:r>
              <a:rPr lang="en-US" sz="3600" b="1" smtClean="0"/>
              <a:t>         R</a:t>
            </a:r>
            <a:r>
              <a:rPr lang="ru-RU" sz="3600" b="1" smtClean="0"/>
              <a:t>-</a:t>
            </a:r>
            <a:r>
              <a:rPr lang="en-US" sz="3600" b="1" smtClean="0"/>
              <a:t>C</a:t>
            </a:r>
            <a:r>
              <a:rPr lang="ru-RU" sz="3600" b="1" smtClean="0"/>
              <a:t>      + </a:t>
            </a:r>
            <a:r>
              <a:rPr lang="en-US" sz="3600" b="1" smtClean="0"/>
              <a:t>H</a:t>
            </a:r>
            <a:r>
              <a:rPr lang="ru-RU" sz="3600" b="1" baseline="-25000" smtClean="0"/>
              <a:t>2</a:t>
            </a:r>
            <a:r>
              <a:rPr lang="en-US" sz="3600" b="1" smtClean="0"/>
              <a:t>O</a:t>
            </a:r>
            <a:endParaRPr lang="ru-RU" sz="3600" b="1" smtClean="0"/>
          </a:p>
          <a:p>
            <a:pPr eaLnBrk="1" hangingPunct="1">
              <a:buFontTx/>
              <a:buNone/>
              <a:defRPr/>
            </a:pPr>
            <a:r>
              <a:rPr lang="ru-RU" sz="3600" b="1" smtClean="0"/>
              <a:t>                                              </a:t>
            </a:r>
            <a:r>
              <a:rPr lang="en-US" sz="3600" b="1" smtClean="0"/>
              <a:t>         H</a:t>
            </a:r>
            <a:endParaRPr lang="ru-RU" sz="3600" b="1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5093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b="1" dirty="0" smtClean="0"/>
              <a:t>Окисление (мягкое) </a:t>
            </a:r>
            <a:br>
              <a:rPr lang="ru-RU" sz="4000" b="1" dirty="0" smtClean="0"/>
            </a:br>
            <a:r>
              <a:rPr lang="ru-RU" sz="4000" b="1" dirty="0" smtClean="0"/>
              <a:t>(</a:t>
            </a:r>
            <a:r>
              <a:rPr lang="en-US" sz="4000" b="1" dirty="0" err="1" smtClean="0"/>
              <a:t>KMnO</a:t>
            </a:r>
            <a:r>
              <a:rPr lang="ru-RU" sz="4000" b="1" baseline="-25000" dirty="0" smtClean="0"/>
              <a:t>4</a:t>
            </a:r>
            <a:r>
              <a:rPr lang="ru-RU" sz="4000" b="1" dirty="0" smtClean="0"/>
              <a:t> в кислой среде) </a:t>
            </a:r>
            <a:r>
              <a:rPr lang="ru-RU" dirty="0" smtClean="0"/>
              <a:t> </a:t>
            </a:r>
            <a:r>
              <a:rPr lang="ru-RU" sz="4000" dirty="0" smtClean="0"/>
              <a:t> 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5651500" y="3933825"/>
            <a:ext cx="166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альдегид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042988" y="1268413"/>
            <a:ext cx="705802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057400" lvl="4" indent="-2286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2800" b="1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Первичные спирты </a:t>
            </a:r>
          </a:p>
          <a:p>
            <a:pPr marL="2057400" lvl="4" indent="-2286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ru-RU" sz="28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1116013" y="1773238"/>
            <a:ext cx="5376862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4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(до альдегидов )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rot="-2269167">
            <a:off x="6877050" y="2852738"/>
            <a:ext cx="433388" cy="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rot="-2269167">
            <a:off x="6948488" y="2997200"/>
            <a:ext cx="433387" cy="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rot="1885453">
            <a:off x="6948488" y="3644900"/>
            <a:ext cx="433387" cy="1588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5084763"/>
            <a:ext cx="93964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</a:t>
            </a:r>
            <a:r>
              <a:rPr lang="en-US" sz="32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-CH</a:t>
            </a:r>
            <a:r>
              <a:rPr lang="en-US" sz="32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-OH </a:t>
            </a:r>
            <a:r>
              <a:rPr lang="ru-RU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[O]</a:t>
            </a:r>
            <a:r>
              <a:rPr lang="ru-RU" sz="3200">
                <a:solidFill>
                  <a:srgbClr val="FFFF00"/>
                </a:solidFill>
              </a:rPr>
              <a:t>   </a:t>
            </a:r>
            <a:r>
              <a:rPr lang="en-US" sz="3200">
                <a:solidFill>
                  <a:srgbClr val="FFFF00"/>
                </a:solidFill>
              </a:rPr>
              <a:t>          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</a:t>
            </a:r>
            <a:r>
              <a:rPr lang="en-US" sz="32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ru-RU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ru-RU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ru-RU" sz="32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endParaRPr lang="ru-RU" sz="32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    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4067175" y="5373688"/>
            <a:ext cx="1296988" cy="0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 rot="-2269167">
            <a:off x="6804025" y="4941888"/>
            <a:ext cx="433388" cy="0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 rot="-2269167">
            <a:off x="6877050" y="5084763"/>
            <a:ext cx="433388" cy="0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 rot="1885453">
            <a:off x="6877050" y="5661025"/>
            <a:ext cx="433388" cy="1588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7235825" y="4508500"/>
            <a:ext cx="536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endParaRPr lang="ru-RU" sz="36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4140200" y="3284538"/>
            <a:ext cx="1584325" cy="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827088" y="5805488"/>
            <a:ext cx="1274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этанол</a:t>
            </a: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5292725" y="5876925"/>
            <a:ext cx="1443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этаналь</a:t>
            </a:r>
          </a:p>
        </p:txBody>
      </p:sp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4067175" y="2411413"/>
            <a:ext cx="1749425" cy="641350"/>
          </a:xfrm>
          <a:prstGeom prst="rect">
            <a:avLst/>
          </a:prstGeom>
          <a:solidFill>
            <a:srgbClr val="FF66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KMnO</a:t>
            </a:r>
            <a:r>
              <a:rPr lang="en-US" sz="3600" b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endParaRPr lang="ru-RU" sz="3600" b="1" baseline="-25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3708400" y="4365625"/>
            <a:ext cx="1749425" cy="641350"/>
          </a:xfrm>
          <a:prstGeom prst="rect">
            <a:avLst/>
          </a:prstGeom>
          <a:solidFill>
            <a:srgbClr val="FF66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KMnO</a:t>
            </a:r>
            <a:r>
              <a:rPr lang="en-US" sz="3600" b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endParaRPr lang="ru-RU" sz="3600" b="1" baseline="-25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9237" name="Picture 2" descr="салют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51638" y="125413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6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6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6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6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6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6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1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1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utoUpdateAnimBg="0"/>
      <p:bldP spid="26628" grpId="0"/>
      <p:bldP spid="26630" grpId="0"/>
      <p:bldP spid="26631" grpId="0"/>
      <p:bldP spid="26632" grpId="0" animBg="1"/>
      <p:bldP spid="26633" grpId="0" animBg="1"/>
      <p:bldP spid="26634" grpId="0" animBg="1"/>
      <p:bldP spid="26637" grpId="0" animBg="1"/>
      <p:bldP spid="26638" grpId="0" animBg="1"/>
      <p:bldP spid="26639" grpId="0" animBg="1"/>
      <p:bldP spid="26640" grpId="0" animBg="1"/>
      <p:bldP spid="26641" grpId="0"/>
      <p:bldP spid="26642" grpId="0" animBg="1"/>
      <p:bldP spid="26643" grpId="0"/>
      <p:bldP spid="26644" grpId="0"/>
      <p:bldP spid="26649" grpId="0" animBg="1"/>
      <p:bldP spid="266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8415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b="1" dirty="0" smtClean="0"/>
              <a:t>РЕАКЦИЯ ОТЩЕПЛЕНИЯ ВОДЫ.</a:t>
            </a:r>
            <a:br>
              <a:rPr lang="ru-RU" sz="4000" b="1" dirty="0" smtClean="0"/>
            </a:br>
            <a:r>
              <a:rPr lang="ru-RU" sz="4000" b="1" dirty="0" smtClean="0"/>
              <a:t>МЕЖМОЛЕКУЛЯРНАЯ ДЕГИДРАТАЦИЯ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284538"/>
            <a:ext cx="9144000" cy="71913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3600" b="1" smtClean="0"/>
              <a:t>R</a:t>
            </a:r>
            <a:r>
              <a:rPr lang="ru-RU" sz="3600" b="1" baseline="-25000" smtClean="0"/>
              <a:t>1</a:t>
            </a:r>
            <a:r>
              <a:rPr lang="en-US" sz="3600" b="1" smtClean="0"/>
              <a:t>-OH + R</a:t>
            </a:r>
            <a:r>
              <a:rPr lang="ru-RU" sz="3600" b="1" baseline="-25000" smtClean="0"/>
              <a:t>2</a:t>
            </a:r>
            <a:r>
              <a:rPr lang="en-US" sz="3600" b="1" smtClean="0"/>
              <a:t>-OH</a:t>
            </a:r>
            <a:r>
              <a:rPr lang="ru-RU" sz="3600" b="1" smtClean="0"/>
              <a:t>               </a:t>
            </a:r>
            <a:r>
              <a:rPr lang="en-US" sz="3600" b="1" smtClean="0"/>
              <a:t>R</a:t>
            </a:r>
            <a:r>
              <a:rPr lang="ru-RU" sz="3600" b="1" baseline="-25000" smtClean="0"/>
              <a:t>1</a:t>
            </a:r>
            <a:r>
              <a:rPr lang="en-US" sz="3600" b="1" smtClean="0"/>
              <a:t>-O- R</a:t>
            </a:r>
            <a:r>
              <a:rPr lang="ru-RU" sz="3600" b="1" baseline="-25000" smtClean="0"/>
              <a:t>2</a:t>
            </a:r>
            <a:r>
              <a:rPr lang="en-US" sz="3600" b="1" smtClean="0"/>
              <a:t> + H</a:t>
            </a:r>
            <a:r>
              <a:rPr lang="en-US" sz="3600" b="1" baseline="-25000" smtClean="0"/>
              <a:t>2</a:t>
            </a:r>
            <a:r>
              <a:rPr lang="en-US" sz="3600" b="1" smtClean="0"/>
              <a:t>O</a:t>
            </a:r>
            <a:r>
              <a:rPr lang="ru-RU" sz="3600" smtClean="0"/>
              <a:t> 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4067175" y="3644900"/>
            <a:ext cx="1225550" cy="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79388" y="4365625"/>
            <a:ext cx="8713787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</a:t>
            </a:r>
            <a:r>
              <a:rPr lang="en-US" sz="40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-CH</a:t>
            </a:r>
            <a:r>
              <a:rPr lang="en-US" sz="40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-OH</a:t>
            </a:r>
            <a:r>
              <a:rPr lang="en-US"/>
              <a:t> </a:t>
            </a: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+CH</a:t>
            </a:r>
            <a:r>
              <a:rPr lang="en-US" sz="40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-OH</a:t>
            </a:r>
            <a:endParaRPr lang="ru-RU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ru-RU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ru-RU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</a:t>
            </a: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</a:t>
            </a:r>
            <a:r>
              <a:rPr lang="en-US" sz="40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-CH</a:t>
            </a:r>
            <a:r>
              <a:rPr lang="en-US" sz="40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-O-CH</a:t>
            </a:r>
            <a:r>
              <a:rPr lang="en-US" sz="40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H</a:t>
            </a:r>
            <a:r>
              <a:rPr lang="en-US" sz="40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endParaRPr lang="ru-RU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ru-RU" sz="4000">
              <a:solidFill>
                <a:srgbClr val="FFFF00"/>
              </a:solidFill>
            </a:endParaRP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6372225" y="4724400"/>
            <a:ext cx="2592388" cy="0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684213" y="5949950"/>
            <a:ext cx="935037" cy="0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2771775" y="6237288"/>
            <a:ext cx="3613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метилэтиловый эфир</a:t>
            </a: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-828675" y="1989138"/>
            <a:ext cx="5376863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4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с образованием</a:t>
            </a: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2484438" y="1989138"/>
            <a:ext cx="5592762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4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простых эфиров</a:t>
            </a: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3059113" y="2781300"/>
            <a:ext cx="3240087" cy="457200"/>
          </a:xfrm>
          <a:prstGeom prst="rect">
            <a:avLst/>
          </a:prstGeom>
          <a:solidFill>
            <a:srgbClr val="FF66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sz="2400" b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SO</a:t>
            </a:r>
            <a:r>
              <a:rPr lang="en-US" sz="2400" b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к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.)/t&lt;140</a:t>
            </a:r>
            <a:r>
              <a:rPr lang="en-US" sz="2400" b="1" baseline="3000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400"/>
              <a:t> </a:t>
            </a:r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6659563" y="4076700"/>
            <a:ext cx="2052637" cy="457200"/>
          </a:xfrm>
          <a:prstGeom prst="rect">
            <a:avLst/>
          </a:prstGeom>
          <a:solidFill>
            <a:srgbClr val="FF66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sz="2400" b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SO</a:t>
            </a:r>
            <a:r>
              <a:rPr lang="en-US" sz="2400" b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к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.)/t</a:t>
            </a:r>
            <a:r>
              <a:rPr lang="ru-RU" sz="2400"/>
              <a:t> </a:t>
            </a:r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4140200" y="5013325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метанол</a:t>
            </a:r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1258888" y="5013325"/>
            <a:ext cx="1274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этанол</a:t>
            </a:r>
          </a:p>
        </p:txBody>
      </p:sp>
      <p:pic>
        <p:nvPicPr>
          <p:cNvPr id="10255" name="Picture 17" descr="AG00434_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18388" y="1196975"/>
            <a:ext cx="1257300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2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27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27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27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2" grpId="0" animBg="1"/>
      <p:bldP spid="27654" grpId="0" animBg="1"/>
      <p:bldP spid="27656" grpId="0" animBg="1"/>
      <p:bldP spid="27658" grpId="0"/>
      <p:bldP spid="27660" grpId="0"/>
      <p:bldP spid="27661" grpId="0"/>
      <p:bldP spid="27663" grpId="0" animBg="1"/>
      <p:bldP spid="27664" grpId="0" animBg="1"/>
      <p:bldP spid="27669" grpId="0"/>
      <p:bldP spid="276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179388" y="3141663"/>
            <a:ext cx="89646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</a:t>
            </a:r>
            <a:r>
              <a:rPr lang="en-US" sz="40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-CH</a:t>
            </a:r>
            <a:r>
              <a:rPr lang="en-US" sz="40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-OH</a:t>
            </a:r>
            <a:r>
              <a:rPr lang="ru-RU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</a:t>
            </a: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</a:t>
            </a:r>
            <a:r>
              <a:rPr lang="en-US" sz="40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ru-RU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</a:t>
            </a:r>
            <a:r>
              <a:rPr lang="ru-RU" sz="40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+ H</a:t>
            </a:r>
            <a:r>
              <a:rPr lang="en-US" sz="40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endParaRPr lang="ru-RU" sz="4000">
              <a:solidFill>
                <a:srgbClr val="FFFF00"/>
              </a:solidFill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2553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b="1" smtClean="0"/>
              <a:t>РЕАКЦИЯ ОТЩЕПЛЕНИЯ ВОДЫ.</a:t>
            </a:r>
            <a:br>
              <a:rPr lang="ru-RU" sz="3200" b="1" smtClean="0"/>
            </a:br>
            <a:r>
              <a:rPr lang="ru-RU" sz="3200" b="1" smtClean="0"/>
              <a:t>ВНУТРИМОЛЕКУЛЯРНАЯ ДЕГИДРАТАЦИЯ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60575"/>
            <a:ext cx="9144000" cy="719138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4000" b="1" smtClean="0"/>
              <a:t>   Этанол                     Этен  </a:t>
            </a:r>
            <a:r>
              <a:rPr lang="en-US" sz="4000" b="1" smtClean="0"/>
              <a:t>+ </a:t>
            </a:r>
            <a:r>
              <a:rPr lang="ru-RU" sz="4000" b="1" smtClean="0"/>
              <a:t> </a:t>
            </a:r>
            <a:r>
              <a:rPr lang="en-US" sz="4000" b="1" smtClean="0"/>
              <a:t>H</a:t>
            </a:r>
            <a:r>
              <a:rPr lang="en-US" sz="4000" b="1" baseline="-25000" smtClean="0"/>
              <a:t>2</a:t>
            </a:r>
            <a:r>
              <a:rPr lang="en-US" sz="4000" b="1" smtClean="0"/>
              <a:t>O</a:t>
            </a:r>
            <a:r>
              <a:rPr lang="ru-RU" sz="4000" smtClean="0"/>
              <a:t> </a:t>
            </a: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3059113" y="2420938"/>
            <a:ext cx="2017712" cy="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3563938" y="3429000"/>
            <a:ext cx="935037" cy="0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0" y="1196975"/>
            <a:ext cx="5376863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4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с </a:t>
            </a: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ru-RU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образованием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3551238" y="1196975"/>
            <a:ext cx="5592762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4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алкенов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2484438" y="1700213"/>
            <a:ext cx="3240087" cy="457200"/>
          </a:xfrm>
          <a:prstGeom prst="rect">
            <a:avLst/>
          </a:prstGeom>
          <a:solidFill>
            <a:srgbClr val="FF66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sz="2400" b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SO</a:t>
            </a:r>
            <a:r>
              <a:rPr lang="en-US" sz="2400" b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к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.)/t&gt;140</a:t>
            </a:r>
            <a:r>
              <a:rPr lang="en-US" sz="2400" b="1" baseline="3000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ru-RU" sz="2400"/>
              <a:t> </a:t>
            </a:r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3059113" y="2781300"/>
            <a:ext cx="2052637" cy="457200"/>
          </a:xfrm>
          <a:prstGeom prst="rect">
            <a:avLst/>
          </a:prstGeom>
          <a:solidFill>
            <a:srgbClr val="FF66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sz="2400" b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SO</a:t>
            </a:r>
            <a:r>
              <a:rPr lang="en-US" sz="2400" b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к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.)/t</a:t>
            </a:r>
            <a:r>
              <a:rPr lang="ru-RU" sz="2400"/>
              <a:t> </a:t>
            </a:r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0" y="4005263"/>
            <a:ext cx="91440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Бутанол-2             Бутен-2  </a:t>
            </a: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+ </a:t>
            </a:r>
            <a:r>
              <a:rPr 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sz="4000" b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ru-RU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3348038" y="4365625"/>
            <a:ext cx="1368425" cy="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39688" y="5373688"/>
            <a:ext cx="93964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</a:t>
            </a:r>
            <a:r>
              <a:rPr lang="en-US" sz="32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-CH-CH-CH</a:t>
            </a:r>
            <a:r>
              <a:rPr lang="en-US" sz="32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</a:t>
            </a:r>
            <a:r>
              <a:rPr lang="ru-RU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CH</a:t>
            </a:r>
            <a:r>
              <a:rPr lang="en-US" sz="32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-CH</a:t>
            </a:r>
            <a:r>
              <a:rPr lang="ru-RU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CH-CH</a:t>
            </a:r>
            <a:r>
              <a:rPr lang="en-US" sz="32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+H</a:t>
            </a:r>
            <a:r>
              <a:rPr lang="en-US" sz="32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endParaRPr lang="ru-RU" sz="32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971550" y="6278563"/>
            <a:ext cx="936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OH</a:t>
            </a:r>
            <a:endParaRPr lang="ru-RU" sz="32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 rot="5400000">
            <a:off x="1011238" y="6092825"/>
            <a:ext cx="433388" cy="1587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>
            <a:off x="3203575" y="5661025"/>
            <a:ext cx="935038" cy="0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97" name="Rectangle 25"/>
          <p:cNvSpPr>
            <a:spLocks noChangeArrowheads="1"/>
          </p:cNvSpPr>
          <p:nvPr/>
        </p:nvSpPr>
        <p:spPr bwMode="auto">
          <a:xfrm>
            <a:off x="2700338" y="4941888"/>
            <a:ext cx="2052637" cy="457200"/>
          </a:xfrm>
          <a:prstGeom prst="rect">
            <a:avLst/>
          </a:prstGeom>
          <a:solidFill>
            <a:srgbClr val="FF66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sz="2400" b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SO</a:t>
            </a:r>
            <a:r>
              <a:rPr lang="en-US" sz="2400" b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к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.)/t</a:t>
            </a:r>
            <a:r>
              <a:rPr lang="ru-RU" sz="2400"/>
              <a:t> </a:t>
            </a:r>
            <a:endParaRPr lang="ru-RU" sz="2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 rot="5400000">
            <a:off x="1763713" y="6092825"/>
            <a:ext cx="433388" cy="1587"/>
          </a:xfrm>
          <a:prstGeom prst="line">
            <a:avLst/>
          </a:prstGeom>
          <a:noFill/>
          <a:ln w="889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99" name="Rectangle 27"/>
          <p:cNvSpPr>
            <a:spLocks noChangeArrowheads="1"/>
          </p:cNvSpPr>
          <p:nvPr/>
        </p:nvSpPr>
        <p:spPr bwMode="auto">
          <a:xfrm>
            <a:off x="1763713" y="6278563"/>
            <a:ext cx="4953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endParaRPr lang="ru-RU" sz="32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700" name="Rectangle 28"/>
          <p:cNvSpPr>
            <a:spLocks noChangeArrowheads="1"/>
          </p:cNvSpPr>
          <p:nvPr/>
        </p:nvSpPr>
        <p:spPr bwMode="auto">
          <a:xfrm>
            <a:off x="2700338" y="6092825"/>
            <a:ext cx="6013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ОТЩЕПЛЕНИЕ АТОМОВ Н ПО ПРАВИЛУ ЗАЙЦЕВА</a:t>
            </a:r>
          </a:p>
        </p:txBody>
      </p:sp>
      <p:pic>
        <p:nvPicPr>
          <p:cNvPr id="11285" name="Picture 17" descr="AG00434_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08850" y="1254125"/>
            <a:ext cx="1257300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28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28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28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8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28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6" grpId="0" animBg="1"/>
      <p:bldP spid="28679" grpId="0" animBg="1"/>
      <p:bldP spid="28681" grpId="0"/>
      <p:bldP spid="28682" grpId="0"/>
      <p:bldP spid="28683" grpId="0" animBg="1"/>
      <p:bldP spid="28684" grpId="0" animBg="1"/>
      <p:bldP spid="28688" grpId="0" animBg="1"/>
      <p:bldP spid="28690" grpId="0"/>
      <p:bldP spid="28691" grpId="0"/>
      <p:bldP spid="28692" grpId="0" animBg="1"/>
      <p:bldP spid="28696" grpId="0" animBg="1"/>
      <p:bldP spid="28697" grpId="0" animBg="1"/>
      <p:bldP spid="28698" grpId="0" animBg="1"/>
      <p:bldP spid="28699" grpId="0"/>
      <p:bldP spid="28700" grpId="0"/>
    </p:bld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1197</TotalTime>
  <Words>549</Words>
  <Application>Microsoft Office PowerPoint</Application>
  <PresentationFormat>Экран (4:3)</PresentationFormat>
  <Paragraphs>168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Tahoma</vt:lpstr>
      <vt:lpstr>Arial</vt:lpstr>
      <vt:lpstr>Wingdings</vt:lpstr>
      <vt:lpstr>Calibri</vt:lpstr>
      <vt:lpstr>Океан</vt:lpstr>
      <vt:lpstr>ХИМИЧЕСКИЕ СВОЙСТВА ПРЕДЕЛЬНЫХ ОДНОАТОМНЫХ СПИРТОВ</vt:lpstr>
      <vt:lpstr>Замещение атомов Н гидроксильной группы активными металлами </vt:lpstr>
      <vt:lpstr>Замещение гидроксильной группы при взаимодействии с галагеноводородами (HHal) </vt:lpstr>
      <vt:lpstr>Горение</vt:lpstr>
      <vt:lpstr>Окисление (мягкое)  оксидом меди (II) (CuO) </vt:lpstr>
      <vt:lpstr>Окисление (мягкое)  оксидом меди (II) (CuO) </vt:lpstr>
      <vt:lpstr>Окисление (мягкое)  (KMnO4 в кислой среде)   </vt:lpstr>
      <vt:lpstr>РЕАКЦИЯ ОТЩЕПЛЕНИЯ ВОДЫ. МЕЖМОЛЕКУЛЯРНАЯ ДЕГИДРАТАЦИЯ</vt:lpstr>
      <vt:lpstr>РЕАКЦИЯ ОТЩЕПЛЕНИЯ ВОДЫ. ВНУТРИМОЛЕКУЛЯРНАЯ ДЕГИДРАТАЦИЯ</vt:lpstr>
      <vt:lpstr>ДЕГИДРАТАЦИЯ И ДЕГИДРИРОВАНИЕ</vt:lpstr>
      <vt:lpstr>РЕАКЦИЯ ЭТЕРИФИКАЦИИ ВЗАИМОДЕЙСТВИЕ СПИРТА С КИСЛОТОЙ 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re</cp:lastModifiedBy>
  <cp:revision>64</cp:revision>
  <dcterms:created xsi:type="dcterms:W3CDTF">1601-01-01T00:00:00Z</dcterms:created>
  <dcterms:modified xsi:type="dcterms:W3CDTF">2014-02-26T18:55:41Z</dcterms:modified>
</cp:coreProperties>
</file>