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72"/>
  </p:notesMasterIdLst>
  <p:sldIdLst>
    <p:sldId id="256" r:id="rId2"/>
    <p:sldId id="342" r:id="rId3"/>
    <p:sldId id="372" r:id="rId4"/>
    <p:sldId id="364" r:id="rId5"/>
    <p:sldId id="363" r:id="rId6"/>
    <p:sldId id="362" r:id="rId7"/>
    <p:sldId id="361" r:id="rId8"/>
    <p:sldId id="360" r:id="rId9"/>
    <p:sldId id="368" r:id="rId10"/>
    <p:sldId id="367" r:id="rId11"/>
    <p:sldId id="366" r:id="rId12"/>
    <p:sldId id="370" r:id="rId13"/>
    <p:sldId id="371" r:id="rId14"/>
    <p:sldId id="317" r:id="rId15"/>
    <p:sldId id="397" r:id="rId16"/>
    <p:sldId id="320" r:id="rId17"/>
    <p:sldId id="373" r:id="rId18"/>
    <p:sldId id="374" r:id="rId19"/>
    <p:sldId id="375" r:id="rId20"/>
    <p:sldId id="398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99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5" r:id="rId41"/>
    <p:sldId id="396" r:id="rId42"/>
    <p:sldId id="409" r:id="rId43"/>
    <p:sldId id="305" r:id="rId44"/>
    <p:sldId id="308" r:id="rId45"/>
    <p:sldId id="321" r:id="rId46"/>
    <p:sldId id="310" r:id="rId47"/>
    <p:sldId id="312" r:id="rId48"/>
    <p:sldId id="314" r:id="rId49"/>
    <p:sldId id="316" r:id="rId50"/>
    <p:sldId id="335" r:id="rId51"/>
    <p:sldId id="338" r:id="rId52"/>
    <p:sldId id="339" r:id="rId53"/>
    <p:sldId id="323" r:id="rId54"/>
    <p:sldId id="324" r:id="rId55"/>
    <p:sldId id="333" r:id="rId56"/>
    <p:sldId id="341" r:id="rId57"/>
    <p:sldId id="322" r:id="rId58"/>
    <p:sldId id="325" r:id="rId59"/>
    <p:sldId id="326" r:id="rId60"/>
    <p:sldId id="327" r:id="rId61"/>
    <p:sldId id="334" r:id="rId62"/>
    <p:sldId id="340" r:id="rId63"/>
    <p:sldId id="404" r:id="rId64"/>
    <p:sldId id="403" r:id="rId65"/>
    <p:sldId id="402" r:id="rId66"/>
    <p:sldId id="401" r:id="rId67"/>
    <p:sldId id="405" r:id="rId68"/>
    <p:sldId id="408" r:id="rId69"/>
    <p:sldId id="407" r:id="rId70"/>
    <p:sldId id="347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94C"/>
    <a:srgbClr val="321979"/>
    <a:srgbClr val="494581"/>
    <a:srgbClr val="5255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4660"/>
  </p:normalViewPr>
  <p:slideViewPr>
    <p:cSldViewPr>
      <p:cViewPr>
        <p:scale>
          <a:sx n="100" d="100"/>
          <a:sy n="100" d="100"/>
        </p:scale>
        <p:origin x="-72" y="24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B8DC0-3EFC-44E6-A5D3-C0D446B62898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8D71C-54AA-496A-9F2B-1DFB469185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716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8D71C-54AA-496A-9F2B-1DFB469185FE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000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8D71C-54AA-496A-9F2B-1DFB469185FE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829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8D71C-54AA-496A-9F2B-1DFB469185FE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811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E907BDB-1AEB-4BF3-9F5A-52D0E86CDAE6}" type="slidenum">
              <a:rPr lang="ru-RU" altLang="ru-RU"/>
              <a:pPr eaLnBrk="1" hangingPunct="1"/>
              <a:t>55</a:t>
            </a:fld>
            <a:endParaRPr lang="ru-RU" alt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1470025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060848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B66-DEBF-4EE8-9B1F-D13ABB310114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941-8097-4BF2-9263-DFB2428B44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76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B66-DEBF-4EE8-9B1F-D13ABB310114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941-8097-4BF2-9263-DFB2428B44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921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B66-DEBF-4EE8-9B1F-D13ABB310114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941-8097-4BF2-9263-DFB2428B44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612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B66-DEBF-4EE8-9B1F-D13ABB310114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941-8097-4BF2-9263-DFB2428B44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288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B66-DEBF-4EE8-9B1F-D13ABB310114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941-8097-4BF2-9263-DFB2428B44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94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B66-DEBF-4EE8-9B1F-D13ABB310114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941-8097-4BF2-9263-DFB2428B44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483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B66-DEBF-4EE8-9B1F-D13ABB310114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941-8097-4BF2-9263-DFB2428B44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949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B66-DEBF-4EE8-9B1F-D13ABB310114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941-8097-4BF2-9263-DFB2428B44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85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B66-DEBF-4EE8-9B1F-D13ABB310114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941-8097-4BF2-9263-DFB2428B44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421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B66-DEBF-4EE8-9B1F-D13ABB310114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941-8097-4BF2-9263-DFB2428B44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377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B66-DEBF-4EE8-9B1F-D13ABB310114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F941-8097-4BF2-9263-DFB2428B44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888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5B66-DEBF-4EE8-9B1F-D13ABB310114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BF941-8097-4BF2-9263-DFB2428B44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11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8.xml"/><Relationship Id="rId18" Type="http://schemas.openxmlformats.org/officeDocument/2006/relationships/slide" Target="slide57.xml"/><Relationship Id="rId26" Type="http://schemas.openxmlformats.org/officeDocument/2006/relationships/slide" Target="slide64.xml"/><Relationship Id="rId3" Type="http://schemas.openxmlformats.org/officeDocument/2006/relationships/slide" Target="slide43.xml"/><Relationship Id="rId21" Type="http://schemas.openxmlformats.org/officeDocument/2006/relationships/slide" Target="slide56.xml"/><Relationship Id="rId7" Type="http://schemas.openxmlformats.org/officeDocument/2006/relationships/slide" Target="slide47.xml"/><Relationship Id="rId12" Type="http://schemas.openxmlformats.org/officeDocument/2006/relationships/slide" Target="slide60.xml"/><Relationship Id="rId17" Type="http://schemas.openxmlformats.org/officeDocument/2006/relationships/slide" Target="slide50.xml"/><Relationship Id="rId25" Type="http://schemas.openxmlformats.org/officeDocument/2006/relationships/slide" Target="slide65.xml"/><Relationship Id="rId2" Type="http://schemas.openxmlformats.org/officeDocument/2006/relationships/notesSlide" Target="../notesSlides/notesSlide1.xml"/><Relationship Id="rId16" Type="http://schemas.openxmlformats.org/officeDocument/2006/relationships/slide" Target="slide52.xml"/><Relationship Id="rId20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11" Type="http://schemas.openxmlformats.org/officeDocument/2006/relationships/slide" Target="slide59.xml"/><Relationship Id="rId24" Type="http://schemas.openxmlformats.org/officeDocument/2006/relationships/slide" Target="slide67.xml"/><Relationship Id="rId5" Type="http://schemas.openxmlformats.org/officeDocument/2006/relationships/slide" Target="slide46.xml"/><Relationship Id="rId15" Type="http://schemas.openxmlformats.org/officeDocument/2006/relationships/slide" Target="slide49.xml"/><Relationship Id="rId23" Type="http://schemas.openxmlformats.org/officeDocument/2006/relationships/slide" Target="slide66.xml"/><Relationship Id="rId10" Type="http://schemas.openxmlformats.org/officeDocument/2006/relationships/slide" Target="slide61.xml"/><Relationship Id="rId19" Type="http://schemas.openxmlformats.org/officeDocument/2006/relationships/slide" Target="slide55.xml"/><Relationship Id="rId4" Type="http://schemas.openxmlformats.org/officeDocument/2006/relationships/slide" Target="slide44.xml"/><Relationship Id="rId9" Type="http://schemas.openxmlformats.org/officeDocument/2006/relationships/slide" Target="slide53.xml"/><Relationship Id="rId14" Type="http://schemas.openxmlformats.org/officeDocument/2006/relationships/slide" Target="slide62.xml"/><Relationship Id="rId22" Type="http://schemas.openxmlformats.org/officeDocument/2006/relationships/slide" Target="slide51.xml"/><Relationship Id="rId27" Type="http://schemas.openxmlformats.org/officeDocument/2006/relationships/slide" Target="slide6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astrogalaxy.ru/fotorass/foto27_01_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c/cc/Galileo.arp.300pix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23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780928"/>
            <a:ext cx="6836296" cy="7920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dirty="0" smtClean="0">
                <a:solidFill>
                  <a:schemeClr val="bg1"/>
                </a:solidFill>
                <a:latin typeface="Beresta" pitchFamily="2" charset="0"/>
              </a:rPr>
              <a:t/>
            </a:r>
            <a:br>
              <a:rPr lang="ru-RU" sz="8900" dirty="0" smtClean="0">
                <a:solidFill>
                  <a:schemeClr val="bg1"/>
                </a:solidFill>
                <a:latin typeface="Beresta" pitchFamily="2" charset="0"/>
              </a:rPr>
            </a:br>
            <a:r>
              <a:rPr lang="ru-RU" sz="4900" dirty="0" smtClean="0">
                <a:solidFill>
                  <a:schemeClr val="bg1"/>
                </a:solidFill>
                <a:latin typeface="Beresta" pitchFamily="2" charset="0"/>
              </a:rPr>
              <a:t>Интеллектуальный марафон</a:t>
            </a:r>
            <a:endParaRPr lang="ru-RU" sz="4900" dirty="0">
              <a:solidFill>
                <a:schemeClr val="bg1"/>
              </a:solidFill>
              <a:latin typeface="Berest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5072588"/>
            <a:ext cx="601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solidFill>
                  <a:srgbClr val="0066FF"/>
                </a:solidFill>
                <a:latin typeface="Calibri" pitchFamily="34" charset="0"/>
              </a:rPr>
              <a:t>Выполнила Панкратова М.С., учитель </a:t>
            </a:r>
            <a:r>
              <a:rPr lang="ru-RU" altLang="ru-RU" dirty="0" smtClean="0">
                <a:solidFill>
                  <a:srgbClr val="0066FF"/>
                </a:solidFill>
                <a:latin typeface="Calibri" pitchFamily="34" charset="0"/>
              </a:rPr>
              <a:t>географии</a:t>
            </a:r>
          </a:p>
          <a:p>
            <a:pPr algn="ctr"/>
            <a:r>
              <a:rPr lang="ru-RU" altLang="ru-RU" dirty="0" smtClean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en-US" altLang="ru-RU" dirty="0" smtClean="0">
                <a:solidFill>
                  <a:srgbClr val="0066FF"/>
                </a:solidFill>
                <a:latin typeface="Calibri" pitchFamily="34" charset="0"/>
              </a:rPr>
              <a:t>I</a:t>
            </a:r>
            <a:r>
              <a:rPr lang="ru-RU" altLang="ru-RU" dirty="0" smtClean="0">
                <a:solidFill>
                  <a:srgbClr val="0066FF"/>
                </a:solidFill>
                <a:latin typeface="Calibri" pitchFamily="34" charset="0"/>
              </a:rPr>
              <a:t> квалификационной категории </a:t>
            </a:r>
            <a:r>
              <a:rPr lang="ru-RU" altLang="ru-RU" dirty="0">
                <a:solidFill>
                  <a:srgbClr val="0066FF"/>
                </a:solidFill>
                <a:latin typeface="Calibri" pitchFamily="34" charset="0"/>
              </a:rPr>
              <a:t>ГБОУ </a:t>
            </a:r>
            <a:r>
              <a:rPr lang="ru-RU" altLang="ru-RU" dirty="0" smtClean="0">
                <a:solidFill>
                  <a:srgbClr val="0066FF"/>
                </a:solidFill>
                <a:latin typeface="Calibri" pitchFamily="34" charset="0"/>
              </a:rPr>
              <a:t>СОШ № 2103</a:t>
            </a:r>
            <a:endParaRPr lang="ru-RU" altLang="ru-RU" dirty="0">
              <a:solidFill>
                <a:srgbClr val="0066FF"/>
              </a:solidFill>
              <a:latin typeface="Calibri" pitchFamily="34" charset="0"/>
            </a:endParaRPr>
          </a:p>
          <a:p>
            <a:pPr algn="ctr"/>
            <a:r>
              <a:rPr lang="ru-RU" altLang="ru-RU" dirty="0">
                <a:solidFill>
                  <a:srgbClr val="0066FF"/>
                </a:solidFill>
                <a:latin typeface="Calibri" pitchFamily="34" charset="0"/>
              </a:rPr>
              <a:t>Города Москвы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340416"/>
            <a:ext cx="70162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ВСЕЛЕННАЯ</a:t>
            </a:r>
            <a:endParaRPr lang="ru-RU" sz="8800" dirty="0">
              <a:solidFill>
                <a:schemeClr val="bg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8. Расстояние от Земли до солнца составляет  150 млн километров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209124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9. У всех планет Солнечной системы есть спутники</a:t>
            </a:r>
          </a:p>
          <a:p>
            <a:pPr marL="0" indent="0" algn="r">
              <a:buNone/>
            </a:pPr>
            <a:endParaRPr lang="ru-RU" sz="40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735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10. Атмосфера планет Солнечной системы состоит из углекислого газа</a:t>
            </a:r>
          </a:p>
          <a:p>
            <a:pPr marL="0" indent="0">
              <a:buNone/>
            </a:pPr>
            <a:endParaRPr lang="ru-RU" sz="40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777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907704" y="2060848"/>
            <a:ext cx="6832848" cy="1752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11. Пояс </a:t>
            </a:r>
            <a: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астероидов расположен между орбитами Марса и Сатурна</a:t>
            </a:r>
          </a:p>
          <a:p>
            <a:pPr marL="0" indent="0" algn="l">
              <a:buNone/>
            </a:pPr>
            <a:endParaRPr lang="ru-RU" sz="40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6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619672" y="2060848"/>
            <a:ext cx="7120880" cy="17526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12. </a:t>
            </a:r>
            <a:r>
              <a:rPr lang="ru-RU" sz="4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Плутон - самая </a:t>
            </a:r>
            <a: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маленькая планета Солнечной системы</a:t>
            </a:r>
          </a:p>
          <a:p>
            <a:pPr marL="0" indent="0">
              <a:buNone/>
            </a:pPr>
            <a:endParaRPr lang="ru-RU" sz="40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ru-RU" sz="40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784887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11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8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4800" b="1" dirty="0" smtClean="0"/>
              <a:t>Раунд 2: Астрономический</a:t>
            </a:r>
            <a:endParaRPr lang="ru-RU" altLang="ru-RU" sz="4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0348" y="4653136"/>
            <a:ext cx="2367336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/>
              <a:t>Кометы и  </a:t>
            </a:r>
            <a:r>
              <a:rPr lang="ru-RU" sz="2800" b="1" dirty="0"/>
              <a:t>астероиды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23432" y="3717032"/>
            <a:ext cx="2367336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/>
              <a:t>Метеоры и метеориты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50424" y="2780928"/>
            <a:ext cx="2367336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/>
              <a:t>Мир звезд</a:t>
            </a:r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424" y="1849036"/>
            <a:ext cx="2367336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/>
              <a:t>Из глубины веков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72705" y="1860456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hlinkClick r:id="rId3" action="ppaction://hlinksldjump"/>
              </a:rPr>
              <a:t>1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639027" y="1860456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hlinkClick r:id="rId4" action="ppaction://hlinksldjump"/>
              </a:rPr>
              <a:t>4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353315" y="1860456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5" action="ppaction://hlinksldjump"/>
              </a:rPr>
              <a:t>3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67603" y="1860456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6" action="ppaction://hlinksldjump"/>
              </a:rPr>
              <a:t>2</a:t>
            </a:r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924739" y="1860456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7" action="ppaction://hlinksldjump"/>
              </a:rPr>
              <a:t>5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780245" y="2780928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8" action="ppaction://hlinksldjump"/>
              </a:rPr>
              <a:t>1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753253" y="371703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9" action="ppaction://hlinksldjump"/>
              </a:rPr>
              <a:t>1</a:t>
            </a:r>
            <a:endParaRPr lang="ru-RU" sz="2800" b="1" dirty="0"/>
          </a:p>
        </p:txBody>
      </p:sp>
      <p:sp>
        <p:nvSpPr>
          <p:cNvPr id="60" name="Скругленный прямоугольник 59">
            <a:hlinkClick r:id="rId10" action="ppaction://hlinksldjump"/>
          </p:cNvPr>
          <p:cNvSpPr/>
          <p:nvPr/>
        </p:nvSpPr>
        <p:spPr>
          <a:xfrm>
            <a:off x="7867311" y="466195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11" action="ppaction://hlinksldjump"/>
              </a:rPr>
              <a:t>5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594643" y="466195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10" action="ppaction://hlinksldjump"/>
              </a:rPr>
              <a:t>4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318117" y="466195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12" action="ppaction://hlinksldjump"/>
              </a:rPr>
              <a:t>3</a:t>
            </a:r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041591" y="466195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13" action="ppaction://hlinksldjump"/>
              </a:rPr>
              <a:t>2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765065" y="466195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14" action="ppaction://hlinksldjump"/>
              </a:rPr>
              <a:t>1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333297" y="2780928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15" action="ppaction://hlinksldjump"/>
              </a:rPr>
              <a:t>3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056771" y="2780928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16" action="ppaction://hlinksldjump"/>
              </a:rPr>
              <a:t>2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886351" y="2780928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17" action="ppaction://hlinksldjump"/>
              </a:rPr>
              <a:t>5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859359" y="371703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18" action="ppaction://hlinksldjump"/>
              </a:rPr>
              <a:t>5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338501" y="371703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19" action="ppaction://hlinksldjump"/>
              </a:rPr>
              <a:t>3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042935" y="371703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20" action="ppaction://hlinksldjump"/>
              </a:rPr>
              <a:t>2</a:t>
            </a:r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582831" y="371703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21" action="ppaction://hlinksldjump"/>
              </a:rPr>
              <a:t>4</a:t>
            </a:r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609823" y="2780928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22" action="ppaction://hlinksldjump"/>
              </a:rPr>
              <a:t>4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1828" y="5607496"/>
            <a:ext cx="2367336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/>
              <a:t>Как возникла Земля?</a:t>
            </a:r>
            <a:endParaRPr lang="ru-RU" sz="2800" b="1" dirty="0"/>
          </a:p>
        </p:txBody>
      </p:sp>
      <p:sp>
        <p:nvSpPr>
          <p:cNvPr id="28" name="Скругленный прямоугольник 27">
            <a:hlinkClick r:id="rId10" action="ppaction://hlinksldjump"/>
          </p:cNvPr>
          <p:cNvSpPr/>
          <p:nvPr/>
        </p:nvSpPr>
        <p:spPr>
          <a:xfrm>
            <a:off x="7838791" y="561631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23" action="ppaction://hlinksldjump"/>
              </a:rPr>
              <a:t>5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66123" y="561631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24" action="ppaction://hlinksldjump"/>
              </a:rPr>
              <a:t>4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289597" y="561631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25" action="ppaction://hlinksldjump"/>
              </a:rPr>
              <a:t>3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13071" y="561631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hlinkClick r:id="rId26" action="ppaction://hlinksldjump"/>
              </a:rPr>
              <a:t>2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36545" y="5616312"/>
            <a:ext cx="1114041" cy="917848"/>
          </a:xfrm>
          <a:prstGeom prst="roundRect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hlinkClick r:id="rId27" action="ppaction://hlinksldjump"/>
              </a:rPr>
              <a:t>1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5021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  <a:gradFill rotWithShape="1"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6600" b="1" dirty="0" smtClean="0"/>
              <a:t>Раунд 3: Капитанский</a:t>
            </a:r>
            <a:endParaRPr lang="ru-RU" alt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348880"/>
            <a:ext cx="69847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Задание:  Узнай планету по ее изображению, подпиши, и поставь на правильное место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4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7650"/>
            <a:ext cx="9036496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0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9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 algn="ctr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0451416"/>
              </p:ext>
            </p:extLst>
          </p:nvPr>
        </p:nvGraphicFramePr>
        <p:xfrm>
          <a:off x="1115616" y="2924944"/>
          <a:ext cx="65763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61"/>
                <a:gridCol w="422792"/>
                <a:gridCol w="505876"/>
                <a:gridCol w="505876"/>
                <a:gridCol w="505876"/>
                <a:gridCol w="505876"/>
                <a:gridCol w="505876"/>
                <a:gridCol w="505876"/>
                <a:gridCol w="505876"/>
                <a:gridCol w="505876"/>
                <a:gridCol w="505876"/>
                <a:gridCol w="505876"/>
                <a:gridCol w="505876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Команда: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Фамилия, имя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да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92696"/>
            <a:ext cx="8229600" cy="1143000"/>
          </a:xfrm>
          <a:prstGeom prst="rect">
            <a:avLst/>
          </a:prstGeom>
          <a:gradFill rotWithShape="1"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6600" b="1" dirty="0" smtClean="0"/>
              <a:t>Раунд 1: Галактический</a:t>
            </a:r>
            <a:endParaRPr lang="ru-RU" altLang="ru-RU" sz="66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9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848"/>
            <a:ext cx="784887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11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8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  <a:gradFill rotWithShape="1"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6600" b="1" dirty="0" smtClean="0"/>
              <a:t>Раунд 4: Планетарный</a:t>
            </a:r>
            <a:endParaRPr lang="ru-RU" alt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348880"/>
            <a:ext cx="69847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Задание:  работая в группе, узнай планету Солнечной системы по ее характеристикам и подпиши на бланке ее название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580112" y="116632"/>
            <a:ext cx="17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Марс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963992" cy="51845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lvl="0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Диаметр этой  планеты почти в 2 раза меньше земного</a:t>
            </a:r>
          </a:p>
          <a:p>
            <a:pPr lvl="0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Год длится 687 дней, что почти вдвое больше чем земной. </a:t>
            </a:r>
          </a:p>
          <a:p>
            <a:pPr lvl="0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Вращается вокруг своей оси с периодом 24 часа 37 минут, лишь немного дольше чем на Земле.</a:t>
            </a:r>
          </a:p>
          <a:p>
            <a:pPr lvl="0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наблюдается смена времен года, а средняя температура составляет -28 градусов</a:t>
            </a:r>
          </a:p>
          <a:p>
            <a:pPr lvl="0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У планеты есть два спутника, Фобос ( греч. «Страх» ) и 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</a:rPr>
              <a:t>Деймос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 («Ужас»)</a:t>
            </a:r>
          </a:p>
          <a:p>
            <a:pPr lvl="0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Красный цвет поверхности планеты придают соединения железа.</a:t>
            </a:r>
          </a:p>
        </p:txBody>
      </p:sp>
      <p:pic>
        <p:nvPicPr>
          <p:cNvPr id="6" name="Picture 2" descr="Фобос - осколок Марс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5401959"/>
            <a:ext cx="1593620" cy="1296144"/>
          </a:xfrm>
          <a:prstGeom prst="rect">
            <a:avLst/>
          </a:prstGeom>
          <a:noFill/>
        </p:spPr>
      </p:pic>
      <p:pic>
        <p:nvPicPr>
          <p:cNvPr id="22530" name="Picture 2" descr="http://meganauka.com/uploads/posts/2011-03/1301333306_mar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472" y="1071546"/>
            <a:ext cx="4000528" cy="400052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078" y="5373217"/>
            <a:ext cx="172796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116632"/>
            <a:ext cx="405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Планета № 1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8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build="allAtOnce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0557" y="1268760"/>
            <a:ext cx="4877947" cy="5493216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/>
            <a:r>
              <a:rPr lang="ru-RU" sz="8800" b="1" dirty="0">
                <a:solidFill>
                  <a:schemeClr val="bg2">
                    <a:lumMod val="10000"/>
                  </a:schemeClr>
                </a:solidFill>
              </a:rPr>
              <a:t>В диаметре она насчитывает около 12 100 километров, а диаметр Земли равен 12 742,5 километра.</a:t>
            </a:r>
          </a:p>
          <a:p>
            <a:pPr lvl="0"/>
            <a:r>
              <a:rPr lang="ru-RU" sz="8800" b="1" dirty="0">
                <a:solidFill>
                  <a:schemeClr val="bg2">
                    <a:lumMod val="10000"/>
                  </a:schemeClr>
                </a:solidFill>
              </a:rPr>
              <a:t>Один оборот вокруг Солнца делает за 225 земных суток, а вокруг своей оси она вращается гораздо медленнее - Земля успевает повернуться 243 раза, она - только 1 раз.</a:t>
            </a:r>
          </a:p>
          <a:p>
            <a:pPr lvl="0"/>
            <a:r>
              <a:rPr lang="ru-RU" sz="8800" b="1" dirty="0">
                <a:solidFill>
                  <a:schemeClr val="bg2">
                    <a:lumMod val="10000"/>
                  </a:schemeClr>
                </a:solidFill>
              </a:rPr>
              <a:t>Имеет плотную атмосферу, состоящую в основном из углекислого газа</a:t>
            </a:r>
          </a:p>
          <a:p>
            <a:pPr lvl="0"/>
            <a:r>
              <a:rPr lang="ru-RU" sz="8800" b="1" dirty="0">
                <a:solidFill>
                  <a:schemeClr val="bg2">
                    <a:lumMod val="10000"/>
                  </a:schemeClr>
                </a:solidFill>
              </a:rPr>
              <a:t>Вращается вокруг своей оси в обратную сторону, с востока на запад.</a:t>
            </a:r>
          </a:p>
          <a:p>
            <a:pPr lvl="0"/>
            <a:r>
              <a:rPr lang="ru-RU" sz="8800" b="1" dirty="0">
                <a:solidFill>
                  <a:schemeClr val="bg2">
                    <a:lumMod val="10000"/>
                  </a:schemeClr>
                </a:solidFill>
              </a:rPr>
              <a:t>Самое яркое после Солнца и Луны светило на нашем небосводе, хотя она не излучает собственный свет, а лишь отражает солнечный.</a:t>
            </a:r>
          </a:p>
          <a:p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268760"/>
            <a:ext cx="4115650" cy="4270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405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Планета № 2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Заголовок 11"/>
          <p:cNvSpPr txBox="1">
            <a:spLocks/>
          </p:cNvSpPr>
          <p:nvPr/>
        </p:nvSpPr>
        <p:spPr>
          <a:xfrm>
            <a:off x="5297183" y="116632"/>
            <a:ext cx="2359941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Венера</a:t>
            </a:r>
            <a:endParaRPr lang="ru-RU" sz="5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3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2557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Юпитер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714876" cy="5715016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lvl="0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самая большая планета Солнечной системы, в 11 раз больше диаметра Земли.</a:t>
            </a:r>
          </a:p>
          <a:p>
            <a:pPr lvl="0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 Из-за огромного расстояния от Солнца температура его атмосферы - около 140° мороза.</a:t>
            </a:r>
          </a:p>
          <a:p>
            <a:pPr lvl="0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Атмосфера состоит из 11% гелия и 89% водорода, что по химическому составу больше напоминает Солнце.</a:t>
            </a:r>
          </a:p>
          <a:p>
            <a:pPr lvl="0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Имеет большое количество спутников, 4 самых крупных были открыты еще Галилео Галилеем</a:t>
            </a:r>
          </a:p>
          <a:p>
            <a:pPr lvl="0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Не имеет твердых поверхностей</a:t>
            </a:r>
          </a:p>
          <a:p>
            <a:pPr lvl="0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На планете хорошо заметно Большое Красное Пятно – гигантский атмосферный вихрь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24578" name="Picture 2" descr="http://upload.wikimedia.org/wikipedia/commons/thumb/b/b6/Jupiter_gany.jpg/200px-Jupiter_gan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1571612"/>
            <a:ext cx="4109265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405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Планета № 3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25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allAtOnce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48261" y="1224147"/>
            <a:ext cx="4857784" cy="5643578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Имеет твёрдую поверхность.</a:t>
            </a:r>
          </a:p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Приблизительно 70,8 % поверхности планеты занимает Мировой океан</a:t>
            </a:r>
          </a:p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Обращается вокруг Солнца и делает вокруг него полный оборот примерно за 365,26 дней</a:t>
            </a:r>
          </a:p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Сутки сейчас составляют примерно 24 часа.</a:t>
            </a:r>
          </a:p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Имеет атмосферу, состоящую преимущественно из азота.</a:t>
            </a:r>
          </a:p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Вода на планете находится одновременно в трех состояниях</a:t>
            </a:r>
          </a:p>
        </p:txBody>
      </p:sp>
      <p:pic>
        <p:nvPicPr>
          <p:cNvPr id="27650" name="Picture 2" descr="NASA Earth America 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71678"/>
            <a:ext cx="3929088" cy="39290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405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Планета № 4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Заголовок 11"/>
          <p:cNvSpPr txBox="1">
            <a:spLocks/>
          </p:cNvSpPr>
          <p:nvPr/>
        </p:nvSpPr>
        <p:spPr>
          <a:xfrm>
            <a:off x="5445589" y="116632"/>
            <a:ext cx="2063129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Земля</a:t>
            </a:r>
            <a:endParaRPr lang="ru-RU" sz="5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7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1"/>
          <p:cNvSpPr>
            <a:spLocks noGrp="1"/>
          </p:cNvSpPr>
          <p:nvPr>
            <p:ph type="title"/>
          </p:nvPr>
        </p:nvSpPr>
        <p:spPr>
          <a:xfrm>
            <a:off x="5662185" y="116632"/>
            <a:ext cx="1629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Уран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196752"/>
            <a:ext cx="4143372" cy="5308072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Первая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планета, которая была  обнаружена через телескоп.</a:t>
            </a:r>
          </a:p>
          <a:p>
            <a:pPr lvl="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Является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самой холодной планетой Солнечной системы. Минимальная температура составляет – 224 градуса Цельсия.</a:t>
            </a:r>
          </a:p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Ось планеты сильно наклонена относительно плоскости орбиты, из-за чего кажется, что на лежит на боку.</a:t>
            </a:r>
          </a:p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Планету окружают 9 тонких колец</a:t>
            </a:r>
          </a:p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Названа в честь древнейшего римского божества, олицетворяющего небо </a:t>
            </a:r>
          </a:p>
          <a:p>
            <a:pPr marL="0" indent="0">
              <a:buNone/>
            </a:pPr>
            <a:endParaRPr lang="ru-RU" sz="2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00132" y="1000108"/>
            <a:ext cx="3139820" cy="2943246"/>
          </a:xfrm>
          <a:prstGeom prst="rect">
            <a:avLst/>
          </a:prstGeom>
          <a:noFill/>
        </p:spPr>
      </p:pic>
      <p:pic>
        <p:nvPicPr>
          <p:cNvPr id="29700" name="Picture 4" descr="http://galspace.spb.ru/index51.file/g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943354"/>
            <a:ext cx="3238494" cy="29146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405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Планета № 5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4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allAtOnce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1"/>
          <p:cNvSpPr>
            <a:spLocks noGrp="1"/>
          </p:cNvSpPr>
          <p:nvPr>
            <p:ph type="title"/>
          </p:nvPr>
        </p:nvSpPr>
        <p:spPr>
          <a:xfrm>
            <a:off x="5318823" y="116632"/>
            <a:ext cx="2316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Нептун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724128" cy="4857784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О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тносится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к группе планет- гигантов</a:t>
            </a:r>
          </a:p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Четвертая по размеру планета Солнечной системы</a:t>
            </a:r>
          </a:p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Планета находится  в 30 раз дальше от Солнца, чем Земля</a:t>
            </a:r>
          </a:p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Атмосфера планеты состоит в основном из водорода, метана и аммиака. </a:t>
            </a:r>
          </a:p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Измеренная температура поверхности составляет около минус 213°С</a:t>
            </a:r>
          </a:p>
          <a:p>
            <a:pPr lvl="0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Месторасположение планеты было рассчитано до ее обнаружения в телескоп</a:t>
            </a:r>
          </a:p>
        </p:txBody>
      </p:sp>
      <p:pic>
        <p:nvPicPr>
          <p:cNvPr id="33794" name="Picture 2" descr="http://sunssystem.ru/uploads/posts/2012-01/1327525504_stimka.ru_1298217309_neptau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67494" y="857232"/>
            <a:ext cx="3500462" cy="3500462"/>
          </a:xfrm>
          <a:prstGeom prst="flowChartConnector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405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Планета № 6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2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allAtOnce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435944"/>
            <a:ext cx="4619646" cy="461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0" y="1421920"/>
            <a:ext cx="4572000" cy="5319448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близкая к Солнцу планета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Обращается вокруг Солнца за 88 земных суток.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маленькая планета земной группы.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Температуры поверхности разнятся от плюс 427 градусов Цельсия на экваторе до минус 183 градусов Цельсия в тени кратеров на полюсах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планета значительно меньше Земли и насчитывает 4878 километров в диаметре.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Поверхность планеты покрыта кратерами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 нет атмосферы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405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Планета № 7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47820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Меркурий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1"/>
          <p:cNvSpPr>
            <a:spLocks noGrp="1"/>
          </p:cNvSpPr>
          <p:nvPr>
            <p:ph type="title"/>
          </p:nvPr>
        </p:nvSpPr>
        <p:spPr>
          <a:xfrm>
            <a:off x="5357679" y="116632"/>
            <a:ext cx="2238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Сатурн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192" y="1571612"/>
            <a:ext cx="5257808" cy="5286388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lvl="0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Атмосфера состоит из водорода, с примесями гелия и следами воды, метана, аммиака и тяжёлых элементов. </a:t>
            </a:r>
          </a:p>
          <a:p>
            <a:pPr lvl="0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Внутренняя область представляет собой небольшое ядро из железа, никеля и льда, покрытое тонким слоем металлического водорода и газообразным внешним слоем</a:t>
            </a:r>
          </a:p>
          <a:p>
            <a:pPr lvl="0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обращается вокруг Солнца за 10 759 дней (примерно 29,5 лет). </a:t>
            </a:r>
          </a:p>
          <a:p>
            <a:pPr lvl="0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Имеет самое большое число спутников в Солнечной системе</a:t>
            </a:r>
          </a:p>
          <a:p>
            <a:pPr lvl="0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Планету окружают яркие кольца, ширина которых составляет десятки тысяч километров.</a:t>
            </a:r>
          </a:p>
          <a:p>
            <a:pPr lvl="0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Температура на планете составляет около -170°С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0" y="954398"/>
            <a:ext cx="3915629" cy="2942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509" y="3897052"/>
            <a:ext cx="3936437" cy="2952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116632"/>
            <a:ext cx="405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Планета № 8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Управляющая кнопка: в конец 1">
            <a:hlinkClick r:id="rId4" action="ppaction://hlinksldjump" highlightClick="1"/>
          </p:cNvPr>
          <p:cNvSpPr/>
          <p:nvPr/>
        </p:nvSpPr>
        <p:spPr>
          <a:xfrm>
            <a:off x="32660" y="6453336"/>
            <a:ext cx="290868" cy="316480"/>
          </a:xfrm>
          <a:prstGeom prst="actionButtonEnd">
            <a:avLst/>
          </a:prstGeom>
          <a:gradFill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spcBef>
                <a:spcPct val="0"/>
              </a:spcBef>
            </a:pPr>
            <a:endParaRPr lang="ru-RU" sz="2800" b="1"/>
          </a:p>
        </p:txBody>
      </p:sp>
    </p:spTree>
    <p:extLst>
      <p:ext uri="{BB962C8B-B14F-4D97-AF65-F5344CB8AC3E}">
        <p14:creationId xmlns:p14="http://schemas.microsoft.com/office/powerpoint/2010/main" xmlns="" val="10966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allAtOnce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1720" y="1484784"/>
            <a:ext cx="6760840" cy="17526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1. Солнечная Система расположена в галактике Млечный Путь.</a:t>
            </a:r>
            <a:b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</a:br>
            <a:endParaRPr lang="ru-RU" sz="40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3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848"/>
            <a:ext cx="784887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11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в конец 6">
            <a:hlinkClick r:id="rId2" action="ppaction://hlinksldjump" highlightClick="1"/>
          </p:cNvPr>
          <p:cNvSpPr/>
          <p:nvPr/>
        </p:nvSpPr>
        <p:spPr>
          <a:xfrm>
            <a:off x="8625136" y="6376886"/>
            <a:ext cx="432048" cy="395820"/>
          </a:xfrm>
          <a:prstGeom prst="actionButtonEn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8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Задание</a:t>
            </a:r>
            <a:r>
              <a:rPr lang="ru-RU" dirty="0">
                <a:solidFill>
                  <a:schemeClr val="bg1"/>
                </a:solidFill>
              </a:rPr>
              <a:t>:  </a:t>
            </a:r>
            <a:r>
              <a:rPr lang="ru-RU" dirty="0" smtClean="0">
                <a:solidFill>
                  <a:schemeClr val="bg1"/>
                </a:solidFill>
              </a:rPr>
              <a:t>Разгадайте анаграммы. За каждый правильный ответ команде присуждается 1 балл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  <a:gradFill rotWithShape="1">
            <a:gsLst>
              <a:gs pos="0">
                <a:srgbClr val="00194C">
                  <a:lumMod val="96000"/>
                  <a:lumOff val="4000"/>
                  <a:alpha val="98000"/>
                </a:srgbClr>
              </a:gs>
              <a:gs pos="61000">
                <a:srgbClr val="0C2048">
                  <a:alpha val="14000"/>
                  <a:lumMod val="18000"/>
                </a:srgbClr>
              </a:gs>
              <a:gs pos="91000">
                <a:schemeClr val="accent1">
                  <a:tint val="44500"/>
                  <a:satMod val="160000"/>
                  <a:alpha val="30000"/>
                  <a:lumMod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6600" b="1" dirty="0" smtClean="0"/>
              <a:t>Раунд 5: Интеллектуальный</a:t>
            </a:r>
            <a:endParaRPr lang="ru-RU" altLang="ru-RU" sz="6600" b="1" dirty="0"/>
          </a:p>
        </p:txBody>
      </p:sp>
    </p:spTree>
    <p:extLst>
      <p:ext uri="{BB962C8B-B14F-4D97-AF65-F5344CB8AC3E}">
        <p14:creationId xmlns:p14="http://schemas.microsoft.com/office/powerpoint/2010/main" xmlns="" val="42509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8800" b="1" dirty="0" smtClean="0"/>
              <a:t>ПЕЛОЙЕ</a:t>
            </a:r>
            <a:r>
              <a:rPr lang="ru-RU" altLang="ru-RU" sz="8800" b="1" dirty="0"/>
              <a:t>МТ</a:t>
            </a:r>
            <a:endParaRPr lang="ru-RU" altLang="ru-RU" sz="8800" b="1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/>
              <a:t>Древнегреческий астроном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Птолемей</a:t>
            </a:r>
            <a:endParaRPr lang="ru-RU" sz="4800" u="sng" dirty="0"/>
          </a:p>
        </p:txBody>
      </p:sp>
      <p:sp>
        <p:nvSpPr>
          <p:cNvPr id="7" name="Управляющая кнопка: в конец 6">
            <a:hlinkClick r:id="rId3" action="ppaction://hlinksldjump" highlightClick="1"/>
          </p:cNvPr>
          <p:cNvSpPr/>
          <p:nvPr/>
        </p:nvSpPr>
        <p:spPr>
          <a:xfrm>
            <a:off x="8625136" y="6376886"/>
            <a:ext cx="432048" cy="395820"/>
          </a:xfrm>
          <a:prstGeom prst="actionButtonEn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0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altLang="ru-RU" sz="8800" b="1" dirty="0" smtClean="0"/>
              <a:t>АНЕЛЬЕ</a:t>
            </a:r>
            <a:r>
              <a:rPr lang="ru-RU" altLang="ru-RU" sz="8800" b="1" dirty="0"/>
              <a:t>Р</a:t>
            </a:r>
            <a:r>
              <a:rPr lang="ru-RU" altLang="ru-RU" sz="8800" b="1" dirty="0" smtClean="0"/>
              <a:t>АБА</a:t>
            </a:r>
            <a:endParaRPr lang="ru-RU" altLang="ru-RU" sz="8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Ярчайшая звезда в созвездии Тельца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err="1" smtClean="0"/>
              <a:t>Альдебаран</a:t>
            </a:r>
            <a:endParaRPr lang="ru-RU" sz="4800" u="sng" dirty="0" smtClean="0"/>
          </a:p>
        </p:txBody>
      </p:sp>
      <p:sp>
        <p:nvSpPr>
          <p:cNvPr id="7" name="Управляющая кнопка: в конец 6">
            <a:hlinkClick r:id="rId2" action="ppaction://hlinksldjump" highlightClick="1"/>
          </p:cNvPr>
          <p:cNvSpPr/>
          <p:nvPr/>
        </p:nvSpPr>
        <p:spPr>
          <a:xfrm>
            <a:off x="8625136" y="6376886"/>
            <a:ext cx="432048" cy="395820"/>
          </a:xfrm>
          <a:prstGeom prst="actionButtonEn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0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altLang="ru-RU" sz="8800" b="1" dirty="0" smtClean="0"/>
              <a:t>ИПРОНКО</a:t>
            </a:r>
            <a:r>
              <a:rPr lang="ru-RU" altLang="ru-RU" sz="8800" b="1" dirty="0"/>
              <a:t>С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Один из знаков Зодиака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Скорпион </a:t>
            </a:r>
            <a:endParaRPr lang="ru-RU" sz="4800" u="sng" dirty="0"/>
          </a:p>
        </p:txBody>
      </p:sp>
      <p:sp>
        <p:nvSpPr>
          <p:cNvPr id="7" name="Управляющая кнопка: в конец 6">
            <a:hlinkClick r:id="rId2" action="ppaction://hlinksldjump" highlightClick="1"/>
          </p:cNvPr>
          <p:cNvSpPr/>
          <p:nvPr/>
        </p:nvSpPr>
        <p:spPr>
          <a:xfrm>
            <a:off x="8625136" y="6376886"/>
            <a:ext cx="432048" cy="395820"/>
          </a:xfrm>
          <a:prstGeom prst="actionButtonEn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1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8800" b="1" dirty="0" smtClean="0"/>
              <a:t>НЕДИМАГ</a:t>
            </a:r>
            <a:endParaRPr lang="ru-RU" altLang="ru-RU" sz="8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Спутник Юпитера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 </a:t>
            </a:r>
            <a:r>
              <a:rPr lang="ru-RU" sz="4800" u="sng" dirty="0" smtClean="0"/>
              <a:t>Ганимед</a:t>
            </a:r>
          </a:p>
        </p:txBody>
      </p:sp>
      <p:sp>
        <p:nvSpPr>
          <p:cNvPr id="7" name="Управляющая кнопка: в конец 6">
            <a:hlinkClick r:id="rId2" action="ppaction://hlinksldjump" highlightClick="1"/>
          </p:cNvPr>
          <p:cNvSpPr/>
          <p:nvPr/>
        </p:nvSpPr>
        <p:spPr>
          <a:xfrm>
            <a:off x="8625136" y="6376886"/>
            <a:ext cx="432048" cy="395820"/>
          </a:xfrm>
          <a:prstGeom prst="actionButtonEn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35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altLang="ru-RU" sz="8800" b="1" dirty="0"/>
              <a:t>А</a:t>
            </a:r>
            <a:r>
              <a:rPr lang="ru-RU" altLang="ru-RU" sz="8800" b="1" dirty="0" smtClean="0"/>
              <a:t>РЕЦЕР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Астероид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Церера</a:t>
            </a:r>
          </a:p>
        </p:txBody>
      </p:sp>
      <p:sp>
        <p:nvSpPr>
          <p:cNvPr id="7" name="Управляющая кнопка: в конец 6">
            <a:hlinkClick r:id="rId2" action="ppaction://hlinksldjump" highlightClick="1"/>
          </p:cNvPr>
          <p:cNvSpPr/>
          <p:nvPr/>
        </p:nvSpPr>
        <p:spPr>
          <a:xfrm>
            <a:off x="8625136" y="6376886"/>
            <a:ext cx="432048" cy="395820"/>
          </a:xfrm>
          <a:prstGeom prst="actionButtonEn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2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8800" b="1" dirty="0" smtClean="0"/>
              <a:t>ШЕЛГРЬЕ</a:t>
            </a:r>
            <a:endParaRPr lang="ru-RU" altLang="ru-RU" sz="8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Английский астроном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Уильям</a:t>
            </a:r>
            <a:r>
              <a:rPr lang="ru-RU" sz="4800" u="sng" dirty="0" smtClean="0"/>
              <a:t> Гершель</a:t>
            </a:r>
          </a:p>
        </p:txBody>
      </p:sp>
      <p:sp>
        <p:nvSpPr>
          <p:cNvPr id="7" name="Управляющая кнопка: в конец 6">
            <a:hlinkClick r:id="rId2" action="ppaction://hlinksldjump" highlightClick="1"/>
          </p:cNvPr>
          <p:cNvSpPr/>
          <p:nvPr/>
        </p:nvSpPr>
        <p:spPr>
          <a:xfrm>
            <a:off x="8625136" y="6376886"/>
            <a:ext cx="432048" cy="395820"/>
          </a:xfrm>
          <a:prstGeom prst="actionButtonEn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8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8800" b="1" dirty="0"/>
              <a:t>НОРТИТ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Спутник </a:t>
            </a:r>
            <a:r>
              <a:rPr lang="ru-RU" sz="4800" dirty="0"/>
              <a:t>Н</a:t>
            </a:r>
            <a:r>
              <a:rPr lang="ru-RU" sz="4800" dirty="0" smtClean="0"/>
              <a:t>ептуна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Тритон</a:t>
            </a:r>
          </a:p>
        </p:txBody>
      </p:sp>
      <p:sp>
        <p:nvSpPr>
          <p:cNvPr id="6" name="Управляющая кнопка: в конец 5">
            <a:hlinkClick r:id="rId2" action="ppaction://hlinksldjump" highlightClick="1"/>
          </p:cNvPr>
          <p:cNvSpPr/>
          <p:nvPr/>
        </p:nvSpPr>
        <p:spPr>
          <a:xfrm>
            <a:off x="8625136" y="6376886"/>
            <a:ext cx="432048" cy="395820"/>
          </a:xfrm>
          <a:prstGeom prst="actionButtonEn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rId3" action="ppaction://hlinksldjump" highlightClick="1"/>
          </p:cNvPr>
          <p:cNvSpPr/>
          <p:nvPr/>
        </p:nvSpPr>
        <p:spPr>
          <a:xfrm>
            <a:off x="8777536" y="6529286"/>
            <a:ext cx="432048" cy="395820"/>
          </a:xfrm>
          <a:prstGeom prst="actionButtonEn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5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altLang="ru-RU" sz="8800" b="1" dirty="0" smtClean="0"/>
              <a:t>СЕЯПАСИОК</a:t>
            </a:r>
            <a:endParaRPr lang="ru-RU" altLang="ru-RU" sz="8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Созвездие северного полушария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Кассиопея</a:t>
            </a:r>
          </a:p>
        </p:txBody>
      </p:sp>
      <p:sp>
        <p:nvSpPr>
          <p:cNvPr id="7" name="Управляющая кнопка: в конец 6">
            <a:hlinkClick r:id="rId2" action="ppaction://hlinksldjump" highlightClick="1"/>
          </p:cNvPr>
          <p:cNvSpPr/>
          <p:nvPr/>
        </p:nvSpPr>
        <p:spPr>
          <a:xfrm>
            <a:off x="8625136" y="6376886"/>
            <a:ext cx="432048" cy="395820"/>
          </a:xfrm>
          <a:prstGeom prst="actionButtonEn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3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2411760" y="1412776"/>
            <a:ext cx="6400800" cy="17526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2. Возраст </a:t>
            </a:r>
            <a: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Солнечной системы составляет около 5 млрд лет</a:t>
            </a:r>
          </a:p>
          <a:p>
            <a:endParaRPr lang="ru-RU" sz="40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496" y="54868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8800" b="1" dirty="0"/>
              <a:t>ПОТЕСКЕЛ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Астрономический прибор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Телескоп</a:t>
            </a:r>
          </a:p>
        </p:txBody>
      </p:sp>
    </p:spTree>
    <p:extLst>
      <p:ext uri="{BB962C8B-B14F-4D97-AF65-F5344CB8AC3E}">
        <p14:creationId xmlns:p14="http://schemas.microsoft.com/office/powerpoint/2010/main" xmlns="" val="39549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188" y="3886200"/>
            <a:ext cx="7705725" cy="22066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700" dirty="0" smtClean="0"/>
              <a:t>Ее именем названа галактика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700" u="sng" dirty="0" smtClean="0"/>
              <a:t>Андромеда</a:t>
            </a:r>
            <a:r>
              <a:rPr lang="ru-RU" sz="57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u="sng" dirty="0" smtClean="0"/>
          </a:p>
        </p:txBody>
      </p:sp>
      <p:sp>
        <p:nvSpPr>
          <p:cNvPr id="20483" name="Заголовок 5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altLang="ru-RU" sz="8800" b="1" dirty="0" smtClean="0"/>
              <a:t>ДАОРАДНЕМ</a:t>
            </a:r>
            <a:endParaRPr lang="ru-RU" altLang="ru-RU" sz="8800" b="1" dirty="0"/>
          </a:p>
        </p:txBody>
      </p:sp>
      <p:sp>
        <p:nvSpPr>
          <p:cNvPr id="6" name="Управляющая кнопка: в конец 5">
            <a:hlinkClick r:id="rId2" action="ppaction://hlinksldjump" highlightClick="1"/>
          </p:cNvPr>
          <p:cNvSpPr/>
          <p:nvPr/>
        </p:nvSpPr>
        <p:spPr>
          <a:xfrm>
            <a:off x="8625136" y="6376886"/>
            <a:ext cx="432048" cy="395820"/>
          </a:xfrm>
          <a:prstGeom prst="actionButtonEn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8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848"/>
            <a:ext cx="784887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11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в конец 6">
            <a:hlinkClick r:id="rId2" action="ppaction://hlinksldjump" highlightClick="1"/>
          </p:cNvPr>
          <p:cNvSpPr/>
          <p:nvPr/>
        </p:nvSpPr>
        <p:spPr>
          <a:xfrm>
            <a:off x="8625136" y="6376886"/>
            <a:ext cx="432048" cy="395820"/>
          </a:xfrm>
          <a:prstGeom prst="actionButtonEn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8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304800"/>
            <a:ext cx="8229600" cy="160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800" b="1" i="1" dirty="0" smtClean="0"/>
              <a:t>В представлении этого народа Земля является плоской и опирается на спины слонов, стоящих на черепахе.</a:t>
            </a:r>
            <a:r>
              <a:rPr lang="ru-RU" altLang="ru-RU" sz="2800" dirty="0" smtClean="0"/>
              <a:t> </a:t>
            </a:r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37067" y="1700808"/>
            <a:ext cx="6274982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622773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Древние индийцы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1575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304800"/>
            <a:ext cx="82296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i="1" dirty="0" smtClean="0"/>
              <a:t>Свои взгляды об устройстве мира этот древнегреческий ученый изложил в 13 томах труда “Великое математическое построение астрономии”.  Его система мира просуществовала 13 веков.</a:t>
            </a:r>
          </a:p>
        </p:txBody>
      </p:sp>
      <p:pic>
        <p:nvPicPr>
          <p:cNvPr id="10243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000" y="2599372"/>
            <a:ext cx="3396208" cy="407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16217" y="3429000"/>
            <a:ext cx="2292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Клавдий Птолемей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98653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Аристоте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53567"/>
            <a:ext cx="3457377" cy="34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36290" y="645513"/>
            <a:ext cx="71283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ru-RU" altLang="ru-RU" sz="28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Какому ученому  принадлежит данная система мира?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475656" y="5589240"/>
            <a:ext cx="68040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bg1">
                    <a:lumMod val="95000"/>
                  </a:schemeClr>
                </a:solidFill>
              </a:rPr>
              <a:t>Система мира по Аристотелю</a:t>
            </a:r>
          </a:p>
          <a:p>
            <a:pPr algn="ctr"/>
            <a:r>
              <a:rPr lang="ru-RU" altLang="ru-RU" sz="2800" b="1" i="1" dirty="0">
                <a:solidFill>
                  <a:schemeClr val="bg1">
                    <a:lumMod val="95000"/>
                  </a:schemeClr>
                </a:solidFill>
              </a:rPr>
              <a:t>(384 - 322 до н.э.) 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222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381000"/>
            <a:ext cx="8229600" cy="12192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ru-RU" altLang="ru-RU" sz="2800" b="1" i="1" dirty="0" smtClean="0"/>
              <a:t>На каком из рисунков изображена гелиоцентрическая модель Вселенной? Назовите ее автора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412" y="1987946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Птолеме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01069"/>
            <a:ext cx="3312790" cy="303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16227" y="5157192"/>
            <a:ext cx="43204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Геоцентрическая Система </a:t>
            </a:r>
            <a:r>
              <a:rPr lang="ru-RU" altLang="ru-RU" sz="2800" b="1" i="1" dirty="0">
                <a:solidFill>
                  <a:schemeClr val="bg1">
                    <a:lumMod val="95000"/>
                  </a:schemeClr>
                </a:solidFill>
              </a:rPr>
              <a:t>мира Клавдия Птолемея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512" y="5173520"/>
            <a:ext cx="48245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0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ru-RU" altLang="ru-RU" sz="2800" b="1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Гелиоцентрическая система </a:t>
            </a:r>
            <a:r>
              <a:rPr lang="ru-RU" altLang="ru-RU" sz="28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мира Николая Коперника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1772816"/>
            <a:ext cx="144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5174724" y="177956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2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13003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685800"/>
            <a:ext cx="8229600" cy="17526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Этот  ученый, первым использовал телескоп для наблюдений за небесными телами.</a:t>
            </a:r>
          </a:p>
        </p:txBody>
      </p:sp>
      <p:pic>
        <p:nvPicPr>
          <p:cNvPr id="14339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91680" y="2258648"/>
            <a:ext cx="3174566" cy="389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3356992"/>
            <a:ext cx="1737360" cy="2918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2258648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Галилео Галилей</a:t>
            </a:r>
            <a:endParaRPr lang="ru-RU" sz="5400" dirty="0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73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333374"/>
            <a:ext cx="6264696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b="1" i="1" dirty="0" smtClean="0"/>
              <a:t>Что называли созвездиями раньше и  что называют сейчас?</a:t>
            </a:r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09544" y="2060848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Раньше: </a:t>
            </a:r>
            <a:r>
              <a:rPr lang="ru-RU" sz="2800" dirty="0" smtClean="0"/>
              <a:t>фигуры из ярких звезд</a:t>
            </a:r>
          </a:p>
          <a:p>
            <a:r>
              <a:rPr lang="ru-RU" sz="2800" u="sng" dirty="0" smtClean="0"/>
              <a:t>Сейчас: </a:t>
            </a:r>
            <a:r>
              <a:rPr lang="ru-RU" sz="2800" dirty="0" smtClean="0"/>
              <a:t>определенные участки звездного неба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221088"/>
            <a:ext cx="2230648" cy="17845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7776" y="404664"/>
            <a:ext cx="1566672" cy="1566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6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609600"/>
            <a:ext cx="8229600" cy="8382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altLang="ru-RU" sz="3600" b="1" i="1" dirty="0" smtClean="0"/>
              <a:t>Какую звезду называют путеводной и почему? В каком созвездии она находится?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19237" y="1700808"/>
            <a:ext cx="6474807" cy="458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19237" y="1844824"/>
            <a:ext cx="4585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Полярная звезда в созвездии Малой Медведицы</a:t>
            </a:r>
            <a:endParaRPr lang="ru-RU" sz="28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283968" y="2254659"/>
            <a:ext cx="576064" cy="18844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42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7653536" cy="20448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3. В состав Солнечной системы входит 9 планет</a:t>
            </a:r>
          </a:p>
          <a:p>
            <a:pPr marL="0" indent="0">
              <a:buNone/>
            </a:pPr>
            <a:endParaRPr lang="ru-RU" sz="40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65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i="1" dirty="0">
                <a:latin typeface="+mn-lt"/>
                <a:ea typeface="+mn-ea"/>
                <a:cs typeface="+mn-cs"/>
              </a:rPr>
              <a:t>Какого цвета бывают звезды и от чего он зависит 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772816"/>
            <a:ext cx="9108504" cy="1568971"/>
          </a:xfrm>
        </p:spPr>
      </p:pic>
      <p:sp>
        <p:nvSpPr>
          <p:cNvPr id="3" name="TextBox 2"/>
          <p:cNvSpPr txBox="1"/>
          <p:nvPr/>
        </p:nvSpPr>
        <p:spPr>
          <a:xfrm>
            <a:off x="683568" y="371703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Цвет звезды зависит от ее температуры: самые холодные – красные, а самые горячие - голубые</a:t>
            </a:r>
            <a:endParaRPr lang="ru-RU" sz="3200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3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16632"/>
            <a:ext cx="8229600" cy="1219200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Что такое галактика?  Как называется наша Галактика?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20220" y="1268760"/>
            <a:ext cx="5305108" cy="322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1371600" y="4494213"/>
            <a:ext cx="733245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altLang="ru-RU" b="1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По небу белая полоска вьётся,</a:t>
            </a:r>
            <a:br>
              <a:rPr lang="ru-RU" altLang="ru-RU" b="1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ru-RU" altLang="ru-RU" b="1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Ну разве не приятно вам взглянуть?</a:t>
            </a:r>
            <a:br>
              <a:rPr lang="ru-RU" altLang="ru-RU" b="1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ru-RU" altLang="ru-RU" b="1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А угадайте, как она зовётся?</a:t>
            </a:r>
            <a:br>
              <a:rPr lang="ru-RU" altLang="ru-RU" b="1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ru-RU" altLang="ru-RU" b="1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Да, несомненно </a:t>
            </a:r>
            <a:r>
              <a:rPr lang="ru-RU" altLang="ru-RU" b="1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…. Млечный путь! </a:t>
            </a:r>
            <a:endParaRPr lang="ru-RU" altLang="ru-RU" b="1" i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24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334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b="1" i="1" dirty="0" smtClean="0"/>
              <a:t>В каких единицах измеряют расстояние в астрономии? 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75841" y="1916832"/>
            <a:ext cx="4835896" cy="35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8313401" y="6309321"/>
            <a:ext cx="504056" cy="432048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2529860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Световой год – </a:t>
            </a:r>
            <a:r>
              <a:rPr lang="ru-RU" sz="2800" dirty="0" smtClean="0"/>
              <a:t>расстояние, которое проходит свет со скоростью 300 000 кс/сек за 1 год.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287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332656"/>
            <a:ext cx="9144000" cy="864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i="1" dirty="0" smtClean="0"/>
              <a:t>Как называются очень яркие метеоры? </a:t>
            </a:r>
            <a:endParaRPr lang="ru-RU" altLang="ru-RU" b="1" i="1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8545" y="1412776"/>
            <a:ext cx="5490610" cy="4392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2276872"/>
            <a:ext cx="1806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</a:rPr>
              <a:t>БОЛИДЫ</a:t>
            </a:r>
          </a:p>
        </p:txBody>
      </p:sp>
    </p:spTree>
    <p:extLst>
      <p:ext uri="{BB962C8B-B14F-4D97-AF65-F5344CB8AC3E}">
        <p14:creationId xmlns:p14="http://schemas.microsoft.com/office/powerpoint/2010/main" xmlns="" val="17298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2" descr="каменный метеорит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36888"/>
            <a:ext cx="2225675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323850" y="2276475"/>
            <a:ext cx="20148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Каменные</a:t>
            </a:r>
          </a:p>
        </p:txBody>
      </p:sp>
      <p:pic>
        <p:nvPicPr>
          <p:cNvPr id="21509" name="Рисунок 4" descr="01_02_06_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286125"/>
            <a:ext cx="276066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038475" y="2276475"/>
            <a:ext cx="2032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Железные</a:t>
            </a:r>
          </a:p>
        </p:txBody>
      </p:sp>
      <p:pic>
        <p:nvPicPr>
          <p:cNvPr id="21511" name="Рисунок 6" descr="Железо-каменный метеорит 640 кг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663" y="3036888"/>
            <a:ext cx="2249487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5895975" y="2276475"/>
            <a:ext cx="3426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Железо-каменные</a:t>
            </a:r>
          </a:p>
        </p:txBody>
      </p:sp>
      <p:sp>
        <p:nvSpPr>
          <p:cNvPr id="26632" name="WordArt 10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632700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151" y="404664"/>
            <a:ext cx="79928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</a:rPr>
              <a:t>На какие группы делят метеориты по их составу? </a:t>
            </a: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00639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/>
      <p:bldP spid="266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4000" b="1" i="1" dirty="0" smtClean="0">
                <a:latin typeface="+mn-lt"/>
                <a:ea typeface="+mn-ea"/>
                <a:cs typeface="+mn-cs"/>
              </a:rPr>
            </a:br>
            <a:r>
              <a:rPr lang="ru-RU" sz="4000" b="1" i="1" dirty="0">
                <a:latin typeface="+mn-lt"/>
                <a:ea typeface="+mn-ea"/>
                <a:cs typeface="+mn-cs"/>
              </a:rPr>
              <a:t/>
            </a:r>
            <a:br>
              <a:rPr lang="ru-RU" sz="4000" b="1" i="1" dirty="0">
                <a:latin typeface="+mn-lt"/>
                <a:ea typeface="+mn-ea"/>
                <a:cs typeface="+mn-cs"/>
              </a:rPr>
            </a:br>
            <a:r>
              <a:rPr lang="ru-RU" sz="4000" b="1" i="1" dirty="0" smtClean="0">
                <a:latin typeface="+mn-lt"/>
                <a:ea typeface="+mn-ea"/>
                <a:cs typeface="+mn-cs"/>
              </a:rPr>
              <a:t>Очень </a:t>
            </a:r>
            <a:r>
              <a:rPr lang="ru-RU" sz="4000" b="1" i="1" dirty="0">
                <a:latin typeface="+mn-lt"/>
                <a:ea typeface="+mn-ea"/>
                <a:cs typeface="+mn-cs"/>
              </a:rPr>
              <a:t>часто это природное явление мы называем падающей звездой </a:t>
            </a:r>
            <a:r>
              <a:rPr lang="ru-RU" sz="5400" dirty="0">
                <a:solidFill>
                  <a:schemeClr val="bg1"/>
                </a:solidFill>
              </a:rPr>
              <a:t/>
            </a:r>
            <a:br>
              <a:rPr lang="ru-RU" sz="5400" dirty="0">
                <a:solidFill>
                  <a:schemeClr val="bg1"/>
                </a:solidFill>
              </a:rPr>
            </a:br>
            <a:endParaRPr lang="ru-RU" altLang="ru-RU" sz="5400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132856"/>
            <a:ext cx="6228184" cy="3895215"/>
          </a:xfrm>
        </p:spPr>
      </p:pic>
      <p:sp>
        <p:nvSpPr>
          <p:cNvPr id="3" name="TextBox 2"/>
          <p:cNvSpPr txBox="1"/>
          <p:nvPr/>
        </p:nvSpPr>
        <p:spPr>
          <a:xfrm>
            <a:off x="195948" y="3284984"/>
            <a:ext cx="1990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</a:rPr>
              <a:t>МЕТЕОР</a:t>
            </a: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89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метеорит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467995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971600" y="260648"/>
            <a:ext cx="762522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Кроме космической пыли, в межпланетном пространстве движутся и более крупные тела, в основном это обломки астероидов.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Попадая в атмосферу Земли, они не успевают сгореть.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Как называются упавшие </a:t>
            </a:r>
            <a:r>
              <a:rPr lang="ru-RU" altLang="ru-RU" sz="24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на Землю космические </a:t>
            </a:r>
            <a:r>
              <a:rPr lang="ru-RU" altLang="ru-RU" sz="2400" b="1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тела</a:t>
            </a:r>
            <a:r>
              <a:rPr lang="ru-RU" altLang="ru-RU" sz="2400" b="1" i="1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3933056"/>
            <a:ext cx="2799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Метеориты </a:t>
            </a:r>
            <a:endParaRPr lang="ru-RU" sz="4000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8293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33400"/>
            <a:ext cx="8229600" cy="4525963"/>
          </a:xfrm>
        </p:spPr>
        <p:txBody>
          <a:bodyPr/>
          <a:lstStyle/>
          <a:p>
            <a:pPr eaLnBrk="1" hangingPunct="1"/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Встретились дед Николай и баба Тоня.</a:t>
            </a:r>
          </a:p>
          <a:p>
            <a:pPr eaLnBrk="1" hangingPunct="1"/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- Ох, а я, Антонина, вчера утром подобрал у себя на огороде метеор. Увесистый такой, железокаменный.  Теперь грибочки буду прижимать этой небесной махиной!</a:t>
            </a:r>
          </a:p>
          <a:p>
            <a:pPr eaLnBrk="1" hangingPunct="1"/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Что напутал дедушка? </a:t>
            </a:r>
          </a:p>
          <a:p>
            <a:pPr eaLnBrk="1" hangingPunct="1"/>
            <a:endParaRPr lang="ru-RU" alt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5736" y="3356992"/>
            <a:ext cx="432048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5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+mn-lt"/>
                <a:ea typeface="+mn-ea"/>
                <a:cs typeface="+mn-cs"/>
              </a:rPr>
              <a:t>Назовите части кометы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184907"/>
            <a:ext cx="4441824" cy="3098477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36" y="1340768"/>
            <a:ext cx="4436001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0428" y="22940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хвост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5229200"/>
            <a:ext cx="3248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г</a:t>
            </a:r>
            <a:r>
              <a:rPr lang="ru-RU" sz="3200" dirty="0" smtClean="0"/>
              <a:t>азовая оболочка (кома)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12436" y="63347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ядро</a:t>
            </a:r>
            <a:endParaRPr lang="ru-RU" sz="28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427984" y="5552365"/>
            <a:ext cx="7920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3404276">
            <a:off x="7186054" y="3447609"/>
            <a:ext cx="148263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4186274">
            <a:off x="5615150" y="5669301"/>
            <a:ext cx="1877400" cy="54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3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atin typeface="+mn-lt"/>
                <a:ea typeface="+mn-ea"/>
                <a:cs typeface="+mn-cs"/>
              </a:rPr>
              <a:t>Откуда берется у кометы хвост и какой он бывает?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628800"/>
            <a:ext cx="5226898" cy="3467088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5656" y="4941168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Хвост у кометы появляется по мере приближения к Солнцу в результате таяния замерзших частиц, из которых состоит ядро. Часто хвостов бывает сразу два: пылевой и плазменный (газовый). Хвост кометы всегда направлен от Солнца.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19888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Пылевой хвост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17368" y="2636912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Плазменный хвост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779912" y="2110790"/>
            <a:ext cx="864096" cy="62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40152" y="3140968"/>
            <a:ext cx="8887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7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00201"/>
            <a:ext cx="6635080" cy="139675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4. Звезда Солнце относится к  категории гигантов</a:t>
            </a:r>
          </a:p>
          <a:p>
            <a:pPr marL="0" indent="0">
              <a:buNone/>
            </a:pPr>
            <a:endParaRPr lang="ru-RU" sz="40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atin typeface="+mn-lt"/>
                <a:ea typeface="+mn-ea"/>
                <a:cs typeface="+mn-cs"/>
              </a:rPr>
              <a:t>Назовите </a:t>
            </a:r>
            <a:r>
              <a:rPr lang="ru-RU" sz="4000" b="1" i="1" dirty="0" smtClean="0">
                <a:latin typeface="+mn-lt"/>
                <a:ea typeface="+mn-ea"/>
                <a:cs typeface="+mn-cs"/>
              </a:rPr>
              <a:t>гипотезы </a:t>
            </a:r>
            <a:r>
              <a:rPr lang="ru-RU" sz="4000" b="1" i="1" dirty="0">
                <a:latin typeface="+mn-lt"/>
                <a:ea typeface="+mn-ea"/>
                <a:cs typeface="+mn-cs"/>
              </a:rPr>
              <a:t>возникновения астероидов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539" y="1484785"/>
            <a:ext cx="7468621" cy="3816424"/>
          </a:xfrm>
        </p:spPr>
      </p:pic>
      <p:sp>
        <p:nvSpPr>
          <p:cNvPr id="5" name="TextBox 4"/>
          <p:cNvSpPr txBox="1"/>
          <p:nvPr/>
        </p:nvSpPr>
        <p:spPr>
          <a:xfrm>
            <a:off x="1043608" y="533982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bg1"/>
                </a:solidFill>
              </a:rPr>
              <a:t>Астероиды – остатки некой разрушившейся планеты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bg1"/>
                </a:solidFill>
              </a:rPr>
              <a:t>Астероиды – остатки строительного материала, из которого образовались планеты Солнечной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213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астероиды 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2"/>
            <a:ext cx="9144000" cy="602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11560" y="5379363"/>
            <a:ext cx="87137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0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1 января 1801 году итальянский астроном Джузеппе </a:t>
            </a:r>
            <a:r>
              <a:rPr lang="ru-RU" altLang="ru-RU" sz="2000" b="1" i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Пиацци</a:t>
            </a:r>
            <a:r>
              <a:rPr lang="ru-RU" altLang="ru-RU" sz="20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в свой телескоп обнаружил новое небесное тело, которое выглядело как звезда. Но это не звезды.   Как и планеты они не испускают собственного света  и обращаются вокруг Солнца. От греч. «Подобный звезде»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848" y="105273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</a:rPr>
              <a:t>Что такое астероид?</a:t>
            </a: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 rot="10800000">
            <a:off x="8604447" y="64788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81552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8229600" cy="3124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Встретились дед Николай и баба Тоня.</a:t>
            </a:r>
          </a:p>
          <a:p>
            <a:pPr marL="0" indent="0" eaLnBrk="1" hangingPunct="1">
              <a:buNone/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- Послушай Николай.  Я  вчера ночью видела на небе, как пролетала хвостатая комета Галлея. За свои 60 годков я уж во второй раз вижу такую красоту.</a:t>
            </a:r>
          </a:p>
          <a:p>
            <a:pPr marL="0" indent="0" eaLnBrk="1" hangingPunct="1">
              <a:buNone/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Что напутала бабушка? 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07704" y="3269353"/>
            <a:ext cx="511256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4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924" y="476672"/>
            <a:ext cx="2389599" cy="3144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337" y="332656"/>
            <a:ext cx="6192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Солнце и планеты возникли  из вращающегося раскаленного газового облака. Постепенно остывая, оно сжималось, образуя многочисленные кольца, которые, уплотняясь, создали планеты, а центральный сгусток превратился в Солнце.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62923" y="5394428"/>
            <a:ext cx="38571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Пьер </a:t>
            </a:r>
            <a:r>
              <a:rPr lang="ru-RU" sz="3600" b="1" dirty="0" smtClean="0"/>
              <a:t>Симон</a:t>
            </a:r>
            <a:r>
              <a:rPr lang="ru-RU" sz="3200" b="1" dirty="0" smtClean="0"/>
              <a:t> Лаплас</a:t>
            </a:r>
          </a:p>
          <a:p>
            <a:pPr algn="ctr"/>
            <a:r>
              <a:rPr lang="ru-RU" sz="3200" b="1" dirty="0" smtClean="0"/>
              <a:t>(1749-1827)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148" y="3789040"/>
            <a:ext cx="7537704" cy="1597152"/>
          </a:xfrm>
          <a:prstGeom prst="rect">
            <a:avLst/>
          </a:prstGeom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7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25022" y="1747786"/>
            <a:ext cx="3271556" cy="4761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2758832" cy="3552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8520" y="393305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Жорж Бюффон</a:t>
            </a:r>
          </a:p>
          <a:p>
            <a:pPr algn="ctr"/>
            <a:r>
              <a:rPr lang="ru-RU" sz="3600" b="1" dirty="0" smtClean="0"/>
              <a:t>(1707-1788 гг.)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151344"/>
            <a:ext cx="529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Предположил, что земной шар возник в результате катастрофы. При столкновении кометы с Солнцем возникло множество «брызг». Самые крупные из них, постепенно остывая, дали начало планетам. </a:t>
            </a:r>
            <a:endParaRPr lang="ru-RU" sz="2400" dirty="0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9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2621756" cy="37124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276872"/>
            <a:ext cx="5437632" cy="4126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183660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Когда-то вблизи Солнца пролетала звезда, которая своим тяготением вырвала из него часть вещества. Сгустившись, оно дало начало планетам.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1060" y="4052568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Джеймс Джинс</a:t>
            </a:r>
          </a:p>
          <a:p>
            <a:pPr algn="ctr"/>
            <a:r>
              <a:rPr lang="ru-RU" sz="3200" b="1" dirty="0" smtClean="0"/>
              <a:t>(1877-1946гг.)</a:t>
            </a:r>
            <a:endParaRPr lang="ru-RU" sz="3200" b="1" dirty="0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5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068" y="4725144"/>
            <a:ext cx="7522464" cy="1627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310"/>
            <a:ext cx="2232248" cy="3188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141310"/>
            <a:ext cx="6336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Солнечная система произошла из гигантского холодного пылевого облака. Его частицы находились в постоянном движении, притягивали друг друга и сталкивались, образуя сгущения, которые начали расти и со временем дали начало Солнцу и планетам.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540568" y="3330530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Иммануил</a:t>
            </a:r>
            <a:r>
              <a:rPr lang="ru-RU" sz="3200" b="1" dirty="0" smtClean="0"/>
              <a:t> Кант</a:t>
            </a:r>
          </a:p>
          <a:p>
            <a:pPr algn="ctr"/>
            <a:r>
              <a:rPr lang="ru-RU" sz="3200" b="1" dirty="0" smtClean="0"/>
              <a:t>(1724-1804)</a:t>
            </a:r>
            <a:endParaRPr lang="ru-RU" sz="3200" b="1" dirty="0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0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4114800" cy="4091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6184" y="188640"/>
            <a:ext cx="41764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Миллиарды лет назад Солнце было окружено холодны газово-пылевым облаком. Вращаясь вокруг Солнца, частицы пыли и газа слипались, притягивались, образуя сгустки вещества. Постепенно газово-пылевое облако сплющивалось, а сгустки начали двигаться по круговым орбитам. Из этих сгустков образовались планеты.</a:t>
            </a:r>
            <a:endParaRPr lang="ru-R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356393"/>
            <a:ext cx="4097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Отто Юльевич Шмидт</a:t>
            </a:r>
          </a:p>
          <a:p>
            <a:pPr algn="ctr"/>
            <a:r>
              <a:rPr lang="ru-RU" sz="3200" b="1" dirty="0" smtClean="0"/>
              <a:t>(1891-1956гг.)</a:t>
            </a:r>
            <a:endParaRPr lang="ru-RU" sz="3200" b="1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8604447" y="6309320"/>
            <a:ext cx="409377" cy="360040"/>
          </a:xfrm>
          <a:prstGeom prst="rightArrow">
            <a:avLst/>
          </a:prstGeom>
          <a:solidFill>
            <a:srgbClr val="00194C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9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atin typeface="+mj-lt"/>
              </a:rPr>
              <a:t>Подведем итоги:</a:t>
            </a:r>
            <a:endParaRPr lang="ru-RU" sz="11500" b="1" dirty="0">
              <a:latin typeface="+mj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23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9000" b="1" dirty="0" smtClean="0">
                <a:latin typeface="+mn-lt"/>
              </a:rPr>
              <a:t>Поздравляем </a:t>
            </a:r>
            <a:r>
              <a:rPr lang="ru-RU" sz="9000" b="1" dirty="0">
                <a:latin typeface="+mn-lt"/>
              </a:rPr>
              <a:t/>
            </a:r>
            <a:br>
              <a:rPr lang="ru-RU" sz="9000" b="1" dirty="0">
                <a:latin typeface="+mn-lt"/>
              </a:rPr>
            </a:br>
            <a:r>
              <a:rPr lang="ru-RU" sz="9000" b="1" dirty="0" smtClean="0">
                <a:latin typeface="+mn-lt"/>
              </a:rPr>
              <a:t>победителей!</a:t>
            </a:r>
            <a:endParaRPr lang="ru-RU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9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556792"/>
            <a:ext cx="6141368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5. Солнце состоит из водорода и гелия</a:t>
            </a:r>
          </a:p>
          <a:p>
            <a:pPr marL="0" indent="0">
              <a:buNone/>
            </a:pPr>
            <a:endParaRPr lang="ru-RU" sz="40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703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0"/>
            <a:ext cx="784887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11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Объект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861048"/>
            <a:ext cx="3196580" cy="2399894"/>
          </a:xfrm>
        </p:spPr>
      </p:pic>
    </p:spTree>
    <p:extLst>
      <p:ext uri="{BB962C8B-B14F-4D97-AF65-F5344CB8AC3E}">
        <p14:creationId xmlns:p14="http://schemas.microsoft.com/office/powerpoint/2010/main" xmlns="" val="426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628800"/>
            <a:ext cx="6141368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6. Нижний </a:t>
            </a:r>
            <a: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слой атмосферы Солнца называется короной</a:t>
            </a:r>
          </a:p>
          <a:p>
            <a:pPr marL="0" indent="0">
              <a:buNone/>
            </a:pPr>
            <a:endParaRPr lang="ru-RU" sz="40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774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7. Все планеты движутся вокруг Солнца против часовой стрелки</a:t>
            </a:r>
          </a:p>
          <a:p>
            <a:pPr marL="0" indent="0">
              <a:buNone/>
            </a:pPr>
            <a:endParaRPr lang="ru-RU" sz="40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183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615310 (1)">
  <a:themeElements>
    <a:clrScheme name="Другая 4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1363</Words>
  <Application>Microsoft Office PowerPoint</Application>
  <PresentationFormat>Экран (4:3)</PresentationFormat>
  <Paragraphs>248</Paragraphs>
  <Slides>70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TS102615310 (1)</vt:lpstr>
      <vt:lpstr> Интеллектуальный марафон</vt:lpstr>
      <vt:lpstr>Слайд 2</vt:lpstr>
      <vt:lpstr>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Раунд 2: Астрономический</vt:lpstr>
      <vt:lpstr>Слайд 17</vt:lpstr>
      <vt:lpstr>Слайд 18</vt:lpstr>
      <vt:lpstr>Слайд 19</vt:lpstr>
      <vt:lpstr>Слайд 20</vt:lpstr>
      <vt:lpstr>Слайд 21</vt:lpstr>
      <vt:lpstr>Марс</vt:lpstr>
      <vt:lpstr>Слайд 23</vt:lpstr>
      <vt:lpstr>Юпитер</vt:lpstr>
      <vt:lpstr>Слайд 25</vt:lpstr>
      <vt:lpstr>Уран</vt:lpstr>
      <vt:lpstr>Нептун</vt:lpstr>
      <vt:lpstr>Слайд 28</vt:lpstr>
      <vt:lpstr>Сатурн</vt:lpstr>
      <vt:lpstr>Слайд 30</vt:lpstr>
      <vt:lpstr>          Задание:  Разгадайте анаграммы. За каждый правильный ответ команде присуждается 1 балл </vt:lpstr>
      <vt:lpstr>ПЕЛОЙЕМТ</vt:lpstr>
      <vt:lpstr>АНЕЛЬЕРАБА</vt:lpstr>
      <vt:lpstr>ИПРОНКОС</vt:lpstr>
      <vt:lpstr>НЕДИМАГ</vt:lpstr>
      <vt:lpstr>АРЕЦЕР</vt:lpstr>
      <vt:lpstr>ШЕЛГРЬЕ</vt:lpstr>
      <vt:lpstr>НОРТИТ</vt:lpstr>
      <vt:lpstr>СЕЯПАСИОК</vt:lpstr>
      <vt:lpstr>ПОТЕСКЕЛ</vt:lpstr>
      <vt:lpstr>ДАОРАДНЕМ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Какого цвета бывают звезды и от чего он зависит ?</vt:lpstr>
      <vt:lpstr>Слайд 51</vt:lpstr>
      <vt:lpstr>Слайд 52</vt:lpstr>
      <vt:lpstr>Слайд 53</vt:lpstr>
      <vt:lpstr>Слайд 54</vt:lpstr>
      <vt:lpstr>  Очень часто это природное явление мы называем падающей звездой  </vt:lpstr>
      <vt:lpstr>Слайд 56</vt:lpstr>
      <vt:lpstr>Слайд 57</vt:lpstr>
      <vt:lpstr>Назовите части кометы</vt:lpstr>
      <vt:lpstr>Откуда берется у кометы хвост и какой он бывает?</vt:lpstr>
      <vt:lpstr>Назовите гипотезы возникновения астероидов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Подведем итоги:</vt:lpstr>
      <vt:lpstr>Поздравляем  победителей!</vt:lpstr>
      <vt:lpstr>Слайд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Солнечная система</dc:title>
  <dc:creator>светлана</dc:creator>
  <cp:lastModifiedBy>re</cp:lastModifiedBy>
  <cp:revision>108</cp:revision>
  <dcterms:created xsi:type="dcterms:W3CDTF">2012-04-12T14:05:27Z</dcterms:created>
  <dcterms:modified xsi:type="dcterms:W3CDTF">2014-03-28T18:42:08Z</dcterms:modified>
</cp:coreProperties>
</file>