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83" r:id="rId2"/>
    <p:sldId id="273" r:id="rId3"/>
    <p:sldId id="258" r:id="rId4"/>
    <p:sldId id="280" r:id="rId5"/>
    <p:sldId id="281" r:id="rId6"/>
    <p:sldId id="262" r:id="rId7"/>
    <p:sldId id="263" r:id="rId8"/>
    <p:sldId id="265" r:id="rId9"/>
    <p:sldId id="270" r:id="rId10"/>
    <p:sldId id="271" r:id="rId11"/>
    <p:sldId id="272" r:id="rId12"/>
    <p:sldId id="260" r:id="rId13"/>
    <p:sldId id="264" r:id="rId14"/>
    <p:sldId id="269" r:id="rId15"/>
    <p:sldId id="268" r:id="rId16"/>
    <p:sldId id="266" r:id="rId17"/>
    <p:sldId id="267" r:id="rId18"/>
    <p:sldId id="275" r:id="rId19"/>
    <p:sldId id="274" r:id="rId20"/>
    <p:sldId id="276" r:id="rId21"/>
    <p:sldId id="278" r:id="rId22"/>
    <p:sldId id="279" r:id="rId23"/>
    <p:sldId id="282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99" autoAdjust="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99A99-824B-4752-A612-FE363418270F}" type="datetimeFigureOut">
              <a:rPr lang="ru-RU" smtClean="0"/>
              <a:pPr/>
              <a:t>13.01.2014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0834E-D788-4353-A105-3E39FF78F3C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99A99-824B-4752-A612-FE363418270F}" type="datetimeFigureOut">
              <a:rPr lang="ru-RU" smtClean="0"/>
              <a:pPr/>
              <a:t>13.01.2014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0834E-D788-4353-A105-3E39FF78F3C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99A99-824B-4752-A612-FE363418270F}" type="datetimeFigureOut">
              <a:rPr lang="ru-RU" smtClean="0"/>
              <a:pPr/>
              <a:t>13.01.2014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0834E-D788-4353-A105-3E39FF78F3C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99A99-824B-4752-A612-FE363418270F}" type="datetimeFigureOut">
              <a:rPr lang="ru-RU" smtClean="0"/>
              <a:pPr/>
              <a:t>13.01.2014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0834E-D788-4353-A105-3E39FF78F3C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99A99-824B-4752-A612-FE363418270F}" type="datetimeFigureOut">
              <a:rPr lang="ru-RU" smtClean="0"/>
              <a:pPr/>
              <a:t>13.01.2014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D70834E-D788-4353-A105-3E39FF78F3C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99A99-824B-4752-A612-FE363418270F}" type="datetimeFigureOut">
              <a:rPr lang="ru-RU" smtClean="0"/>
              <a:pPr/>
              <a:t>13.01.2014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0834E-D788-4353-A105-3E39FF78F3C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99A99-824B-4752-A612-FE363418270F}" type="datetimeFigureOut">
              <a:rPr lang="ru-RU" smtClean="0"/>
              <a:pPr/>
              <a:t>13.01.2014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0834E-D788-4353-A105-3E39FF78F3C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99A99-824B-4752-A612-FE363418270F}" type="datetimeFigureOut">
              <a:rPr lang="ru-RU" smtClean="0"/>
              <a:pPr/>
              <a:t>13.01.2014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0834E-D788-4353-A105-3E39FF78F3C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99A99-824B-4752-A612-FE363418270F}" type="datetimeFigureOut">
              <a:rPr lang="ru-RU" smtClean="0"/>
              <a:pPr/>
              <a:t>13.01.2014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0834E-D788-4353-A105-3E39FF78F3C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99A99-824B-4752-A612-FE363418270F}" type="datetimeFigureOut">
              <a:rPr lang="ru-RU" smtClean="0"/>
              <a:pPr/>
              <a:t>13.01.2014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0834E-D788-4353-A105-3E39FF78F3C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99A99-824B-4752-A612-FE363418270F}" type="datetimeFigureOut">
              <a:rPr lang="ru-RU" smtClean="0"/>
              <a:pPr/>
              <a:t>13.01.2014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0834E-D788-4353-A105-3E39FF78F3C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8E99A99-824B-4752-A612-FE363418270F}" type="datetimeFigureOut">
              <a:rPr lang="ru-RU" smtClean="0"/>
              <a:pPr/>
              <a:t>13.01.2014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D70834E-D788-4353-A105-3E39FF78F3C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ruflex.ru/pub/img/news/21_07/roofer.jpg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9.jpeg"/><Relationship Id="rId4" Type="http://schemas.openxmlformats.org/officeDocument/2006/relationships/hyperlink" Target="http://www.interpress.ru/getfull.php?name=95841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pvedc.com.au/cgi-bin/articles/file.pl/electrician_reading.jpg?id=10452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oro.kz/wp-content/75-9072009-3.jpg" TargetMode="Externa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raledu.ru/files/images/%D0%9F%D0%BB%D0%B8%D1%82%D0%BE%D1%87%D0%BD%D0%B8%D0%BA.jpg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www.utk66.ru/img_catalog/1386_big.jpg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0.jpeg"/><Relationship Id="rId4" Type="http://schemas.openxmlformats.org/officeDocument/2006/relationships/hyperlink" Target="http://yaroslavbud.com.ua/images/builders1.jpg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as.baikal.tv/news/nimg/2001_02_03/1/Korrek2.jpg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mskmo.ru/userdata/1217400830_400x300.jpg" TargetMode="Externa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0"/>
            <a:ext cx="8229600" cy="1000108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Профессия строитель.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t="25846"/>
          <a:stretch>
            <a:fillRect/>
          </a:stretch>
        </p:blipFill>
        <p:spPr bwMode="auto">
          <a:xfrm>
            <a:off x="0" y="1071546"/>
            <a:ext cx="9144000" cy="5786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500034" y="428604"/>
            <a:ext cx="3008313" cy="5929354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 нам во двор забрался крот,</a:t>
            </a:r>
          </a:p>
          <a:p>
            <a:pPr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Роет землю у ворот</a:t>
            </a:r>
          </a:p>
          <a:p>
            <a:pPr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Тонна в рот земли войдет</a:t>
            </a:r>
          </a:p>
          <a:p>
            <a:pPr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Если крот откроет рот.</a:t>
            </a:r>
          </a:p>
          <a:p>
            <a:pPr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После бульдозера за работу принимается экскаватор.</a:t>
            </a:r>
          </a:p>
          <a:p>
            <a:pPr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Того кто работает на экскаваторе называют</a:t>
            </a:r>
          </a:p>
          <a:p>
            <a:pPr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ЭКСКАВАТОРЩИК.</a:t>
            </a:r>
          </a:p>
          <a:p>
            <a:pPr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Он роет котлован.</a:t>
            </a:r>
          </a:p>
          <a:p>
            <a:pPr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Теперь пора укладывать блоки для фундамента дома.</a:t>
            </a:r>
          </a:p>
          <a:p>
            <a:endParaRPr lang="ru-RU" dirty="0"/>
          </a:p>
        </p:txBody>
      </p:sp>
      <p:pic>
        <p:nvPicPr>
          <p:cNvPr id="2050" name="Picture 2" descr="C:\Documents and Settings\Admin\Рабочий стол\Новая папка\d12bd5a1eb2b79e8683f05d4f0a7233f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l="15311" t="13415" r="14813" b="13415"/>
          <a:stretch>
            <a:fillRect/>
          </a:stretch>
        </p:blipFill>
        <p:spPr bwMode="auto">
          <a:xfrm>
            <a:off x="4000496" y="428604"/>
            <a:ext cx="4714908" cy="57864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785786" y="428604"/>
            <a:ext cx="3008313" cy="5857916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Поднимает великан</a:t>
            </a:r>
          </a:p>
          <a:p>
            <a:pPr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Груды груза к облакам</a:t>
            </a:r>
          </a:p>
          <a:p>
            <a:pPr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Там, где встанет он потом</a:t>
            </a:r>
          </a:p>
          <a:p>
            <a:pPr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Вырастает новый дом.</a:t>
            </a:r>
          </a:p>
          <a:p>
            <a:pPr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Для укладки блоков для</a:t>
            </a:r>
          </a:p>
          <a:p>
            <a:pPr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фундамента нужен </a:t>
            </a:r>
          </a:p>
          <a:p>
            <a:pPr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подъемный кран. Он легко </a:t>
            </a:r>
          </a:p>
          <a:p>
            <a:pPr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справиться с этой работой.</a:t>
            </a:r>
          </a:p>
          <a:p>
            <a:pPr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Того кто работает на</a:t>
            </a:r>
          </a:p>
          <a:p>
            <a:pPr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подъемном кране называют КРАНОВЩИК.</a:t>
            </a:r>
          </a:p>
          <a:p>
            <a:endParaRPr lang="ru-RU" dirty="0"/>
          </a:p>
        </p:txBody>
      </p:sp>
      <p:pic>
        <p:nvPicPr>
          <p:cNvPr id="3074" name="Picture 2" descr="C:\Documents and Settings\Admin\Рабочий стол\Новая папка\318480c6a0750117aae1b6614ded8161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071934" y="327819"/>
            <a:ext cx="4643470" cy="61015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0" dirty="0" smtClean="0">
                <a:solidFill>
                  <a:schemeClr val="tx1"/>
                </a:solidFill>
              </a:rPr>
              <a:t>КРОВЕЛЬЩИК.</a:t>
            </a:r>
            <a:br>
              <a:rPr lang="ru-RU" b="0" dirty="0" smtClean="0">
                <a:solidFill>
                  <a:schemeClr val="tx1"/>
                </a:solidFill>
              </a:rPr>
            </a:br>
            <a:endParaRPr lang="ru-RU" b="0" dirty="0">
              <a:solidFill>
                <a:schemeClr val="tx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Он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покрывает крышу.</a:t>
            </a:r>
          </a:p>
          <a:p>
            <a:pPr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 Кровля  это очень важный структурный элемент на завершающем этапе любого строения .</a:t>
            </a:r>
          </a:p>
          <a:p>
            <a:pPr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Кровля способна защитить дом от любого каприза погоды.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Картинка 8 из 752">
            <a:hlinkClick r:id="rId2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28604"/>
            <a:ext cx="414340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Картинка 41 из 752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98" y="3143248"/>
            <a:ext cx="2643206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29256" y="-357214"/>
            <a:ext cx="3008313" cy="1357322"/>
          </a:xfrm>
        </p:spPr>
        <p:txBody>
          <a:bodyPr>
            <a:normAutofit/>
          </a:bodyPr>
          <a:lstStyle/>
          <a:p>
            <a:r>
              <a:rPr lang="ru-RU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САНТЕХНИКИ </a:t>
            </a:r>
            <a:br>
              <a:rPr lang="ru-RU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5357818" y="1000108"/>
            <a:ext cx="3429024" cy="4429156"/>
          </a:xfrm>
        </p:spPr>
        <p:txBody>
          <a:bodyPr/>
          <a:lstStyle/>
          <a:p>
            <a:pPr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прокладывают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доме </a:t>
            </a:r>
          </a:p>
          <a:p>
            <a:pPr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трубы для холодной   и</a:t>
            </a:r>
          </a:p>
          <a:p>
            <a:pPr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горячей воды, для</a:t>
            </a:r>
          </a:p>
          <a:p>
            <a:pPr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системы отопления,</a:t>
            </a:r>
          </a:p>
          <a:p>
            <a:pPr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канализации и газовых</a:t>
            </a:r>
          </a:p>
          <a:p>
            <a:pPr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труб.</a:t>
            </a:r>
          </a:p>
          <a:p>
            <a:endParaRPr lang="ru-RU" dirty="0"/>
          </a:p>
        </p:txBody>
      </p:sp>
      <p:pic>
        <p:nvPicPr>
          <p:cNvPr id="5" name="Picture 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158" y="142852"/>
            <a:ext cx="2928958" cy="3643338"/>
          </a:xfrm>
          <a:noFill/>
        </p:spPr>
      </p:pic>
      <p:pic>
        <p:nvPicPr>
          <p:cNvPr id="6" name="Рисунок 3" descr="1042723974_0_c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3357562"/>
            <a:ext cx="3214710" cy="3017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73050"/>
            <a:ext cx="2393975" cy="727058"/>
          </a:xfrm>
        </p:spPr>
        <p:txBody>
          <a:bodyPr>
            <a:noAutofit/>
          </a:bodyPr>
          <a:lstStyle/>
          <a:p>
            <a:r>
              <a:rPr lang="ru-RU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ЭЛЕКТРИКИ –</a:t>
            </a:r>
            <a:br>
              <a:rPr lang="ru-RU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1071538" y="785794"/>
            <a:ext cx="4929222" cy="46910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Проводят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электрический</a:t>
            </a:r>
          </a:p>
          <a:p>
            <a:pPr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свет в доме.</a:t>
            </a:r>
          </a:p>
        </p:txBody>
      </p:sp>
      <p:pic>
        <p:nvPicPr>
          <p:cNvPr id="5" name="Picture 5" descr="Картинка 26 из 75380">
            <a:hlinkClick r:id="rId2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 bwMode="auto">
          <a:xfrm>
            <a:off x="285720" y="1928802"/>
            <a:ext cx="5000660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643570" y="285728"/>
            <a:ext cx="3284542" cy="6215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СВАРЩИК</a:t>
            </a:r>
            <a:br>
              <a:rPr lang="ru-RU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Он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проводит сварочные </a:t>
            </a:r>
          </a:p>
          <a:p>
            <a:pPr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работы, для того чтобы </a:t>
            </a:r>
          </a:p>
          <a:p>
            <a:pPr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железные конструкции </a:t>
            </a:r>
          </a:p>
          <a:p>
            <a:pPr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держались крепче друг с </a:t>
            </a:r>
          </a:p>
          <a:p>
            <a:pPr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другом.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" descr="Картинка 34 из 17994">
            <a:hlinkClick r:id="rId2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 bwMode="auto">
          <a:xfrm>
            <a:off x="4329556" y="571480"/>
            <a:ext cx="4457285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214290"/>
            <a:ext cx="3008313" cy="116205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 </a:t>
            </a:r>
            <a:r>
              <a:rPr lang="ru-RU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ШТУКАТУРЫ</a:t>
            </a:r>
            <a:br>
              <a:rPr lang="ru-RU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5214942" y="1071546"/>
            <a:ext cx="3500462" cy="1571636"/>
          </a:xfrm>
        </p:spPr>
        <p:txBody>
          <a:bodyPr>
            <a:normAutofit fontScale="55000" lnSpcReduction="20000"/>
          </a:bodyPr>
          <a:lstStyle/>
          <a:p>
            <a:pPr>
              <a:defRPr/>
            </a:pP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Затем на строящемся объекте приступают к работе мастера отделочных работ:</a:t>
            </a:r>
          </a:p>
          <a:p>
            <a:endParaRPr lang="ru-RU" dirty="0"/>
          </a:p>
        </p:txBody>
      </p:sp>
      <p:pic>
        <p:nvPicPr>
          <p:cNvPr id="5" name="Содержимое 4" descr="malyar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429124" y="2857496"/>
            <a:ext cx="4500594" cy="3500462"/>
          </a:xfrm>
        </p:spPr>
      </p:pic>
      <p:pic>
        <p:nvPicPr>
          <p:cNvPr id="6" name="Рисунок 3" descr="3001_5.jpg"/>
          <p:cNvPicPr>
            <a:picLocks noChangeAspect="1"/>
          </p:cNvPicPr>
          <p:nvPr/>
        </p:nvPicPr>
        <p:blipFill>
          <a:blip r:embed="rId3"/>
          <a:srcRect b="4918"/>
          <a:stretch>
            <a:fillRect/>
          </a:stretch>
        </p:blipFill>
        <p:spPr bwMode="auto">
          <a:xfrm>
            <a:off x="642910" y="571480"/>
            <a:ext cx="3762375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28" y="285728"/>
            <a:ext cx="4000528" cy="207170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ПЛИТОЧНИК –</a:t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 облицовывает</a:t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плиткой  стены в ванной</a:t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комнате, на кухне.</a:t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6" descr="priglashaem_plitochnikov_15492840_1_F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20" y="357166"/>
            <a:ext cx="4357718" cy="6357982"/>
          </a:xfrm>
        </p:spPr>
      </p:pic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4643438" y="2643183"/>
            <a:ext cx="4252914" cy="407196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Picture 5" descr="Картинка 18 из 2143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2643182"/>
            <a:ext cx="4286280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3714744" y="1500174"/>
            <a:ext cx="3008313" cy="4691063"/>
          </a:xfrm>
        </p:spPr>
        <p:txBody>
          <a:bodyPr>
            <a:normAutofit fontScale="85000" lnSpcReduction="100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Профессия эта почетна,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Строитель - ударник труда!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Чем больше старанья в работе,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Тем крепче, прочнее дома!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Машины, высокие краны,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Работай с душой, человек!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Чтоб все получилось отлично,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зданья стояли весь век!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6" name="Picture 4" descr="Картинка 32 из 34682">
            <a:hlinkClick r:id="rId2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6929454" y="2500306"/>
            <a:ext cx="1962150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Картинка 16 из 34682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285728"/>
            <a:ext cx="28575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785926"/>
            <a:ext cx="8229600" cy="1143000"/>
          </a:xfrm>
        </p:spPr>
        <p:txBody>
          <a:bodyPr>
            <a:noAutofit/>
          </a:bodyPr>
          <a:lstStyle/>
          <a:p>
            <a:pPr marL="609600" indent="-609600">
              <a:lnSpc>
                <a:spcPct val="90000"/>
              </a:lnSpc>
              <a:defRPr/>
            </a:pPr>
            <a:r>
              <a:rPr lang="ru-RU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Вот кто строил этот дом,</a:t>
            </a:r>
            <a:br>
              <a:rPr lang="ru-RU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Дом, в котором мы живём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4" descr="Стройка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3243263"/>
            <a:ext cx="8713787" cy="321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642910" y="357166"/>
            <a:ext cx="3786214" cy="12144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Вырос дом большой и светлый,</a:t>
            </a:r>
          </a:p>
          <a:p>
            <a:r>
              <a:rPr lang="ru-RU" dirty="0" smtClean="0"/>
              <a:t>Люди жить придут сюда.</a:t>
            </a:r>
          </a:p>
          <a:p>
            <a:r>
              <a:rPr lang="ru-RU" dirty="0" smtClean="0"/>
              <a:t>И строитель так ответит: -</a:t>
            </a:r>
          </a:p>
          <a:p>
            <a:r>
              <a:rPr lang="ru-RU" dirty="0" smtClean="0"/>
              <a:t>Счастье - строить города!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dirty="0" smtClean="0">
                <a:solidFill>
                  <a:schemeClr val="tx1"/>
                </a:solidFill>
              </a:rPr>
              <a:t>Кто построил этот дом?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b="1" dirty="0"/>
              <a:t>На улице Садовой</a:t>
            </a:r>
          </a:p>
          <a:p>
            <a:pPr algn="ctr">
              <a:lnSpc>
                <a:spcPct val="80000"/>
              </a:lnSpc>
              <a:defRPr/>
            </a:pPr>
            <a:r>
              <a:rPr lang="ru-RU" b="1" dirty="0"/>
              <a:t>     Дом построен новый.</a:t>
            </a:r>
          </a:p>
          <a:p>
            <a:pPr algn="ctr">
              <a:lnSpc>
                <a:spcPct val="80000"/>
              </a:lnSpc>
              <a:defRPr/>
            </a:pPr>
            <a:r>
              <a:rPr lang="ru-RU" b="1" dirty="0"/>
              <a:t>                   В нём столько светлых окон!</a:t>
            </a:r>
          </a:p>
          <a:p>
            <a:pPr algn="ctr">
              <a:lnSpc>
                <a:spcPct val="80000"/>
              </a:lnSpc>
              <a:defRPr/>
            </a:pPr>
            <a:r>
              <a:rPr lang="ru-RU" b="1" dirty="0"/>
              <a:t>         Считать - не сосчитать!</a:t>
            </a:r>
          </a:p>
          <a:p>
            <a:pPr algn="ctr">
              <a:lnSpc>
                <a:spcPct val="80000"/>
              </a:lnSpc>
              <a:defRPr/>
            </a:pPr>
            <a:r>
              <a:rPr lang="ru-RU" b="1" dirty="0"/>
              <a:t>     А крыша так высоко,</a:t>
            </a:r>
          </a:p>
          <a:p>
            <a:pPr algn="ctr">
              <a:lnSpc>
                <a:spcPct val="80000"/>
              </a:lnSpc>
              <a:defRPr/>
            </a:pPr>
            <a:r>
              <a:rPr lang="ru-RU" b="1" dirty="0"/>
              <a:t>      Что птицам не достать.</a:t>
            </a:r>
          </a:p>
          <a:p>
            <a:pPr algn="ctr">
              <a:lnSpc>
                <a:spcPct val="80000"/>
              </a:lnSpc>
              <a:defRPr/>
            </a:pPr>
            <a:r>
              <a:rPr lang="ru-RU" b="1" dirty="0"/>
              <a:t>    В доме десять этажей,</a:t>
            </a:r>
          </a:p>
          <a:p>
            <a:pPr algn="ctr">
              <a:lnSpc>
                <a:spcPct val="80000"/>
              </a:lnSpc>
              <a:defRPr/>
            </a:pPr>
            <a:r>
              <a:rPr lang="ru-RU" b="1" dirty="0"/>
              <a:t>     В доме тысячи людей.</a:t>
            </a:r>
          </a:p>
          <a:p>
            <a:pPr algn="ctr">
              <a:lnSpc>
                <a:spcPct val="80000"/>
              </a:lnSpc>
              <a:defRPr/>
            </a:pPr>
            <a:r>
              <a:rPr lang="ru-RU" b="1" dirty="0"/>
              <a:t>       Кто построил этот дом?</a:t>
            </a:r>
          </a:p>
          <a:p>
            <a:pPr algn="ctr">
              <a:lnSpc>
                <a:spcPct val="80000"/>
              </a:lnSpc>
              <a:defRPr/>
            </a:pPr>
            <a:r>
              <a:rPr lang="ru-RU" b="1" dirty="0"/>
              <a:t>             Дом, в котором мы живём?</a:t>
            </a:r>
          </a:p>
          <a:p>
            <a:pPr algn="ctr">
              <a:lnSpc>
                <a:spcPct val="80000"/>
              </a:lnSpc>
              <a:defRPr/>
            </a:pPr>
            <a:r>
              <a:rPr lang="ru-RU" b="1" dirty="0"/>
              <a:t>        Новый дом почти готов,</a:t>
            </a:r>
          </a:p>
          <a:p>
            <a:pPr algn="ctr">
              <a:lnSpc>
                <a:spcPct val="80000"/>
              </a:lnSpc>
              <a:defRPr/>
            </a:pPr>
            <a:r>
              <a:rPr lang="ru-RU" b="1" dirty="0"/>
              <a:t>                  Примет к празднику жильцов.</a:t>
            </a:r>
          </a:p>
          <a:p>
            <a:pPr algn="ctr">
              <a:lnSpc>
                <a:spcPct val="80000"/>
              </a:lnSpc>
              <a:defRPr/>
            </a:pPr>
            <a:r>
              <a:rPr lang="ru-RU" b="1" dirty="0"/>
              <a:t>       Вот кто строил этот дом,</a:t>
            </a:r>
          </a:p>
          <a:p>
            <a:pPr algn="ctr">
              <a:lnSpc>
                <a:spcPct val="80000"/>
              </a:lnSpc>
              <a:defRPr/>
            </a:pPr>
            <a:r>
              <a:rPr lang="ru-RU" b="1" dirty="0"/>
              <a:t>         Дом, в котором мы живём.</a:t>
            </a:r>
          </a:p>
          <a:p>
            <a:endParaRPr lang="ru-RU" dirty="0"/>
          </a:p>
        </p:txBody>
      </p:sp>
      <p:pic>
        <p:nvPicPr>
          <p:cNvPr id="5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726053" y="1000108"/>
            <a:ext cx="5170910" cy="507209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Продолжи пословицу…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Сделал дело - гуляй</a:t>
            </a:r>
          </a:p>
          <a:p>
            <a:r>
              <a:rPr lang="ru-RU" dirty="0" smtClean="0"/>
              <a:t>Делу время, а потехе</a:t>
            </a:r>
          </a:p>
          <a:p>
            <a:r>
              <a:rPr lang="ru-RU" dirty="0" smtClean="0"/>
              <a:t>Труд человека кормит, а лень</a:t>
            </a:r>
          </a:p>
          <a:p>
            <a:r>
              <a:rPr lang="ru-RU" dirty="0" smtClean="0"/>
              <a:t>Скучен день до вечера, коли делать</a:t>
            </a:r>
          </a:p>
          <a:p>
            <a:r>
              <a:rPr lang="ru-RU" dirty="0" smtClean="0"/>
              <a:t>Хочешь есть калачи, так не сиди на</a:t>
            </a:r>
          </a:p>
          <a:p>
            <a:r>
              <a:rPr lang="ru-RU" dirty="0" smtClean="0"/>
              <a:t>Кто любит трудиться, тому без дела).</a:t>
            </a:r>
          </a:p>
          <a:p>
            <a:r>
              <a:rPr lang="ru-RU" dirty="0" smtClean="0"/>
              <a:t>Терпение и труд все ...(</a:t>
            </a:r>
          </a:p>
          <a:p>
            <a:r>
              <a:rPr lang="ru-RU" dirty="0" smtClean="0"/>
              <a:t>Без труда не вытащишь и рыбку из ...(</a:t>
            </a: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...(смело).</a:t>
            </a:r>
          </a:p>
          <a:p>
            <a:r>
              <a:rPr lang="ru-RU" dirty="0" smtClean="0"/>
              <a:t>...(час).</a:t>
            </a:r>
          </a:p>
          <a:p>
            <a:r>
              <a:rPr lang="ru-RU" dirty="0" smtClean="0"/>
              <a:t>...(портит).</a:t>
            </a:r>
          </a:p>
          <a:p>
            <a:r>
              <a:rPr lang="ru-RU" dirty="0" smtClean="0"/>
              <a:t>...(нечего).</a:t>
            </a:r>
          </a:p>
          <a:p>
            <a:r>
              <a:rPr lang="ru-RU" dirty="0" smtClean="0"/>
              <a:t>...(печи).</a:t>
            </a:r>
          </a:p>
          <a:p>
            <a:r>
              <a:rPr lang="ru-RU" dirty="0" smtClean="0"/>
              <a:t>...(не сидится)</a:t>
            </a:r>
          </a:p>
          <a:p>
            <a:r>
              <a:rPr lang="ru-RU" dirty="0" smtClean="0"/>
              <a:t>перетрут).</a:t>
            </a:r>
          </a:p>
          <a:p>
            <a:r>
              <a:rPr lang="ru-RU" dirty="0" smtClean="0"/>
              <a:t>пруда).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Загадки.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114668" cy="4525963"/>
          </a:xfrm>
        </p:spPr>
        <p:txBody>
          <a:bodyPr>
            <a:normAutofit lnSpcReduction="10000"/>
          </a:bodyPr>
          <a:lstStyle/>
          <a:p>
            <a:pPr marL="0" lvl="0" indent="142875" algn="just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Мастер он весьма хороший,</a:t>
            </a:r>
          </a:p>
          <a:p>
            <a:pPr marL="0" lvl="0" indent="142875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Сделал шкаф нам для прихожей.</a:t>
            </a:r>
          </a:p>
          <a:p>
            <a:pPr marL="0" lvl="0" indent="142875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Он не плотник, не маляр.</a:t>
            </a:r>
          </a:p>
          <a:p>
            <a:pPr marL="0" lvl="0" indent="142875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Мебель делает... </a:t>
            </a:r>
          </a:p>
          <a:p>
            <a:pPr marL="0" lvl="0" indent="142875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(столяр)</a:t>
            </a:r>
          </a:p>
          <a:p>
            <a:pPr marL="0" lvl="0" indent="142875" algn="just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1600" dirty="0" smtClean="0">
              <a:cs typeface="Times New Roman" pitchFamily="18" charset="0"/>
            </a:endParaRPr>
          </a:p>
          <a:p>
            <a:pPr marL="0" lvl="0" indent="142875" algn="just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1600" dirty="0" smtClean="0">
              <a:cs typeface="Times New Roman" pitchFamily="18" charset="0"/>
            </a:endParaRPr>
          </a:p>
          <a:p>
            <a:pPr marL="0" lvl="0" indent="142875" algn="just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600" dirty="0" smtClean="0">
                <a:cs typeface="Times New Roman" pitchFamily="18" charset="0"/>
              </a:rPr>
              <a:t>Гвозди, топоры, пила, Стружек целая гора. Это трудится работник —Делает нам стулья... (</a:t>
            </a:r>
          </a:p>
          <a:p>
            <a:pPr marL="0" lvl="0" indent="142875" algn="just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600" dirty="0" smtClean="0">
                <a:cs typeface="Times New Roman" pitchFamily="18" charset="0"/>
              </a:rPr>
              <a:t>плотник)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800" dirty="0" smtClean="0">
                <a:cs typeface="Times New Roman" pitchFamily="18" charset="0"/>
              </a:rPr>
              <a:t> </a:t>
            </a: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700" dirty="0" smtClean="0">
                <a:ea typeface="Calibri" pitchFamily="34" charset="0"/>
                <a:cs typeface="Times New Roman" pitchFamily="18" charset="0"/>
              </a:rPr>
              <a:t>Брызжет краска по стене,</a:t>
            </a:r>
            <a:endParaRPr lang="ru-RU" sz="1700" dirty="0" smtClean="0"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700" dirty="0" smtClean="0">
                <a:ea typeface="Calibri" pitchFamily="34" charset="0"/>
                <a:cs typeface="Times New Roman" pitchFamily="18" charset="0"/>
              </a:rPr>
              <a:t>Солнце светится в окне.</a:t>
            </a:r>
            <a:endParaRPr lang="ru-RU" sz="1700" dirty="0" smtClean="0"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700" dirty="0" smtClean="0">
                <a:ea typeface="Calibri" pitchFamily="34" charset="0"/>
                <a:cs typeface="Times New Roman" pitchFamily="18" charset="0"/>
              </a:rPr>
              <a:t>Стали стены голубыми,</a:t>
            </a:r>
            <a:endParaRPr lang="ru-RU" sz="1700" dirty="0" smtClean="0"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700" dirty="0" smtClean="0">
                <a:ea typeface="Calibri" pitchFamily="34" charset="0"/>
                <a:cs typeface="Times New Roman" pitchFamily="18" charset="0"/>
              </a:rPr>
              <a:t>Словно небо в вышине. 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700" dirty="0" smtClean="0">
                <a:ea typeface="Calibri" pitchFamily="34" charset="0"/>
                <a:cs typeface="Times New Roman" pitchFamily="18" charset="0"/>
              </a:rPr>
              <a:t>(Маляр</a:t>
            </a:r>
            <a:endParaRPr lang="ru-RU" sz="1700" dirty="0" smtClean="0"/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lvl="0" indent="142875" algn="just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600" dirty="0" smtClean="0">
                <a:latin typeface="Helvetica Neue"/>
                <a:cs typeface="Times New Roman" pitchFamily="18" charset="0"/>
              </a:rPr>
              <a:t>Кирпичи кладет он в ряд,</a:t>
            </a:r>
          </a:p>
          <a:p>
            <a:pPr marL="0" lvl="0" indent="142875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600" dirty="0" smtClean="0">
                <a:latin typeface="Helvetica Neue"/>
                <a:cs typeface="Times New Roman" pitchFamily="18" charset="0"/>
              </a:rPr>
              <a:t>Строит садик для ребят</a:t>
            </a:r>
          </a:p>
          <a:p>
            <a:pPr marL="0" lvl="0" indent="142875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600" dirty="0" smtClean="0">
                <a:latin typeface="Helvetica Neue"/>
                <a:cs typeface="Times New Roman" pitchFamily="18" charset="0"/>
              </a:rPr>
              <a:t>Не шахтер и не водитель,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600" dirty="0" smtClean="0">
                <a:latin typeface="Helvetica Neue"/>
                <a:cs typeface="Times New Roman" pitchFamily="18" charset="0"/>
              </a:rPr>
              <a:t>Дом нам выстроит... 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600" dirty="0" smtClean="0">
                <a:latin typeface="Helvetica Neue"/>
                <a:cs typeface="Times New Roman" pitchFamily="18" charset="0"/>
              </a:rPr>
              <a:t>(строитель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16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16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Растет этаж за этажом,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с каждым часом,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каждым днем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Все выше, выше новый дом.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(Каменщик.)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600" dirty="0" smtClean="0">
                <a:ea typeface="Calibri" pitchFamily="34" charset="0"/>
                <a:cs typeface="Times New Roman" pitchFamily="18" charset="0"/>
              </a:rPr>
              <a:t>Топором, рубанком</a:t>
            </a:r>
            <a:endParaRPr lang="ru-RU" sz="1600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600" dirty="0" smtClean="0">
                <a:ea typeface="Calibri" pitchFamily="34" charset="0"/>
                <a:cs typeface="Times New Roman" pitchFamily="18" charset="0"/>
              </a:rPr>
              <a:t>Выстругивает планки,</a:t>
            </a:r>
            <a:endParaRPr lang="ru-RU" sz="1600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600" dirty="0" smtClean="0">
                <a:ea typeface="Calibri" pitchFamily="34" charset="0"/>
                <a:cs typeface="Times New Roman" pitchFamily="18" charset="0"/>
              </a:rPr>
              <a:t>Сделал подоконники</a:t>
            </a:r>
            <a:endParaRPr lang="ru-RU" sz="1600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600" dirty="0" smtClean="0">
                <a:ea typeface="Calibri" pitchFamily="34" charset="0"/>
                <a:cs typeface="Times New Roman" pitchFamily="18" charset="0"/>
              </a:rPr>
              <a:t>Без сучка-задоринки.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600" dirty="0" smtClean="0">
                <a:ea typeface="Calibri" pitchFamily="34" charset="0"/>
                <a:cs typeface="Times New Roman" pitchFamily="18" charset="0"/>
              </a:rPr>
              <a:t>(Плотник</a:t>
            </a:r>
            <a:endParaRPr lang="ru-RU" sz="1600" dirty="0" smtClean="0"/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0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3" dur="5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6" dur="500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9" dur="500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68874"/>
          </a:xfrm>
        </p:spPr>
        <p:txBody>
          <a:bodyPr>
            <a:normAutofit/>
          </a:bodyPr>
          <a:lstStyle/>
          <a:p>
            <a:r>
              <a:rPr lang="ru-RU" sz="9600" dirty="0" smtClean="0">
                <a:solidFill>
                  <a:schemeClr val="tx1"/>
                </a:solidFill>
                <a:latin typeface="+mn-lt"/>
              </a:rPr>
              <a:t>Молодцы!</a:t>
            </a:r>
            <a:endParaRPr lang="ru-RU" sz="960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142852"/>
            <a:ext cx="8229600" cy="857256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БДОУ </a:t>
            </a:r>
            <a:r>
              <a:rPr lang="ru-RU" sz="2800" dirty="0" smtClean="0">
                <a:solidFill>
                  <a:schemeClr val="tx1"/>
                </a:solidFill>
              </a:rPr>
              <a:t>«Детский сад </a:t>
            </a:r>
            <a:r>
              <a:rPr lang="ru-RU" sz="2800" dirty="0" err="1" smtClean="0">
                <a:solidFill>
                  <a:schemeClr val="tx1"/>
                </a:solidFill>
              </a:rPr>
              <a:t>общеразвивающего</a:t>
            </a:r>
            <a:r>
              <a:rPr lang="ru-RU" sz="2800" dirty="0" smtClean="0">
                <a:solidFill>
                  <a:schemeClr val="tx1"/>
                </a:solidFill>
              </a:rPr>
              <a:t> вида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№ </a:t>
            </a:r>
            <a:r>
              <a:rPr lang="ru-RU" sz="2800" dirty="0" smtClean="0">
                <a:solidFill>
                  <a:schemeClr val="tx1"/>
                </a:solidFill>
              </a:rPr>
              <a:t>14»  </a:t>
            </a:r>
            <a:r>
              <a:rPr lang="ru-RU" sz="2800" dirty="0" smtClean="0">
                <a:solidFill>
                  <a:schemeClr val="tx1"/>
                </a:solidFill>
              </a:rPr>
              <a:t>г. Грязовец.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786058"/>
            <a:ext cx="6400800" cy="2298240"/>
          </a:xfrm>
        </p:spPr>
        <p:txBody>
          <a:bodyPr>
            <a:noAutofit/>
          </a:bodyPr>
          <a:lstStyle/>
          <a:p>
            <a:r>
              <a:rPr lang="ru-RU" sz="3600" dirty="0" smtClean="0"/>
              <a:t>Презентация для детей старшего дошкольного возраста.</a:t>
            </a:r>
          </a:p>
          <a:p>
            <a:r>
              <a:rPr lang="ru-RU" sz="3600" dirty="0" smtClean="0"/>
              <a:t>Составила воспитатель: Демидова Марина </a:t>
            </a:r>
            <a:r>
              <a:rPr lang="ru-RU" sz="3600" dirty="0" smtClean="0"/>
              <a:t>Александровна</a:t>
            </a:r>
            <a:r>
              <a:rPr lang="ru-RU" sz="3600" dirty="0" smtClean="0"/>
              <a:t> </a:t>
            </a:r>
            <a:r>
              <a:rPr lang="ru-RU" sz="3600" dirty="0" smtClean="0"/>
              <a:t>(273-035-730).</a:t>
            </a:r>
            <a:endParaRPr lang="ru-RU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0" dirty="0">
                <a:solidFill>
                  <a:schemeClr val="tx1"/>
                </a:solidFill>
              </a:rPr>
              <a:t>Архитектор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7200" y="1435100"/>
            <a:ext cx="3008313" cy="5208610"/>
          </a:xfrm>
        </p:spPr>
        <p:txBody>
          <a:bodyPr>
            <a:normAutofit fontScale="55000" lnSpcReduction="2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Архитектор строит дом,</a:t>
            </a:r>
            <a:br>
              <a:rPr lang="ru-RU" sz="3800" dirty="0">
                <a:latin typeface="Times New Roman" pitchFamily="18" charset="0"/>
                <a:cs typeface="Times New Roman" pitchFamily="18" charset="0"/>
              </a:rPr>
            </a:b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Дом многоэтажный.</a:t>
            </a:r>
            <a:br>
              <a:rPr lang="ru-RU" sz="3800" dirty="0">
                <a:latin typeface="Times New Roman" pitchFamily="18" charset="0"/>
                <a:cs typeface="Times New Roman" pitchFamily="18" charset="0"/>
              </a:rPr>
            </a:b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Строит дом карандашом</a:t>
            </a:r>
            <a:br>
              <a:rPr lang="ru-RU" sz="3800" dirty="0">
                <a:latin typeface="Times New Roman" pitchFamily="18" charset="0"/>
                <a:cs typeface="Times New Roman" pitchFamily="18" charset="0"/>
              </a:rPr>
            </a:b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На листке бумажном.</a:t>
            </a:r>
            <a:br>
              <a:rPr lang="ru-RU" sz="3800" dirty="0">
                <a:latin typeface="Times New Roman" pitchFamily="18" charset="0"/>
                <a:cs typeface="Times New Roman" pitchFamily="18" charset="0"/>
              </a:rPr>
            </a:b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800" dirty="0">
                <a:latin typeface="Times New Roman" pitchFamily="18" charset="0"/>
                <a:cs typeface="Times New Roman" pitchFamily="18" charset="0"/>
              </a:rPr>
            </a:b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Нужно всё нарисовать,</a:t>
            </a:r>
            <a:br>
              <a:rPr lang="ru-RU" sz="3800" dirty="0">
                <a:latin typeface="Times New Roman" pitchFamily="18" charset="0"/>
                <a:cs typeface="Times New Roman" pitchFamily="18" charset="0"/>
              </a:rPr>
            </a:b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Вычислить, проверить,</a:t>
            </a:r>
            <a:br>
              <a:rPr lang="ru-RU" sz="3800" dirty="0">
                <a:latin typeface="Times New Roman" pitchFamily="18" charset="0"/>
                <a:cs typeface="Times New Roman" pitchFamily="18" charset="0"/>
              </a:rPr>
            </a:b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Все квартиры сосчитать,</a:t>
            </a:r>
            <a:br>
              <a:rPr lang="ru-RU" sz="3800" dirty="0">
                <a:latin typeface="Times New Roman" pitchFamily="18" charset="0"/>
                <a:cs typeface="Times New Roman" pitchFamily="18" charset="0"/>
              </a:rPr>
            </a:b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Лестницы и двери.</a:t>
            </a:r>
            <a:br>
              <a:rPr lang="ru-RU" sz="3800" dirty="0">
                <a:latin typeface="Times New Roman" pitchFamily="18" charset="0"/>
                <a:cs typeface="Times New Roman" pitchFamily="18" charset="0"/>
              </a:rPr>
            </a:b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800" dirty="0">
                <a:latin typeface="Times New Roman" pitchFamily="18" charset="0"/>
                <a:cs typeface="Times New Roman" pitchFamily="18" charset="0"/>
              </a:rPr>
            </a:b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Чтоб стоял он много лет,</a:t>
            </a:r>
            <a:br>
              <a:rPr lang="ru-RU" sz="3800" dirty="0">
                <a:latin typeface="Times New Roman" pitchFamily="18" charset="0"/>
                <a:cs typeface="Times New Roman" pitchFamily="18" charset="0"/>
              </a:rPr>
            </a:b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Чтобы был в квартире свет,</a:t>
            </a:r>
            <a:br>
              <a:rPr lang="ru-RU" sz="3800" dirty="0">
                <a:latin typeface="Times New Roman" pitchFamily="18" charset="0"/>
                <a:cs typeface="Times New Roman" pitchFamily="18" charset="0"/>
              </a:rPr>
            </a:b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Ванны, умывальники</a:t>
            </a:r>
            <a:br>
              <a:rPr lang="ru-RU" sz="3800" dirty="0">
                <a:latin typeface="Times New Roman" pitchFamily="18" charset="0"/>
                <a:cs typeface="Times New Roman" pitchFamily="18" charset="0"/>
              </a:rPr>
            </a:b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Для больших и маленьких.</a:t>
            </a:r>
          </a:p>
          <a:p>
            <a:r>
              <a:rPr lang="ru-RU" sz="3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800" b="1" dirty="0">
                <a:latin typeface="Times New Roman" pitchFamily="18" charset="0"/>
                <a:cs typeface="Times New Roman" pitchFamily="18" charset="0"/>
              </a:rPr>
            </a:br>
            <a:endParaRPr lang="ru-RU" sz="3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4" descr="Картинка 51 из 34423">
            <a:hlinkClick r:id="rId2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315656" y="3643314"/>
            <a:ext cx="4614062" cy="3099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4"/>
          <a:srcRect l="56291" t="23469" r="12954" b="45861"/>
          <a:stretch>
            <a:fillRect/>
          </a:stretch>
        </p:blipFill>
        <p:spPr bwMode="auto">
          <a:xfrm>
            <a:off x="4286248" y="357166"/>
            <a:ext cx="4643470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Admin\Рабочий стол\Новая папка (3)\В-чем-преимущество-деревянных-домов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3857652" cy="2857520"/>
          </a:xfrm>
          <a:prstGeom prst="rect">
            <a:avLst/>
          </a:prstGeom>
          <a:noFill/>
        </p:spPr>
      </p:pic>
      <p:pic>
        <p:nvPicPr>
          <p:cNvPr id="3" name="Рисунок 2" descr="C:\Documents and Settings\Admin\Рабочий стол\Новая папка (3)\89959556_ledyanoy_dom_na_Dvorcovoy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285728"/>
            <a:ext cx="4143404" cy="2883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Documents and Settings\Admin\Рабочий стол\Новая папка (3)\IMAG024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357562"/>
            <a:ext cx="4003383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Documents and Settings\Admin\Рабочий стол\Новая папка (3)\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3357562"/>
            <a:ext cx="4143404" cy="328614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3438" y="274638"/>
            <a:ext cx="4043362" cy="11430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Панельный дом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8200" y="2071678"/>
            <a:ext cx="4281518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Рисунок 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45005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3008313" cy="1162050"/>
          </a:xfrm>
        </p:spPr>
        <p:txBody>
          <a:bodyPr>
            <a:normAutofit/>
          </a:bodyPr>
          <a:lstStyle/>
          <a:p>
            <a:pPr algn="ctr"/>
            <a:r>
              <a:rPr lang="ru-RU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Каменщик.</a:t>
            </a:r>
            <a:endParaRPr lang="ru-RU" sz="24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80000"/>
              </a:lnSpc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 стойке жаркая пора</a:t>
            </a:r>
          </a:p>
          <a:p>
            <a:pPr>
              <a:lnSpc>
                <a:spcPct val="80000"/>
              </a:lnSpc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 Сигнал уже пробил</a:t>
            </a:r>
          </a:p>
          <a:p>
            <a:pPr>
              <a:lnSpc>
                <a:spcPct val="80000"/>
              </a:lnSpc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 Сегодня каменщик с утра </a:t>
            </a:r>
          </a:p>
          <a:p>
            <a:pPr>
              <a:lnSpc>
                <a:spcPct val="80000"/>
              </a:lnSpc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 к работе приступил.</a:t>
            </a:r>
          </a:p>
          <a:p>
            <a:pPr>
              <a:lnSpc>
                <a:spcPct val="80000"/>
              </a:lnSpc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 Кладет кирпич за кирпичом –</a:t>
            </a:r>
          </a:p>
          <a:p>
            <a:pPr>
              <a:lnSpc>
                <a:spcPct val="80000"/>
              </a:lnSpc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 Растёт этаж за этажом,</a:t>
            </a:r>
          </a:p>
          <a:p>
            <a:pPr>
              <a:lnSpc>
                <a:spcPct val="80000"/>
              </a:lnSpc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 И с каждым часом,</a:t>
            </a:r>
          </a:p>
          <a:p>
            <a:pPr>
              <a:lnSpc>
                <a:spcPct val="80000"/>
              </a:lnSpc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 С каждым днём.</a:t>
            </a:r>
          </a:p>
          <a:p>
            <a:pPr>
              <a:lnSpc>
                <a:spcPct val="80000"/>
              </a:lnSpc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 Всё выше новый дом.</a:t>
            </a:r>
          </a:p>
          <a:p>
            <a:endParaRPr lang="ru-RU" dirty="0"/>
          </a:p>
        </p:txBody>
      </p:sp>
      <p:pic>
        <p:nvPicPr>
          <p:cNvPr id="5" name="Picture 2" descr="Картинка 3 из 3263">
            <a:hlinkClick r:id="rId2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286248" y="642918"/>
            <a:ext cx="4500594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0" dirty="0" smtClean="0">
                <a:solidFill>
                  <a:schemeClr val="tx1"/>
                </a:solidFill>
              </a:rPr>
              <a:t>ПЛОТНИКИ</a:t>
            </a:r>
            <a:endParaRPr lang="ru-RU" sz="2400" b="0" dirty="0">
              <a:solidFill>
                <a:schemeClr val="tx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Летят опилки белые,</a:t>
            </a:r>
          </a:p>
          <a:p>
            <a:pPr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Летят из-под пилы:</a:t>
            </a:r>
          </a:p>
          <a:p>
            <a:pPr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Это плотник делает</a:t>
            </a:r>
          </a:p>
          <a:p>
            <a:pPr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Рамы и полы.</a:t>
            </a:r>
          </a:p>
          <a:p>
            <a:pPr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Топором, рубанком</a:t>
            </a:r>
          </a:p>
          <a:p>
            <a:pPr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Выстругивает планки.</a:t>
            </a:r>
          </a:p>
          <a:p>
            <a:pPr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Сделал подоконники</a:t>
            </a:r>
          </a:p>
          <a:p>
            <a:pPr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Без сучка-задоринки.</a:t>
            </a:r>
          </a:p>
        </p:txBody>
      </p:sp>
      <p:pic>
        <p:nvPicPr>
          <p:cNvPr id="5" name="Picture 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286248" y="397583"/>
            <a:ext cx="4500594" cy="624612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73050"/>
            <a:ext cx="2536851" cy="655620"/>
          </a:xfrm>
        </p:spPr>
        <p:txBody>
          <a:bodyPr>
            <a:normAutofit fontScale="90000"/>
          </a:bodyPr>
          <a:lstStyle/>
          <a:p>
            <a:r>
              <a:rPr lang="ru-RU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МАЛЯР.</a:t>
            </a:r>
            <a:br>
              <a:rPr lang="ru-RU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28596" y="714356"/>
            <a:ext cx="3008313" cy="571504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Красить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комнаты пора –</a:t>
            </a:r>
          </a:p>
          <a:p>
            <a:pPr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Пригласили маляра</a:t>
            </a:r>
          </a:p>
          <a:p>
            <a:pPr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Но не с кистью и ведром</a:t>
            </a:r>
          </a:p>
          <a:p>
            <a:pPr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Наш маляр приходит в дом.</a:t>
            </a:r>
          </a:p>
          <a:p>
            <a:pPr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Вместо кисти он принёс</a:t>
            </a:r>
          </a:p>
          <a:p>
            <a:pPr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Механический насос.</a:t>
            </a:r>
          </a:p>
          <a:p>
            <a:pPr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Брызжет краска по стене,</a:t>
            </a:r>
          </a:p>
          <a:p>
            <a:pPr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Солнце светиться в окне,</a:t>
            </a:r>
          </a:p>
          <a:p>
            <a:pPr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Стали стены голубыми,</a:t>
            </a:r>
          </a:p>
          <a:p>
            <a:pPr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Словно небо в вышине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gruntovka-sten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143372" y="357166"/>
            <a:ext cx="4786345" cy="621510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Бульдозер.</a:t>
            </a:r>
            <a:endParaRPr lang="ru-RU" sz="24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Там, где строят новый дом</a:t>
            </a:r>
          </a:p>
          <a:p>
            <a:pPr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Ходит воин со щитом</a:t>
            </a:r>
          </a:p>
          <a:p>
            <a:pPr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Где пройдет он, станет гладко</a:t>
            </a:r>
          </a:p>
          <a:p>
            <a:pPr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Будет ровная площадка.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026" name="Picture 2" descr="C:\Documents and Settings\Admin\Рабочий стол\Новая папка\e96c8809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r="5031" b="2816"/>
          <a:stretch>
            <a:fillRect/>
          </a:stretch>
        </p:blipFill>
        <p:spPr bwMode="auto">
          <a:xfrm>
            <a:off x="3575050" y="785794"/>
            <a:ext cx="4854602" cy="4929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327</TotalTime>
  <Words>670</Words>
  <Application>Microsoft Office PowerPoint</Application>
  <PresentationFormat>Экран (4:3)</PresentationFormat>
  <Paragraphs>160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Апекс</vt:lpstr>
      <vt:lpstr>Профессия строитель.</vt:lpstr>
      <vt:lpstr>Кто построил этот дом?</vt:lpstr>
      <vt:lpstr>Архитектор</vt:lpstr>
      <vt:lpstr>Слайд 4</vt:lpstr>
      <vt:lpstr>Панельный дом</vt:lpstr>
      <vt:lpstr>Каменщик.</vt:lpstr>
      <vt:lpstr>ПЛОТНИКИ</vt:lpstr>
      <vt:lpstr>МАЛЯР. </vt:lpstr>
      <vt:lpstr>Бульдозер.</vt:lpstr>
      <vt:lpstr>Слайд 10</vt:lpstr>
      <vt:lpstr>Слайд 11</vt:lpstr>
      <vt:lpstr>КРОВЕЛЬЩИК. </vt:lpstr>
      <vt:lpstr>САНТЕХНИКИ  </vt:lpstr>
      <vt:lpstr>ЭЛЕКТРИКИ – </vt:lpstr>
      <vt:lpstr>СВАРЩИК </vt:lpstr>
      <vt:lpstr> ШТУКАТУРЫ </vt:lpstr>
      <vt:lpstr>ПЛИТОЧНИК – Он облицовывает плиткой  стены в ванной комнате, на кухне. </vt:lpstr>
      <vt:lpstr>Слайд 18</vt:lpstr>
      <vt:lpstr>Вот кто строил этот дом,          Дом, в котором мы живём. </vt:lpstr>
      <vt:lpstr>Продолжи пословицу…</vt:lpstr>
      <vt:lpstr>Загадки.</vt:lpstr>
      <vt:lpstr>Молодцы!</vt:lpstr>
      <vt:lpstr>БДОУ «Детский сад общеразвивающего вида № 14»  г. Грязовец.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39</cp:revision>
  <dcterms:created xsi:type="dcterms:W3CDTF">2013-10-12T12:42:52Z</dcterms:created>
  <dcterms:modified xsi:type="dcterms:W3CDTF">2014-01-13T11:29:06Z</dcterms:modified>
</cp:coreProperties>
</file>