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1" r:id="rId9"/>
    <p:sldId id="262" r:id="rId10"/>
    <p:sldId id="274" r:id="rId11"/>
    <p:sldId id="276" r:id="rId12"/>
    <p:sldId id="267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3" autoAdjust="0"/>
    <p:restoredTop sz="93662" autoAdjust="0"/>
  </p:normalViewPr>
  <p:slideViewPr>
    <p:cSldViewPr>
      <p:cViewPr varScale="1">
        <p:scale>
          <a:sx n="50" d="100"/>
          <a:sy n="50" d="100"/>
        </p:scale>
        <p:origin x="-12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9BC090-3C7C-4794-8399-3EC7370D2A0B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C69AA7-D5DC-4D46-AE15-95FF8746E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lr=14&amp;noreask=1&amp;ed=1&amp;text=%D0%92%D0%B0%D1%80%D0%B8%D0%BD%D1%8C%D0%BE%D0%BD&amp;p=0&amp;img_url=dic.academic.ru/pictures/wiki/files/80/Pierre_Varignon.jpg&amp;rpt=simag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Параллелограмм </a:t>
            </a:r>
            <a:r>
              <a:rPr lang="ru-RU" sz="4000" dirty="0"/>
              <a:t>Вариньона 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решает задачи</a:t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77072"/>
            <a:ext cx="4214810" cy="250033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Глазунова В.Г. </a:t>
            </a:r>
            <a:br>
              <a:rPr lang="ru-RU" sz="1600" dirty="0" smtClean="0">
                <a:solidFill>
                  <a:schemeClr val="tx1"/>
                </a:solidFill>
                <a:latin typeface="+mj-lt"/>
              </a:rPr>
            </a:b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учитель математики </a:t>
            </a:r>
            <a:br>
              <a:rPr lang="ru-RU" sz="1600" dirty="0" smtClean="0">
                <a:solidFill>
                  <a:schemeClr val="tx1"/>
                </a:solidFill>
                <a:latin typeface="+mj-lt"/>
              </a:rPr>
            </a:b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высшей квалификационной категории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j-lt"/>
              </a:rPr>
              <a:t>МОУ «Краснопресненская СОШ  им. В. П. Дмитриева»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Калининский район, Тверская область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Решение задач  (из учебника)</a:t>
            </a:r>
            <a:br>
              <a:rPr lang="ru-RU" sz="3200" dirty="0" smtClean="0">
                <a:solidFill>
                  <a:schemeClr val="accent1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i="1" dirty="0" smtClean="0">
                <a:ea typeface="Times New Roman" pitchFamily="18" charset="0"/>
                <a:cs typeface="Arial" pitchFamily="34" charset="0"/>
              </a:rPr>
              <a:t>Докажите, что середины сторон четырехугольника являются вершинами параллелограмма.</a:t>
            </a:r>
            <a:endParaRPr lang="ru-RU" sz="1800" i="1" dirty="0" smtClean="0">
              <a:cs typeface="Arial" pitchFamily="34" charset="0"/>
            </a:endParaRP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316288" cy="4623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        </a:t>
            </a:r>
            <a:r>
              <a:rPr lang="ru-RU" sz="1600" dirty="0" smtClean="0"/>
              <a:t>Дано: </a:t>
            </a:r>
            <a:r>
              <a:rPr lang="en-US" sz="1600" i="1" dirty="0" smtClean="0"/>
              <a:t>ABCD </a:t>
            </a:r>
            <a:r>
              <a:rPr lang="ru-RU" sz="1600" i="1" dirty="0" smtClean="0"/>
              <a:t>– четырехугольник</a:t>
            </a:r>
          </a:p>
          <a:p>
            <a:pPr>
              <a:buNone/>
            </a:pPr>
            <a:r>
              <a:rPr lang="en-US" sz="1600" i="1" dirty="0" smtClean="0"/>
              <a:t>        AK=KB, BL=LC, CM=MD, AN=ND</a:t>
            </a:r>
          </a:p>
          <a:p>
            <a:endParaRPr lang="en-US" sz="1600" i="1" dirty="0" smtClean="0"/>
          </a:p>
          <a:p>
            <a:pPr>
              <a:buNone/>
            </a:pPr>
            <a:r>
              <a:rPr lang="ru-RU" sz="1600" i="1" dirty="0" smtClean="0"/>
              <a:t>        Доказать:   </a:t>
            </a:r>
            <a:r>
              <a:rPr lang="en-US" sz="1600" i="1" dirty="0" smtClean="0"/>
              <a:t>KLMN – </a:t>
            </a:r>
            <a:r>
              <a:rPr lang="ru-RU" sz="1600" i="1" dirty="0" smtClean="0"/>
              <a:t>параллелограмм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                    Доказательство:</a:t>
            </a:r>
          </a:p>
          <a:p>
            <a:pPr>
              <a:buNone/>
            </a:pPr>
            <a:r>
              <a:rPr lang="ru-RU" sz="1600" i="1" dirty="0" smtClean="0"/>
              <a:t>Проведем АС и рассмотрим          АВС</a:t>
            </a:r>
          </a:p>
          <a:p>
            <a:pPr>
              <a:buNone/>
            </a:pPr>
            <a:r>
              <a:rPr lang="en-US" sz="1600" i="1" dirty="0" smtClean="0"/>
              <a:t>KL – </a:t>
            </a:r>
            <a:r>
              <a:rPr lang="ru-RU" sz="1600" i="1" dirty="0" smtClean="0"/>
              <a:t>средняя линия, следовательно </a:t>
            </a:r>
            <a:r>
              <a:rPr lang="en-US" sz="1600" i="1" dirty="0" smtClean="0"/>
              <a:t>KL II AC,</a:t>
            </a:r>
          </a:p>
          <a:p>
            <a:pPr>
              <a:buNone/>
            </a:pPr>
            <a:r>
              <a:rPr lang="en-US" sz="1600" i="1" dirty="0" smtClean="0"/>
              <a:t>KL= AC</a:t>
            </a:r>
            <a:r>
              <a:rPr lang="ru-RU" sz="1600" i="1" dirty="0" smtClean="0"/>
              <a:t>/ 2 .</a:t>
            </a:r>
          </a:p>
          <a:p>
            <a:pPr>
              <a:buNone/>
            </a:pPr>
            <a:r>
              <a:rPr lang="ru-RU" sz="1600" i="1" dirty="0" smtClean="0"/>
              <a:t>Рассмотрим           </a:t>
            </a:r>
            <a:r>
              <a:rPr lang="en-US" sz="1600" i="1" dirty="0" smtClean="0"/>
              <a:t>ADC, NM – </a:t>
            </a:r>
            <a:r>
              <a:rPr lang="ru-RU" sz="1600" i="1" dirty="0" smtClean="0"/>
              <a:t>средняя линия, </a:t>
            </a:r>
            <a:br>
              <a:rPr lang="ru-RU" sz="1600" i="1" dirty="0" smtClean="0"/>
            </a:br>
            <a:r>
              <a:rPr lang="ru-RU" sz="1600" i="1" dirty="0" smtClean="0"/>
              <a:t>следовательно </a:t>
            </a:r>
            <a:r>
              <a:rPr lang="en-US" sz="1600" i="1" dirty="0" smtClean="0"/>
              <a:t>NM II AC, NM = AC/2</a:t>
            </a:r>
          </a:p>
          <a:p>
            <a:pPr>
              <a:buNone/>
            </a:pPr>
            <a:r>
              <a:rPr lang="en-US" sz="1600" i="1" dirty="0" smtClean="0"/>
              <a:t>KL II AC, NM II AC, </a:t>
            </a:r>
            <a:r>
              <a:rPr lang="ru-RU" sz="1600" i="1" dirty="0" smtClean="0"/>
              <a:t>следовательно, </a:t>
            </a:r>
            <a:r>
              <a:rPr lang="en-US" sz="1600" i="1" dirty="0" smtClean="0"/>
              <a:t>KL II NM.</a:t>
            </a:r>
          </a:p>
          <a:p>
            <a:pPr>
              <a:buNone/>
            </a:pPr>
            <a:r>
              <a:rPr lang="en-US" sz="1600" i="1" dirty="0" smtClean="0"/>
              <a:t>KL= AC</a:t>
            </a:r>
            <a:r>
              <a:rPr lang="ru-RU" sz="1600" i="1" dirty="0" smtClean="0"/>
              <a:t>/ 2</a:t>
            </a:r>
            <a:r>
              <a:rPr lang="en-US" sz="1600" i="1" dirty="0" smtClean="0"/>
              <a:t>, NM = AC/2, </a:t>
            </a:r>
            <a:r>
              <a:rPr lang="ru-RU" sz="1600" i="1" dirty="0" smtClean="0"/>
              <a:t>следовательно, </a:t>
            </a:r>
            <a:r>
              <a:rPr lang="en-US" sz="1600" i="1" dirty="0" smtClean="0"/>
              <a:t>KL</a:t>
            </a:r>
            <a:r>
              <a:rPr lang="ru-RU" sz="1600" i="1" dirty="0" smtClean="0"/>
              <a:t>=</a:t>
            </a:r>
            <a:r>
              <a:rPr lang="en-US" sz="1600" i="1" dirty="0" smtClean="0"/>
              <a:t>NM</a:t>
            </a:r>
            <a:r>
              <a:rPr lang="ru-RU" sz="1600" i="1" dirty="0" smtClean="0"/>
              <a:t>.</a:t>
            </a:r>
          </a:p>
          <a:p>
            <a:pPr>
              <a:buNone/>
            </a:pPr>
            <a:r>
              <a:rPr lang="ru-RU" sz="1600" i="1" dirty="0" smtClean="0"/>
              <a:t>                </a:t>
            </a:r>
            <a:r>
              <a:rPr lang="en-US" sz="1600" i="1" dirty="0" smtClean="0"/>
              <a:t>KLMN – </a:t>
            </a:r>
            <a:r>
              <a:rPr lang="ru-RU" sz="1600" i="1" dirty="0" smtClean="0"/>
              <a:t>параллелограмм </a:t>
            </a:r>
            <a:r>
              <a:rPr lang="ru-RU" sz="1200" i="1" dirty="0" smtClean="0"/>
              <a:t>(противоположные стороны равны и параллельны)</a:t>
            </a:r>
            <a:endParaRPr lang="ru-RU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346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внобедренный треугольник 7"/>
          <p:cNvSpPr/>
          <p:nvPr/>
        </p:nvSpPr>
        <p:spPr>
          <a:xfrm flipH="1">
            <a:off x="7380312" y="3429000"/>
            <a:ext cx="72008" cy="7200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H="1">
            <a:off x="6228184" y="4149080"/>
            <a:ext cx="72008" cy="7200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3140968"/>
            <a:ext cx="4320480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932040" y="3573016"/>
            <a:ext cx="38884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Новое доказательство: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en-US" i="1" dirty="0" smtClean="0"/>
              <a:t> KLMN </a:t>
            </a:r>
            <a:r>
              <a:rPr lang="ru-RU" i="1" dirty="0" smtClean="0"/>
              <a:t>– параллелограмм Вариньона</a:t>
            </a:r>
            <a:br>
              <a:rPr lang="ru-RU" i="1" dirty="0" smtClean="0"/>
            </a:br>
            <a:r>
              <a:rPr lang="ru-RU" i="1" dirty="0" smtClean="0"/>
              <a:t>             ( по определению)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295024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800" i="1" dirty="0" smtClean="0">
                <a:ea typeface="Times New Roman" pitchFamily="18" charset="0"/>
                <a:cs typeface="Arial" pitchFamily="34" charset="0"/>
              </a:rPr>
              <a:t>Докажите, что четырехугольник – ромб, если его вершинами являются середины сторон прямоугольника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800" i="1" dirty="0" smtClean="0"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773936"/>
            <a:ext cx="4464496" cy="4623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smtClean="0"/>
              <a:t>    Дано:</a:t>
            </a:r>
            <a:r>
              <a:rPr lang="ru-RU" sz="1600" dirty="0" smtClean="0"/>
              <a:t> </a:t>
            </a:r>
            <a:r>
              <a:rPr lang="en-US" sz="1600" i="1" dirty="0" smtClean="0"/>
              <a:t>ABCD – </a:t>
            </a:r>
            <a:r>
              <a:rPr lang="ru-RU" sz="1600" i="1" dirty="0" smtClean="0"/>
              <a:t>прямоугольник,</a:t>
            </a:r>
            <a:br>
              <a:rPr lang="ru-RU" sz="1600" i="1" dirty="0" smtClean="0"/>
            </a:br>
            <a:r>
              <a:rPr lang="en-US" sz="1600" i="1" dirty="0" smtClean="0"/>
              <a:t>DE=EA, AL=LB, BM=MC, DH=HC</a:t>
            </a:r>
          </a:p>
          <a:p>
            <a:pPr>
              <a:buNone/>
            </a:pPr>
            <a:r>
              <a:rPr lang="en-US" sz="1600" i="1" dirty="0" smtClean="0"/>
              <a:t>     </a:t>
            </a: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   Доказать: </a:t>
            </a:r>
            <a:r>
              <a:rPr lang="en-US" sz="1600" i="1" dirty="0" smtClean="0"/>
              <a:t>ELMH – </a:t>
            </a:r>
            <a:r>
              <a:rPr lang="ru-RU" sz="1600" i="1" dirty="0" smtClean="0"/>
              <a:t>ромб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                     Доказательство:</a:t>
            </a:r>
          </a:p>
          <a:p>
            <a:pPr>
              <a:buNone/>
            </a:pPr>
            <a:r>
              <a:rPr lang="ru-RU" sz="1600" i="1" dirty="0" smtClean="0"/>
              <a:t>Проведем  АС, рассмотрим треугольник АВС.</a:t>
            </a:r>
          </a:p>
          <a:p>
            <a:pPr>
              <a:buNone/>
            </a:pPr>
            <a:r>
              <a:rPr lang="en-US" sz="1600" i="1" dirty="0" smtClean="0"/>
              <a:t>LM – </a:t>
            </a:r>
            <a:r>
              <a:rPr lang="ru-RU" sz="1600" i="1" dirty="0" smtClean="0"/>
              <a:t>средняя линия, значит </a:t>
            </a:r>
            <a:r>
              <a:rPr lang="en-US" sz="1600" i="1" dirty="0" smtClean="0"/>
              <a:t>LM II AC, LM =AC/2.</a:t>
            </a:r>
          </a:p>
          <a:p>
            <a:pPr>
              <a:buNone/>
            </a:pPr>
            <a:r>
              <a:rPr lang="ru-RU" sz="1600" i="1" dirty="0" smtClean="0"/>
              <a:t>Рассмотрим треугольник </a:t>
            </a:r>
            <a:r>
              <a:rPr lang="en-US" sz="1600" i="1" dirty="0" smtClean="0"/>
              <a:t>ADC,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en-US" sz="1600" i="1" dirty="0" smtClean="0"/>
              <a:t>EH- </a:t>
            </a:r>
            <a:r>
              <a:rPr lang="ru-RU" sz="1600" i="1" dirty="0" smtClean="0"/>
              <a:t>средняя линия , </a:t>
            </a:r>
            <a:r>
              <a:rPr lang="en-US" sz="1600" i="1" dirty="0" smtClean="0"/>
              <a:t>EH II AC, EH = AC/2.</a:t>
            </a:r>
          </a:p>
          <a:p>
            <a:pPr>
              <a:buNone/>
            </a:pPr>
            <a:r>
              <a:rPr lang="en-US" sz="1600" i="1" dirty="0" smtClean="0"/>
              <a:t>LM II EH, LM=EH, </a:t>
            </a:r>
            <a:r>
              <a:rPr lang="ru-RU" sz="1600" i="1" dirty="0" smtClean="0"/>
              <a:t>следовательно, </a:t>
            </a:r>
          </a:p>
          <a:p>
            <a:pPr>
              <a:buNone/>
            </a:pPr>
            <a:r>
              <a:rPr lang="en-US" sz="1600" i="1" dirty="0" smtClean="0"/>
              <a:t>ELMH –</a:t>
            </a:r>
            <a:r>
              <a:rPr lang="ru-RU" sz="1600" i="1" dirty="0" smtClean="0"/>
              <a:t>параллелограмм.</a:t>
            </a:r>
          </a:p>
          <a:p>
            <a:pPr>
              <a:buNone/>
            </a:pPr>
            <a:r>
              <a:rPr lang="ru-RU" sz="1600" i="1" dirty="0" smtClean="0"/>
              <a:t>Проведем </a:t>
            </a:r>
            <a:r>
              <a:rPr lang="en-US" sz="1600" i="1" dirty="0" smtClean="0"/>
              <a:t>BD</a:t>
            </a:r>
            <a:r>
              <a:rPr lang="ru-RU" sz="1600" i="1" dirty="0" smtClean="0"/>
              <a:t>. Так как </a:t>
            </a:r>
            <a:r>
              <a:rPr lang="en-US" sz="1600" i="1" dirty="0" smtClean="0"/>
              <a:t>BD=AC </a:t>
            </a:r>
            <a:r>
              <a:rPr lang="ru-RU" sz="1600" i="1" dirty="0" smtClean="0"/>
              <a:t>(</a:t>
            </a:r>
            <a:r>
              <a:rPr lang="en-US" sz="1600" i="1" dirty="0" smtClean="0"/>
              <a:t> </a:t>
            </a:r>
            <a:r>
              <a:rPr lang="ru-RU" sz="1600" i="1" dirty="0" smtClean="0"/>
              <a:t>диагонали прямоугольника равны), значит </a:t>
            </a:r>
            <a:r>
              <a:rPr lang="en-US" sz="1600" i="1" dirty="0" smtClean="0"/>
              <a:t>EL=LM</a:t>
            </a:r>
          </a:p>
          <a:p>
            <a:pPr>
              <a:buNone/>
            </a:pPr>
            <a:r>
              <a:rPr lang="ru-RU" sz="1600" i="1" dirty="0" smtClean="0"/>
              <a:t>Следовательно, </a:t>
            </a:r>
            <a:r>
              <a:rPr lang="en-US" sz="1600" i="1" dirty="0" smtClean="0"/>
              <a:t>ELMH –</a:t>
            </a:r>
            <a:r>
              <a:rPr lang="ru-RU" sz="1600" i="1" dirty="0" smtClean="0"/>
              <a:t> ромб.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39052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427984" y="3140968"/>
            <a:ext cx="432048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86104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Новое доказательство:</a:t>
            </a:r>
          </a:p>
          <a:p>
            <a:pPr>
              <a:buNone/>
            </a:pPr>
            <a:endParaRPr lang="ru-RU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                     </a:t>
            </a:r>
            <a:r>
              <a:rPr lang="en-US" i="1" dirty="0" smtClean="0">
                <a:solidFill>
                  <a:srgbClr val="0070C0"/>
                </a:solidFill>
              </a:rPr>
              <a:t> ELMH </a:t>
            </a:r>
            <a:r>
              <a:rPr lang="ru-RU" i="1" dirty="0" smtClean="0">
                <a:solidFill>
                  <a:srgbClr val="0070C0"/>
                </a:solidFill>
              </a:rPr>
              <a:t>– ромб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( по 1 следствию из теоремы Вариньона)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Олимпиадные задачи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71600" y="1600201"/>
            <a:ext cx="7715200" cy="31861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i="1" dirty="0" smtClean="0"/>
              <a:t>Докажите, что если диагонали четырехугольника равны, то его площадь равна произведению средних линий. </a:t>
            </a:r>
            <a:endParaRPr lang="en-US" sz="2000" i="1" dirty="0" smtClean="0"/>
          </a:p>
          <a:p>
            <a:pPr>
              <a:buNone/>
            </a:pPr>
            <a:r>
              <a:rPr lang="en-US" sz="1800" b="1" dirty="0" smtClean="0"/>
              <a:t>                                      	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</a:t>
            </a:r>
            <a:r>
              <a:rPr lang="ru-RU" sz="1800" dirty="0" smtClean="0"/>
              <a:t>Дано:</a:t>
            </a:r>
          </a:p>
          <a:p>
            <a:pPr>
              <a:buNone/>
            </a:pPr>
            <a:r>
              <a:rPr lang="ru-RU" sz="1800" dirty="0" smtClean="0"/>
              <a:t>                                        </a:t>
            </a:r>
            <a:r>
              <a:rPr lang="en-US" sz="1800" dirty="0" smtClean="0"/>
              <a:t>	</a:t>
            </a:r>
            <a:r>
              <a:rPr lang="ru-RU" sz="1800" dirty="0" smtClean="0"/>
              <a:t> </a:t>
            </a:r>
            <a:r>
              <a:rPr lang="en-US" sz="1800" dirty="0" smtClean="0"/>
              <a:t>ABCD</a:t>
            </a:r>
            <a:r>
              <a:rPr lang="ru-RU" sz="1800" dirty="0" smtClean="0"/>
              <a:t>- четырехугольник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</a:t>
            </a:r>
            <a:r>
              <a:rPr lang="en-US" sz="1800" dirty="0" smtClean="0"/>
              <a:t>	</a:t>
            </a:r>
            <a:r>
              <a:rPr lang="ru-RU" sz="1800" dirty="0" smtClean="0"/>
              <a:t> АС=В</a:t>
            </a:r>
            <a:r>
              <a:rPr lang="en-US" sz="1800" dirty="0" smtClean="0"/>
              <a:t>D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</a:t>
            </a:r>
            <a:r>
              <a:rPr lang="en-US" sz="1800" dirty="0" smtClean="0"/>
              <a:t>	</a:t>
            </a:r>
            <a:r>
              <a:rPr lang="ru-RU" sz="1800" dirty="0" smtClean="0"/>
              <a:t>Доказать:</a:t>
            </a:r>
          </a:p>
          <a:p>
            <a:pPr>
              <a:buNone/>
            </a:pPr>
            <a:r>
              <a:rPr lang="ru-RU" sz="1800" dirty="0" smtClean="0"/>
              <a:t>                               </a:t>
            </a:r>
            <a:r>
              <a:rPr lang="en-US" sz="1800" dirty="0" smtClean="0"/>
              <a:t>	</a:t>
            </a:r>
            <a:r>
              <a:rPr lang="ru-RU" sz="1800" dirty="0" smtClean="0"/>
              <a:t>      </a:t>
            </a:r>
            <a:r>
              <a:rPr lang="en-US" sz="1800" dirty="0" smtClean="0"/>
              <a:t>	S</a:t>
            </a:r>
            <a:r>
              <a:rPr lang="en-US" sz="1800" baseline="-25000" dirty="0" smtClean="0"/>
              <a:t>ABCD</a:t>
            </a:r>
            <a:r>
              <a:rPr lang="en-US" sz="1800" dirty="0" smtClean="0"/>
              <a:t>  =  KM</a:t>
            </a:r>
            <a:r>
              <a:rPr lang="ru-RU" sz="1800" dirty="0" smtClean="0"/>
              <a:t> * </a:t>
            </a:r>
            <a:r>
              <a:rPr lang="en-US" sz="1800" dirty="0" smtClean="0"/>
              <a:t>LN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                                    </a:t>
            </a: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en-US" sz="1800" b="1" dirty="0" smtClean="0"/>
              <a:t>                                      </a:t>
            </a:r>
          </a:p>
          <a:p>
            <a:pPr>
              <a:buNone/>
            </a:pPr>
            <a:endParaRPr lang="en-US" sz="1800" b="1" dirty="0" smtClean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068960"/>
            <a:ext cx="2000264" cy="10715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 flipV="1">
            <a:off x="699717" y="2836787"/>
            <a:ext cx="535785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699850" y="2836785"/>
            <a:ext cx="535785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 flipV="1">
            <a:off x="500035" y="3607593"/>
            <a:ext cx="1000132" cy="535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699850" y="3372571"/>
            <a:ext cx="535785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2" y="407707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26369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357422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428860" y="407194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                   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341685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000232" y="45815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500298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331640" y="26369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28596" y="4826675"/>
            <a:ext cx="8715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dirty="0" smtClean="0"/>
              <a:t>Доказательство: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KLMN –</a:t>
            </a:r>
            <a:r>
              <a:rPr lang="ru-RU" dirty="0" smtClean="0"/>
              <a:t> параллелограмм  Вариньона.</a:t>
            </a:r>
            <a:r>
              <a:rPr lang="en-US" dirty="0" smtClean="0"/>
              <a:t> </a:t>
            </a:r>
            <a:r>
              <a:rPr lang="ru-RU" dirty="0" smtClean="0"/>
              <a:t>Так как</a:t>
            </a:r>
            <a:r>
              <a:rPr lang="en-US" dirty="0" smtClean="0"/>
              <a:t>  AC= BD</a:t>
            </a:r>
            <a:r>
              <a:rPr lang="ru-RU" dirty="0" smtClean="0"/>
              <a:t>, параллелограмм Вариньона является ромбом.  </a:t>
            </a:r>
            <a:r>
              <a:rPr lang="en-US" dirty="0" smtClean="0"/>
              <a:t>S</a:t>
            </a:r>
            <a:r>
              <a:rPr lang="en-US" baseline="-25000" dirty="0" smtClean="0"/>
              <a:t>KLMN </a:t>
            </a:r>
            <a:r>
              <a:rPr lang="en-US" dirty="0" smtClean="0"/>
              <a:t>=KM*LN</a:t>
            </a:r>
            <a:r>
              <a:rPr lang="ru-RU" dirty="0" smtClean="0"/>
              <a:t> </a:t>
            </a:r>
            <a:r>
              <a:rPr lang="en-US" dirty="0" smtClean="0"/>
              <a:t>/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(площадь ромба равна половине произведения его диагоналей ).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                </a:t>
            </a:r>
            <a:r>
              <a:rPr lang="ru-RU" b="1" dirty="0" smtClean="0"/>
              <a:t> </a:t>
            </a:r>
            <a:r>
              <a:rPr lang="en-US" b="1" dirty="0" smtClean="0"/>
              <a:t>S</a:t>
            </a:r>
            <a:r>
              <a:rPr lang="en-US" b="1" baseline="-25000" dirty="0" smtClean="0"/>
              <a:t>ABCD</a:t>
            </a:r>
            <a:r>
              <a:rPr lang="en-US" b="1" dirty="0" smtClean="0"/>
              <a:t> = </a:t>
            </a:r>
            <a:r>
              <a:rPr lang="en-US" sz="2400" b="1" dirty="0" smtClean="0"/>
              <a:t>2</a:t>
            </a:r>
            <a:r>
              <a:rPr lang="ru-RU" b="1" dirty="0" smtClean="0"/>
              <a:t> </a:t>
            </a:r>
            <a:r>
              <a:rPr lang="en-US" b="1" dirty="0" smtClean="0"/>
              <a:t>S</a:t>
            </a:r>
            <a:r>
              <a:rPr lang="en-US" b="1" baseline="-25000" dirty="0" smtClean="0"/>
              <a:t>KLMN </a:t>
            </a:r>
            <a:r>
              <a:rPr lang="en-US" b="1" dirty="0" smtClean="0"/>
              <a:t>= KM</a:t>
            </a:r>
            <a:r>
              <a:rPr lang="ru-RU" b="1" dirty="0" smtClean="0"/>
              <a:t> * </a:t>
            </a:r>
            <a:r>
              <a:rPr lang="en-US" b="1" dirty="0" smtClean="0"/>
              <a:t>LN</a:t>
            </a:r>
          </a:p>
          <a:p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85720" y="4786322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71600" y="378904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2132856"/>
            <a:ext cx="39751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572000" y="2204864"/>
            <a:ext cx="4329112" cy="2880321"/>
          </a:xfrm>
        </p:spPr>
        <p:txBody>
          <a:bodyPr anchor="b">
            <a:normAutofit/>
          </a:bodyPr>
          <a:lstStyle/>
          <a:p>
            <a:pPr>
              <a:buNone/>
            </a:pPr>
            <a:r>
              <a:rPr lang="ru-RU" sz="1800" dirty="0" smtClean="0"/>
              <a:t>Доказательство:</a:t>
            </a:r>
          </a:p>
          <a:p>
            <a:pPr>
              <a:buNone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ABCD</a:t>
            </a:r>
            <a:r>
              <a:rPr lang="en-US" sz="1800" dirty="0" smtClean="0"/>
              <a:t>=S</a:t>
            </a:r>
            <a:r>
              <a:rPr lang="en-US" sz="1800" baseline="-25000" dirty="0" smtClean="0"/>
              <a:t>LMNK</a:t>
            </a:r>
            <a:r>
              <a:rPr lang="en-US" sz="1800" dirty="0" smtClean="0"/>
              <a:t>+S</a:t>
            </a:r>
            <a:r>
              <a:rPr lang="en-US" sz="1800" baseline="-25000" dirty="0" smtClean="0"/>
              <a:t>LKD</a:t>
            </a:r>
            <a:r>
              <a:rPr lang="en-US" sz="1800" dirty="0" smtClean="0"/>
              <a:t>+S</a:t>
            </a:r>
            <a:r>
              <a:rPr lang="en-US" sz="1800" baseline="-25000" dirty="0" smtClean="0"/>
              <a:t>ALM</a:t>
            </a:r>
            <a:r>
              <a:rPr lang="en-US" sz="1800" dirty="0" smtClean="0"/>
              <a:t>+S</a:t>
            </a:r>
            <a:r>
              <a:rPr lang="en-US" sz="1800" baseline="-25000" dirty="0" smtClean="0"/>
              <a:t>BMN</a:t>
            </a:r>
            <a:r>
              <a:rPr lang="en-US" sz="1800" dirty="0" smtClean="0"/>
              <a:t>+S</a:t>
            </a:r>
            <a:r>
              <a:rPr lang="en-US" sz="1800" baseline="-25000" dirty="0" smtClean="0"/>
              <a:t>KCN</a:t>
            </a:r>
            <a:endParaRPr lang="ru-RU" sz="1800" baseline="-25000" dirty="0" smtClean="0"/>
          </a:p>
          <a:p>
            <a:pPr>
              <a:buNone/>
            </a:pPr>
            <a:r>
              <a:rPr lang="ru-RU" sz="1800" dirty="0" smtClean="0"/>
              <a:t>Так как </a:t>
            </a:r>
            <a:r>
              <a:rPr lang="en-US" sz="1800" i="1" dirty="0" smtClean="0"/>
              <a:t>AMOL</a:t>
            </a:r>
            <a:r>
              <a:rPr lang="ru-RU" sz="1800" i="1" dirty="0" smtClean="0"/>
              <a:t>, </a:t>
            </a:r>
            <a:r>
              <a:rPr lang="en-US" sz="1800" i="1" dirty="0" smtClean="0"/>
              <a:t>MONB</a:t>
            </a:r>
            <a:r>
              <a:rPr lang="ru-RU" sz="1800" i="1" dirty="0" smtClean="0"/>
              <a:t>, </a:t>
            </a:r>
            <a:r>
              <a:rPr lang="en-US" sz="1800" i="1" dirty="0" smtClean="0"/>
              <a:t>CKON</a:t>
            </a:r>
            <a:r>
              <a:rPr lang="ru-RU" sz="1800" i="1" dirty="0" smtClean="0"/>
              <a:t>, </a:t>
            </a:r>
            <a:r>
              <a:rPr lang="en-US" sz="1800" i="1" dirty="0" smtClean="0"/>
              <a:t>DKOL</a:t>
            </a:r>
            <a:r>
              <a:rPr lang="ru-RU" sz="1800" dirty="0" smtClean="0"/>
              <a:t> -  параллелограммы, </a:t>
            </a:r>
          </a:p>
          <a:p>
            <a:pPr>
              <a:buNone/>
            </a:pPr>
            <a:r>
              <a:rPr lang="ru-RU" sz="1800" dirty="0" smtClean="0"/>
              <a:t>То</a:t>
            </a:r>
            <a:r>
              <a:rPr lang="en-US" sz="1800" dirty="0" smtClean="0"/>
              <a:t>  S</a:t>
            </a:r>
            <a:r>
              <a:rPr lang="en-US" sz="1800" baseline="-25000" dirty="0" smtClean="0"/>
              <a:t>ALM</a:t>
            </a:r>
            <a:r>
              <a:rPr lang="en-US" sz="1800" dirty="0" smtClean="0"/>
              <a:t>=S</a:t>
            </a:r>
            <a:r>
              <a:rPr lang="en-US" sz="1800" baseline="-25000" dirty="0" smtClean="0"/>
              <a:t>MOL</a:t>
            </a:r>
            <a:r>
              <a:rPr lang="ru-RU" sz="1800" dirty="0" smtClean="0"/>
              <a:t> , </a:t>
            </a:r>
            <a:r>
              <a:rPr lang="en-US" sz="1800" dirty="0" smtClean="0"/>
              <a:t> S</a:t>
            </a:r>
            <a:r>
              <a:rPr lang="en-US" sz="1800" baseline="-25000" dirty="0" smtClean="0"/>
              <a:t>MBN</a:t>
            </a:r>
            <a:r>
              <a:rPr lang="en-US" sz="1800" dirty="0" smtClean="0"/>
              <a:t>=S</a:t>
            </a:r>
            <a:r>
              <a:rPr lang="en-US" sz="1800" baseline="-25000" dirty="0" smtClean="0"/>
              <a:t>MON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NCK</a:t>
            </a:r>
            <a:r>
              <a:rPr lang="en-US" sz="1800" dirty="0" smtClean="0"/>
              <a:t>=S</a:t>
            </a:r>
            <a:r>
              <a:rPr lang="en-US" sz="1800" baseline="-25000" dirty="0" smtClean="0"/>
              <a:t>KON</a:t>
            </a:r>
            <a:r>
              <a:rPr lang="ru-RU" sz="1800" dirty="0" smtClean="0"/>
              <a:t> .</a:t>
            </a:r>
          </a:p>
          <a:p>
            <a:pPr>
              <a:buNone/>
            </a:pPr>
            <a:r>
              <a:rPr lang="ru-RU" sz="1800" dirty="0" smtClean="0"/>
              <a:t>Отсюда получаем, что ,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S</a:t>
            </a:r>
            <a:r>
              <a:rPr lang="en-US" sz="1800" baseline="-25000" dirty="0" smtClean="0"/>
              <a:t>LKD</a:t>
            </a:r>
            <a:r>
              <a:rPr lang="en-US" sz="1800" dirty="0" smtClean="0"/>
              <a:t> = S</a:t>
            </a:r>
            <a:r>
              <a:rPr lang="en-US" sz="1800" baseline="-25000" dirty="0" smtClean="0"/>
              <a:t>LOK</a:t>
            </a:r>
            <a:r>
              <a:rPr lang="ru-RU" sz="1800" baseline="-25000" dirty="0" smtClean="0"/>
              <a:t>.</a:t>
            </a:r>
            <a:endParaRPr lang="en-US" sz="1800" baseline="-25000" dirty="0" smtClean="0"/>
          </a:p>
          <a:p>
            <a:endParaRPr lang="ru-RU" sz="1900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620688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/>
              <a:t>Докажите, что площадь параллелограмма, образованного прямыми, проходящими через вершины выпуклого четырехугольника и параллельными его диагоналям, в два раза больше площади исходного четырехугольника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на\Desktop\школа\солнце.jpg"/>
          <p:cNvPicPr>
            <a:picLocks noChangeAspect="1" noChangeArrowheads="1"/>
          </p:cNvPicPr>
          <p:nvPr/>
        </p:nvPicPr>
        <p:blipFill>
          <a:blip r:embed="rId2" cstate="print"/>
          <a:srcRect l="1875" t="3750" r="2499" b="2499"/>
          <a:stretch>
            <a:fillRect/>
          </a:stretch>
        </p:blipFill>
        <p:spPr bwMode="auto">
          <a:xfrm>
            <a:off x="107504" y="620688"/>
            <a:ext cx="3643338" cy="3571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635896" y="2149406"/>
            <a:ext cx="5184576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«Нет ничего нового под солнцем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но есть кое-что старое, чего мы не знаем»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Лоренс Питер</a:t>
            </a:r>
          </a:p>
          <a:p>
            <a:pPr marL="0" marR="0" lvl="0" indent="449263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cs typeface="Arial" pitchFamily="34" charset="0"/>
            </a:endParaRPr>
          </a:p>
          <a:p>
            <a:pPr marL="0" marR="0" lvl="0" indent="449263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Пьер Вариньон жил в 18 веке, но теорема Вариньона как нельзя актуальна именно в наши дни, когда чтобы всё успеть, необходимо гораздо больше, чем 24 часа в сутки.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28630" y="571480"/>
            <a:ext cx="7786774" cy="22145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</a:rPr>
            </a:br>
            <a:r>
              <a:rPr lang="ru-RU" sz="3200" b="1" dirty="0" smtClean="0">
                <a:solidFill>
                  <a:schemeClr val="accent1"/>
                </a:solidFill>
              </a:rPr>
              <a:t>Цель: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изучить теорему Вариньона и научиться применять ее на практике с наименьшими временными затратами.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924944"/>
            <a:ext cx="814393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Задачи</a:t>
            </a:r>
            <a:r>
              <a:rPr lang="ru-RU" sz="3200" dirty="0" smtClean="0"/>
              <a:t>: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 smtClean="0"/>
              <a:t>Изучить теоретический материал: понятия «параллелограмм Вариньона», бимедианы четырехугольника, разобрать доказательство теоремы Вариньона и следствия из нее.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 smtClean="0"/>
              <a:t>Сравнить количество времени, необходимое для решения задач традиционным способом и, используя теорему Вариньона.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ru-RU" dirty="0" smtClean="0"/>
              <a:t>Показать решение олимпиадных заданий с помощью параллелограмма Вариньона.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0" y="1773936"/>
            <a:ext cx="4114800" cy="4623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sz="1800" dirty="0" smtClean="0"/>
              <a:t>Французский  механик</a:t>
            </a:r>
            <a:br>
              <a:rPr lang="ru-RU" sz="1800" dirty="0" smtClean="0"/>
            </a:br>
            <a:r>
              <a:rPr lang="ru-RU" sz="1800" dirty="0" smtClean="0"/>
              <a:t> и математик.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800" dirty="0" smtClean="0"/>
              <a:t>    Написал учебник по элементарной геометрии </a:t>
            </a:r>
            <a:br>
              <a:rPr lang="ru-RU" sz="1800" dirty="0" smtClean="0"/>
            </a:br>
            <a:r>
              <a:rPr lang="ru-RU" sz="1800" dirty="0" smtClean="0"/>
              <a:t>(издан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1731 </a:t>
            </a:r>
            <a:r>
              <a:rPr lang="ru-RU" sz="1800" dirty="0" smtClean="0"/>
              <a:t>году).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800" dirty="0" smtClean="0"/>
              <a:t>    Первым доказал, что </a:t>
            </a:r>
            <a:br>
              <a:rPr lang="ru-RU" sz="1800" dirty="0" smtClean="0"/>
            </a:br>
            <a:r>
              <a:rPr lang="ru-RU" sz="1800" dirty="0" smtClean="0"/>
              <a:t>середины сторон выпуклого четырехугольника являются вершинами параллелограмма.</a:t>
            </a:r>
            <a:endParaRPr lang="ru-RU" sz="1800" dirty="0"/>
          </a:p>
        </p:txBody>
      </p:sp>
      <p:pic>
        <p:nvPicPr>
          <p:cNvPr id="6" name="Рисунок 5" descr="http://im0-tub-ru.yandex.net/i?id=332273880-6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76872"/>
            <a:ext cx="2571768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771800" y="260648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Пьер Вариньон</a:t>
            </a:r>
          </a:p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(1654 – 1722)</a:t>
            </a:r>
            <a:endParaRPr lang="ru-RU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Теорема Вариньона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half" idx="4294967295"/>
          </p:nvPr>
        </p:nvSpPr>
        <p:spPr>
          <a:xfrm>
            <a:off x="5105400" y="1773238"/>
            <a:ext cx="4038600" cy="4624387"/>
          </a:xfrm>
        </p:spPr>
        <p:txBody>
          <a:bodyPr/>
          <a:lstStyle/>
          <a:p>
            <a:pPr marL="73152" lvl="1" indent="0">
              <a:buClr>
                <a:schemeClr val="tx1">
                  <a:shade val="95000"/>
                </a:schemeClr>
              </a:buClr>
              <a:buSzPct val="65000"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39552" y="1700808"/>
            <a:ext cx="83529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" lvl="1" indent="0">
              <a:lnSpc>
                <a:spcPct val="150000"/>
              </a:lnSpc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ru-RU" dirty="0" smtClean="0"/>
              <a:t>Четырехугольник, образованный путем  последовательного соединения середин сторон выпуклого четырехугольника, является </a:t>
            </a:r>
            <a:r>
              <a:rPr lang="ru-RU" b="1" dirty="0" smtClean="0"/>
              <a:t>параллелограммом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и его площадь равна половине площади данного четырехугольника.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3284984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br>
              <a:rPr lang="ru-RU" dirty="0" smtClean="0"/>
            </a:br>
            <a:r>
              <a:rPr lang="en-US" dirty="0" smtClean="0"/>
              <a:t>ABCD</a:t>
            </a:r>
            <a:r>
              <a:rPr lang="ru-RU" dirty="0" smtClean="0"/>
              <a:t> – выпуклый четырехугольник,</a:t>
            </a:r>
            <a:br>
              <a:rPr lang="ru-RU" dirty="0" smtClean="0"/>
            </a:br>
            <a:r>
              <a:rPr lang="en-US" dirty="0" smtClean="0"/>
              <a:t>AK=KB, BL=LC, CM= MD, AN=ND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Доказать:</a:t>
            </a:r>
          </a:p>
          <a:p>
            <a:pPr marL="342900" indent="-342900">
              <a:buAutoNum type="arabicParenR"/>
            </a:pPr>
            <a:r>
              <a:rPr lang="en-US" dirty="0" smtClean="0"/>
              <a:t>KLMN – </a:t>
            </a:r>
            <a:r>
              <a:rPr lang="ru-RU" dirty="0" smtClean="0"/>
              <a:t>параллелограмм;</a:t>
            </a:r>
          </a:p>
          <a:p>
            <a:pPr marL="342900" indent="-342900">
              <a:buAutoNum type="arabicParenR"/>
            </a:pPr>
            <a:r>
              <a:rPr lang="en-US" dirty="0" smtClean="0"/>
              <a:t>S</a:t>
            </a:r>
            <a:r>
              <a:rPr lang="en-US" baseline="-25000" dirty="0" smtClean="0"/>
              <a:t>KLMN </a:t>
            </a:r>
            <a:r>
              <a:rPr lang="en-US" dirty="0" smtClean="0"/>
              <a:t> =S</a:t>
            </a:r>
            <a:r>
              <a:rPr lang="en-US" baseline="-25000" dirty="0" smtClean="0"/>
              <a:t>ABCD </a:t>
            </a:r>
            <a:r>
              <a:rPr lang="en-US" dirty="0" smtClean="0"/>
              <a:t> </a:t>
            </a:r>
            <a:r>
              <a:rPr lang="ru-RU" dirty="0" smtClean="0"/>
              <a:t>/2</a:t>
            </a:r>
            <a:r>
              <a:rPr lang="en-US" baseline="-25000" dirty="0" smtClean="0"/>
              <a:t> 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8290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088" y="1484784"/>
            <a:ext cx="37256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332657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Доказательство:</a:t>
            </a:r>
          </a:p>
          <a:p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707904" y="831195"/>
            <a:ext cx="50760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Рассмотрим  треугольник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средняя линия треугольника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(по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определению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),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следовательно,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║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MN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средняя линия треугольника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ADC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MN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║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Так как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║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MN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║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следовательно, 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║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NM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 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MN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/2. 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Таким образом,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KLMN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параллелограмм. Этот параллелограмм называется параллелограммом Вариньона данного четырехугольника.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Средняя линия треугольника отсекает от него треугольник, площадь которого в четыре раза меньше площади исходного треугольника, 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т.е.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KBL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MDN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ADS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/4. 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Следовательно,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/4. 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Аналогично,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/4. 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 +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/4 =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/2.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Т.е.,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KLMN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ABCD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/2.</a:t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              Что и требовалось доказать.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Бимедианы</a:t>
            </a:r>
            <a:r>
              <a:rPr lang="ru-RU" sz="3200" dirty="0" smtClean="0"/>
              <a:t> треугольника</a:t>
            </a:r>
            <a:endParaRPr lang="ru-RU" sz="3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6480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788024" y="2157681"/>
            <a:ext cx="3888432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это отрезки, соединяющие середины противоположных сторон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LN</a:t>
            </a:r>
            <a:endParaRPr kumimoji="0" lang="ru-RU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диагонали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параллелограмма Вариньона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Вавилов, П. Красников. Бимедианы четырехугольника//Математика. </a:t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2006 - №22.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accent1"/>
                </a:solidFill>
                <a:latin typeface="Candara" pitchFamily="34" charset="0"/>
              </a:rPr>
              <a:t>Следствия из теоремы Вариньона</a:t>
            </a:r>
            <a:endParaRPr lang="ru-RU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3968" y="1928812"/>
            <a:ext cx="4860032" cy="3732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3200" b="1" dirty="0" smtClean="0"/>
              <a:t>№1</a:t>
            </a:r>
          </a:p>
          <a:p>
            <a:pPr>
              <a:lnSpc>
                <a:spcPct val="150000"/>
              </a:lnSpc>
              <a:buNone/>
            </a:pPr>
            <a:r>
              <a:rPr lang="ru-RU" sz="3200" b="1" dirty="0" smtClean="0"/>
              <a:t>	</a:t>
            </a:r>
            <a:r>
              <a:rPr lang="ru-RU" sz="1800" dirty="0" smtClean="0"/>
              <a:t>Параллелограмм Вариньона является </a:t>
            </a:r>
            <a:r>
              <a:rPr lang="ru-RU" sz="1800" b="1" dirty="0" smtClean="0"/>
              <a:t>ромбом</a:t>
            </a:r>
            <a:r>
              <a:rPr lang="ru-RU" sz="1800" dirty="0" smtClean="0"/>
              <a:t> тогда и только тогда, когда</a:t>
            </a:r>
            <a:br>
              <a:rPr lang="ru-RU" sz="1800" dirty="0" smtClean="0"/>
            </a:br>
            <a:r>
              <a:rPr lang="ru-RU" sz="1800" dirty="0" smtClean="0"/>
              <a:t> в исходном четырехугольнике: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 1) </a:t>
            </a:r>
            <a:r>
              <a:rPr lang="ru-RU" sz="1800" b="1" dirty="0" smtClean="0"/>
              <a:t>диагонали равны</a:t>
            </a:r>
            <a:r>
              <a:rPr lang="en-US" sz="1800" b="1" dirty="0" smtClean="0"/>
              <a:t>  AC=BD</a:t>
            </a:r>
            <a:r>
              <a:rPr lang="ru-RU" sz="1800" b="1" dirty="0" smtClean="0"/>
              <a:t>; </a:t>
            </a: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/>
              <a:t>	 </a:t>
            </a:r>
            <a:r>
              <a:rPr lang="ru-RU" sz="1800" dirty="0" smtClean="0"/>
              <a:t>2) </a:t>
            </a:r>
            <a:r>
              <a:rPr lang="ru-RU" sz="1800" b="1" dirty="0" err="1" smtClean="0"/>
              <a:t>бимедианы</a:t>
            </a:r>
            <a:r>
              <a:rPr lang="ru-RU" sz="1800" b="1" dirty="0" smtClean="0"/>
              <a:t> перпендикулярны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               KM        LN</a:t>
            </a:r>
            <a:endParaRPr lang="ru-RU" sz="1800" b="1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013176"/>
            <a:ext cx="29850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546116" cy="4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499992" y="1988840"/>
            <a:ext cx="4211960" cy="37147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№2</a:t>
            </a:r>
            <a:r>
              <a:rPr lang="ru-RU" sz="18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Параллелограмм Вариньона является </a:t>
            </a:r>
            <a:r>
              <a:rPr lang="ru-RU" sz="1800" b="1" dirty="0" smtClean="0"/>
              <a:t>прямоугольником</a:t>
            </a:r>
            <a:r>
              <a:rPr lang="ru-RU" sz="1800" dirty="0" smtClean="0"/>
              <a:t> тогда и только тогда, когда в исходном четырехугольнике:       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1)  </a:t>
            </a:r>
            <a:r>
              <a:rPr lang="ru-RU" sz="1800" b="1" dirty="0" smtClean="0"/>
              <a:t>диагонали перпендикулярны;</a:t>
            </a:r>
            <a:br>
              <a:rPr lang="ru-RU" sz="1800" b="1" dirty="0" smtClean="0"/>
            </a:br>
            <a:r>
              <a:rPr lang="ru-RU" sz="1800" b="1" dirty="0" smtClean="0"/>
              <a:t>                    </a:t>
            </a:r>
            <a:r>
              <a:rPr lang="en-US" sz="1800" b="1" dirty="0" smtClean="0"/>
              <a:t>AC        BD</a:t>
            </a:r>
            <a:r>
              <a:rPr lang="ru-RU" sz="1800" b="1" dirty="0" smtClean="0"/>
              <a:t>                                               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 2)  </a:t>
            </a:r>
            <a:r>
              <a:rPr lang="ru-RU" sz="1800" b="1" dirty="0" smtClean="0"/>
              <a:t>бимедианы равны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smtClean="0"/>
              <a:t>                    </a:t>
            </a:r>
            <a:r>
              <a:rPr lang="en-US" sz="1800" b="1" dirty="0" smtClean="0"/>
              <a:t>KM=LN</a:t>
            </a:r>
            <a:endParaRPr lang="ru-RU" sz="18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b="14448"/>
          <a:stretch>
            <a:fillRect/>
          </a:stretch>
        </p:blipFill>
        <p:spPr bwMode="auto">
          <a:xfrm>
            <a:off x="93108" y="2204864"/>
            <a:ext cx="4235484" cy="264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941168"/>
            <a:ext cx="305445" cy="29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1988840"/>
            <a:ext cx="31146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700808"/>
            <a:ext cx="4109080" cy="4139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b="1" dirty="0" smtClean="0"/>
              <a:t>№3</a:t>
            </a:r>
          </a:p>
          <a:p>
            <a:pPr>
              <a:lnSpc>
                <a:spcPct val="150000"/>
              </a:lnSpc>
              <a:buNone/>
            </a:pPr>
            <a:r>
              <a:rPr lang="ru-RU" sz="1800" b="1" dirty="0" smtClean="0"/>
              <a:t>	</a:t>
            </a:r>
            <a:r>
              <a:rPr lang="ru-RU" sz="1800" dirty="0" smtClean="0"/>
              <a:t>Параллелограмм Вариньона является </a:t>
            </a:r>
            <a:r>
              <a:rPr lang="ru-RU" sz="1800" b="1" dirty="0" smtClean="0"/>
              <a:t>квадратом</a:t>
            </a:r>
            <a:r>
              <a:rPr lang="ru-RU" sz="1800" dirty="0" smtClean="0"/>
              <a:t> тогда и только тогда, когда в исходном четырехугольнике:      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1) </a:t>
            </a:r>
            <a:r>
              <a:rPr lang="ru-RU" sz="1800" b="1" dirty="0" smtClean="0"/>
              <a:t>диагонали равны</a:t>
            </a:r>
            <a:r>
              <a:rPr lang="en-US" sz="1800" b="1" dirty="0" smtClean="0"/>
              <a:t> AC=BD</a:t>
            </a:r>
            <a:r>
              <a:rPr lang="ru-RU" sz="1800" b="1" dirty="0" smtClean="0"/>
              <a:t> и  перпендикулярны</a:t>
            </a:r>
            <a:r>
              <a:rPr lang="en-US" sz="1800" b="1" dirty="0" smtClean="0"/>
              <a:t> AC       BD;</a:t>
            </a:r>
            <a:endParaRPr lang="ru-RU" sz="1800" dirty="0" smtClean="0"/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2) </a:t>
            </a:r>
            <a:r>
              <a:rPr lang="ru-RU" sz="1800" b="1" dirty="0" err="1" smtClean="0"/>
              <a:t>бимедианы</a:t>
            </a:r>
            <a:r>
              <a:rPr lang="ru-RU" sz="1800" b="1" dirty="0" smtClean="0"/>
              <a:t> равны</a:t>
            </a:r>
            <a:r>
              <a:rPr lang="en-US" sz="1800" b="1" dirty="0" smtClean="0"/>
              <a:t>  MK=NL</a:t>
            </a:r>
            <a:r>
              <a:rPr lang="ru-RU" sz="1800" b="1" dirty="0" smtClean="0"/>
              <a:t> и перпендикулярны</a:t>
            </a:r>
            <a:r>
              <a:rPr lang="en-US" sz="1800" b="1" dirty="0" smtClean="0"/>
              <a:t> MK    NL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52054" cy="24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916</TotalTime>
  <Words>310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Параллелограмм Вариньона   решает задачи  </vt:lpstr>
      <vt:lpstr>Слайд 2</vt:lpstr>
      <vt:lpstr>Слайд 3</vt:lpstr>
      <vt:lpstr>Теорема Вариньона</vt:lpstr>
      <vt:lpstr>Слайд 5</vt:lpstr>
      <vt:lpstr>Бимедианы треугольника</vt:lpstr>
      <vt:lpstr>Следствия из теоремы Вариньона</vt:lpstr>
      <vt:lpstr>Слайд 8</vt:lpstr>
      <vt:lpstr>Слайд 9</vt:lpstr>
      <vt:lpstr>Решение задач  (из учебника) </vt:lpstr>
      <vt:lpstr>Слайд 11</vt:lpstr>
      <vt:lpstr>Олимпиадные задачи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Параллелограмм Вариньона     решает задачи</dc:title>
  <dc:creator>Глазунова В.Г.</dc:creator>
  <cp:lastModifiedBy>паха</cp:lastModifiedBy>
  <cp:revision>88</cp:revision>
  <dcterms:created xsi:type="dcterms:W3CDTF">2012-03-14T05:01:18Z</dcterms:created>
  <dcterms:modified xsi:type="dcterms:W3CDTF">2014-01-19T09:32:02Z</dcterms:modified>
</cp:coreProperties>
</file>