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7" r:id="rId9"/>
    <p:sldId id="266" r:id="rId10"/>
    <p:sldId id="264" r:id="rId11"/>
    <p:sldId id="269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53" d="100"/>
          <a:sy n="53" d="100"/>
        </p:scale>
        <p:origin x="-924" y="-4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FA9F1-B157-4CCE-B858-27A98A1CA084}" type="datetimeFigureOut">
              <a:rPr lang="ru-RU" smtClean="0"/>
              <a:pPr/>
              <a:t>18.01.2014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9D954-854B-4459-B3DE-45A6F68096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FA9F1-B157-4CCE-B858-27A98A1CA084}" type="datetimeFigureOut">
              <a:rPr lang="ru-RU" smtClean="0"/>
              <a:pPr/>
              <a:t>18.01.2014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9D954-854B-4459-B3DE-45A6F68096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FA9F1-B157-4CCE-B858-27A98A1CA084}" type="datetimeFigureOut">
              <a:rPr lang="ru-RU" smtClean="0"/>
              <a:pPr/>
              <a:t>18.01.2014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9D954-854B-4459-B3DE-45A6F68096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FA9F1-B157-4CCE-B858-27A98A1CA084}" type="datetimeFigureOut">
              <a:rPr lang="ru-RU" smtClean="0"/>
              <a:pPr/>
              <a:t>18.01.2014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9D954-854B-4459-B3DE-45A6F68096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FA9F1-B157-4CCE-B858-27A98A1CA084}" type="datetimeFigureOut">
              <a:rPr lang="ru-RU" smtClean="0"/>
              <a:pPr/>
              <a:t>18.01.2014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9D954-854B-4459-B3DE-45A6F68096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FA9F1-B157-4CCE-B858-27A98A1CA084}" type="datetimeFigureOut">
              <a:rPr lang="ru-RU" smtClean="0"/>
              <a:pPr/>
              <a:t>18.01.2014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9D954-854B-4459-B3DE-45A6F68096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FA9F1-B157-4CCE-B858-27A98A1CA084}" type="datetimeFigureOut">
              <a:rPr lang="ru-RU" smtClean="0"/>
              <a:pPr/>
              <a:t>18.01.2014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9D954-854B-4459-B3DE-45A6F68096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FA9F1-B157-4CCE-B858-27A98A1CA084}" type="datetimeFigureOut">
              <a:rPr lang="ru-RU" smtClean="0"/>
              <a:pPr/>
              <a:t>18.01.2014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9D954-854B-4459-B3DE-45A6F68096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FA9F1-B157-4CCE-B858-27A98A1CA084}" type="datetimeFigureOut">
              <a:rPr lang="ru-RU" smtClean="0"/>
              <a:pPr/>
              <a:t>18.01.2014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9D954-854B-4459-B3DE-45A6F68096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FA9F1-B157-4CCE-B858-27A98A1CA084}" type="datetimeFigureOut">
              <a:rPr lang="ru-RU" smtClean="0"/>
              <a:pPr/>
              <a:t>18.01.2014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9D954-854B-4459-B3DE-45A6F68096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FA9F1-B157-4CCE-B858-27A98A1CA084}" type="datetimeFigureOut">
              <a:rPr lang="ru-RU" smtClean="0"/>
              <a:pPr/>
              <a:t>18.01.2014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9D954-854B-4459-B3DE-45A6F68096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100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9FA9F1-B157-4CCE-B858-27A98A1CA084}" type="datetimeFigureOut">
              <a:rPr lang="ru-RU" smtClean="0"/>
              <a:pPr/>
              <a:t>18.01.2014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9D954-854B-4459-B3DE-45A6F68096D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slideLayout" Target="../slideLayouts/slideLayout1.xml"/><Relationship Id="rId1" Type="http://schemas.openxmlformats.org/officeDocument/2006/relationships/audio" Target="file:///H:\Documents%20and%20Settings\Admin\&#1056;&#1072;&#1073;&#1086;&#1095;&#1080;&#1081;%20&#1089;&#1090;&#1086;&#1083;\&#1086;&#1090;&#1082;&#1088;&#1099;&#1090;&#1099;&#1081;%20&#1091;&#1088;&#1086;&#1082;\&#1054;&#1090;&#1082;&#1088;.%20&#1091;&#1088;&#1086;&#1082;\&#1043;&#1086;&#1090;&#1086;&#1074;&#1099;&#1081;%20&#1091;&#1088;&#1086;&#1082;&#1048;.&#1041;&#1091;&#1085;&#1080;&#1085;.&#1051;&#1080;&#1089;&#1090;&#1086;&#1087;&#1072;&#1076;\52_13_.-_--_.mp3" TargetMode="Externa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img15.nnm.ru/2/0/3/5/b/ee37eb90a28ba4ca9bf2183224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7" y="214290"/>
            <a:ext cx="8429685" cy="635798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135729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Arno Pro Subhead" pitchFamily="18" charset="0"/>
              </a:rPr>
              <a:t>Языковые средства выразительности в стихах русских поэтов</a:t>
            </a:r>
            <a:endParaRPr lang="ru-RU" b="1" dirty="0">
              <a:latin typeface="Arno Pro Subhead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57290" y="3286124"/>
            <a:ext cx="6400800" cy="1752600"/>
          </a:xfrm>
        </p:spPr>
        <p:txBody>
          <a:bodyPr>
            <a:noAutofit/>
          </a:bodyPr>
          <a:lstStyle/>
          <a:p>
            <a:endParaRPr lang="ru-RU" sz="6000" b="1" dirty="0">
              <a:solidFill>
                <a:schemeClr val="tx1"/>
              </a:solidFill>
              <a:latin typeface="Arno Pro Subhea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ЛИСТЬЯ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64409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52_13_.-_--_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501090" y="628652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4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ертикальный свиток 3"/>
          <p:cNvSpPr/>
          <p:nvPr/>
        </p:nvSpPr>
        <p:spPr>
          <a:xfrm>
            <a:off x="0" y="285728"/>
            <a:ext cx="8858280" cy="6072230"/>
          </a:xfrm>
          <a:prstGeom prst="vertic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7224" y="2714620"/>
            <a:ext cx="7772400" cy="1470025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latin typeface="Arno Pro Subhead" pitchFamily="18" charset="0"/>
              </a:rPr>
              <a:t>                            Вывод: </a:t>
            </a:r>
            <a:br>
              <a:rPr lang="ru-RU" b="1" dirty="0" smtClean="0">
                <a:latin typeface="Arno Pro Subhead" pitchFamily="18" charset="0"/>
              </a:rPr>
            </a:br>
            <a:r>
              <a:rPr lang="ru-RU" b="1" dirty="0" smtClean="0">
                <a:latin typeface="Arno Pro Subhead" pitchFamily="18" charset="0"/>
              </a:rPr>
              <a:t>Точное слово поэта,</a:t>
            </a:r>
            <a:br>
              <a:rPr lang="ru-RU" b="1" dirty="0" smtClean="0">
                <a:latin typeface="Arno Pro Subhead" pitchFamily="18" charset="0"/>
              </a:rPr>
            </a:br>
            <a:r>
              <a:rPr lang="ru-RU" b="1" dirty="0">
                <a:latin typeface="Arno Pro Subhead" pitchFamily="18" charset="0"/>
              </a:rPr>
              <a:t>я</a:t>
            </a:r>
            <a:r>
              <a:rPr lang="ru-RU" b="1" dirty="0" smtClean="0">
                <a:latin typeface="Arno Pro Subhead" pitchFamily="18" charset="0"/>
              </a:rPr>
              <a:t>ркое слово поэта</a:t>
            </a:r>
            <a:br>
              <a:rPr lang="ru-RU" b="1" dirty="0" smtClean="0">
                <a:latin typeface="Arno Pro Subhead" pitchFamily="18" charset="0"/>
              </a:rPr>
            </a:br>
            <a:r>
              <a:rPr lang="ru-RU" b="1" dirty="0" smtClean="0">
                <a:latin typeface="Arno Pro Subhead" pitchFamily="18" charset="0"/>
              </a:rPr>
              <a:t>может заменить кисть художника</a:t>
            </a:r>
            <a:br>
              <a:rPr lang="ru-RU" b="1" dirty="0" smtClean="0">
                <a:latin typeface="Arno Pro Subhead" pitchFamily="18" charset="0"/>
              </a:rPr>
            </a:br>
            <a:r>
              <a:rPr lang="ru-RU" b="1" dirty="0" smtClean="0">
                <a:latin typeface="Arno Pro Subhead" pitchFamily="18" charset="0"/>
              </a:rPr>
              <a:t> и музыку композитора…</a:t>
            </a:r>
            <a:br>
              <a:rPr lang="ru-RU" b="1" dirty="0" smtClean="0">
                <a:latin typeface="Arno Pro Subhead" pitchFamily="18" charset="0"/>
              </a:rPr>
            </a:br>
            <a:r>
              <a:rPr lang="ru-RU" b="1" dirty="0" smtClean="0">
                <a:latin typeface="Arno Pro Subhead" pitchFamily="18" charset="0"/>
              </a:rPr>
              <a:t> Ничто так глубоко не проникает в душу, как выразительное слово </a:t>
            </a:r>
            <a:r>
              <a:rPr lang="ru-RU" b="1" dirty="0">
                <a:latin typeface="Arno Pro Subhead" pitchFamily="18" charset="0"/>
              </a:rPr>
              <a:t>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57290" y="1785926"/>
            <a:ext cx="6400800" cy="1752600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Управляющая кнопка: справка 17">
            <a:hlinkClick r:id="" action="ppaction://noaction" highlightClick="1"/>
          </p:cNvPr>
          <p:cNvSpPr/>
          <p:nvPr/>
        </p:nvSpPr>
        <p:spPr>
          <a:xfrm>
            <a:off x="3857620" y="428604"/>
            <a:ext cx="1143008" cy="6215106"/>
          </a:xfrm>
          <a:prstGeom prst="actionButtonHelp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14414" y="1357298"/>
            <a:ext cx="6400800" cy="1752600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chemeClr val="tx1"/>
                </a:solidFill>
              </a:rPr>
              <a:t>К</a:t>
            </a:r>
          </a:p>
          <a:p>
            <a:r>
              <a:rPr lang="ru-RU" sz="2400" b="1" i="1" dirty="0" smtClean="0">
                <a:solidFill>
                  <a:schemeClr val="tx1"/>
                </a:solidFill>
              </a:rPr>
              <a:t>Т</a:t>
            </a:r>
          </a:p>
          <a:p>
            <a:r>
              <a:rPr lang="ru-RU" sz="2400" b="1" i="1" dirty="0" smtClean="0">
                <a:solidFill>
                  <a:schemeClr val="tx1"/>
                </a:solidFill>
              </a:rPr>
              <a:t>О</a:t>
            </a:r>
          </a:p>
          <a:p>
            <a:endParaRPr lang="ru-RU" sz="2400" b="1" i="1" dirty="0" smtClean="0">
              <a:solidFill>
                <a:schemeClr val="tx1"/>
              </a:solidFill>
            </a:endParaRPr>
          </a:p>
          <a:p>
            <a:endParaRPr lang="ru-RU" sz="2400" b="1" i="1" dirty="0" smtClean="0">
              <a:solidFill>
                <a:schemeClr val="tx1"/>
              </a:solidFill>
            </a:endParaRPr>
          </a:p>
          <a:p>
            <a:endParaRPr lang="ru-RU" sz="2400" b="1" i="1" dirty="0">
              <a:solidFill>
                <a:schemeClr val="tx1"/>
              </a:solidFill>
            </a:endParaRPr>
          </a:p>
          <a:p>
            <a:endParaRPr lang="ru-RU" sz="2400" b="1" i="1" dirty="0" smtClean="0">
              <a:solidFill>
                <a:schemeClr val="tx1"/>
              </a:solidFill>
            </a:endParaRPr>
          </a:p>
          <a:p>
            <a:r>
              <a:rPr lang="ru-RU" sz="2400" b="1" i="1" dirty="0" smtClean="0">
                <a:solidFill>
                  <a:schemeClr val="tx1"/>
                </a:solidFill>
              </a:rPr>
              <a:t>А</a:t>
            </a:r>
          </a:p>
          <a:p>
            <a:r>
              <a:rPr lang="ru-RU" sz="2400" b="1" i="1" dirty="0" smtClean="0">
                <a:solidFill>
                  <a:schemeClr val="tx1"/>
                </a:solidFill>
              </a:rPr>
              <a:t>В</a:t>
            </a:r>
          </a:p>
          <a:p>
            <a:r>
              <a:rPr lang="ru-RU" sz="2400" b="1" i="1" dirty="0" smtClean="0">
                <a:solidFill>
                  <a:schemeClr val="tx1"/>
                </a:solidFill>
              </a:rPr>
              <a:t>Т</a:t>
            </a:r>
          </a:p>
          <a:p>
            <a:r>
              <a:rPr lang="ru-RU" sz="2400" b="1" i="1" dirty="0" smtClean="0">
                <a:solidFill>
                  <a:schemeClr val="tx1"/>
                </a:solidFill>
              </a:rPr>
              <a:t>О</a:t>
            </a:r>
          </a:p>
          <a:p>
            <a:r>
              <a:rPr lang="ru-RU" sz="2400" b="1" i="1" dirty="0" smtClean="0">
                <a:solidFill>
                  <a:schemeClr val="tx1"/>
                </a:solidFill>
              </a:rPr>
              <a:t>Р</a:t>
            </a:r>
          </a:p>
          <a:p>
            <a:endParaRPr lang="ru-RU" sz="2400" b="1" i="1" dirty="0" smtClean="0">
              <a:solidFill>
                <a:schemeClr val="tx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85720" y="2428868"/>
            <a:ext cx="2928958" cy="128588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Кроет уж лист золотой</a:t>
            </a:r>
          </a:p>
          <a:p>
            <a:pPr algn="ctr"/>
            <a:r>
              <a:rPr lang="ru-RU" dirty="0" smtClean="0"/>
              <a:t>Влажную землю в лесу…</a:t>
            </a:r>
          </a:p>
          <a:p>
            <a:pPr algn="ctr"/>
            <a:r>
              <a:rPr lang="ru-RU" b="1" dirty="0" smtClean="0"/>
              <a:t>А. Майков</a:t>
            </a:r>
            <a:endParaRPr lang="ru-RU" b="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57158" y="285728"/>
            <a:ext cx="2928958" cy="128588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Вот север, тучи нагоняя,</a:t>
            </a:r>
          </a:p>
          <a:p>
            <a:pPr algn="ctr"/>
            <a:r>
              <a:rPr lang="ru-RU" dirty="0" smtClean="0"/>
              <a:t>Дохнул, завыл – и вот … </a:t>
            </a:r>
          </a:p>
          <a:p>
            <a:pPr algn="ctr"/>
            <a:r>
              <a:rPr lang="ru-RU" b="1" dirty="0" smtClean="0"/>
              <a:t>А.С. Пушкин</a:t>
            </a:r>
            <a:endParaRPr lang="ru-RU" b="1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286380" y="285728"/>
            <a:ext cx="3500462" cy="128588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Есть в осени первоначальной</a:t>
            </a:r>
          </a:p>
          <a:p>
            <a:pPr algn="ctr"/>
            <a:r>
              <a:rPr lang="ru-RU" dirty="0" smtClean="0"/>
              <a:t>Короткая, но дивная пора…</a:t>
            </a:r>
          </a:p>
          <a:p>
            <a:pPr algn="ctr"/>
            <a:r>
              <a:rPr lang="ru-RU" b="1" dirty="0" smtClean="0"/>
              <a:t>Ф. Тютчев</a:t>
            </a:r>
            <a:endParaRPr lang="ru-RU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715008" y="2428868"/>
            <a:ext cx="2928958" cy="128588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Чародейкою зимою</a:t>
            </a:r>
          </a:p>
          <a:p>
            <a:pPr algn="ctr"/>
            <a:r>
              <a:rPr lang="ru-RU" dirty="0" smtClean="0"/>
              <a:t>Околдован , лес стоит - …</a:t>
            </a:r>
          </a:p>
          <a:p>
            <a:pPr algn="ctr"/>
            <a:r>
              <a:rPr lang="ru-RU" b="1" dirty="0" smtClean="0"/>
              <a:t>Ф. Тютчев</a:t>
            </a:r>
            <a:endParaRPr lang="ru-RU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572132" y="5072074"/>
            <a:ext cx="3286148" cy="128588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Грязи нет, весь двор одело,</a:t>
            </a:r>
          </a:p>
          <a:p>
            <a:pPr algn="ctr"/>
            <a:r>
              <a:rPr lang="ru-RU" dirty="0" smtClean="0"/>
              <a:t>Посветлело, побелело – </a:t>
            </a:r>
          </a:p>
          <a:p>
            <a:pPr algn="ctr"/>
            <a:r>
              <a:rPr lang="ru-RU" dirty="0" smtClean="0"/>
              <a:t>Видно, есть мороз.</a:t>
            </a:r>
          </a:p>
          <a:p>
            <a:pPr algn="ctr"/>
            <a:r>
              <a:rPr lang="ru-RU" b="1" dirty="0" smtClean="0"/>
              <a:t>А. Фет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57158" y="4929198"/>
            <a:ext cx="2928958" cy="142876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357158" y="5000636"/>
            <a:ext cx="300274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</a:rPr>
              <a:t>Ложился на поля туман,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</a:rPr>
              <a:t>Гусей крикливых караван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</a:rPr>
              <a:t>Тянулся к югу: приближалась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 smtClean="0">
                <a:solidFill>
                  <a:srgbClr val="000000"/>
                </a:solidFill>
                <a:latin typeface="Arial Unicode MS" pitchFamily="34" charset="-128"/>
              </a:rPr>
              <a:t>Довольно скучная пора;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</a:rPr>
              <a:t>              А.С. Пушкин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</a:p>
        </p:txBody>
      </p:sp>
      <p:cxnSp>
        <p:nvCxnSpPr>
          <p:cNvPr id="20" name="Прямая со стрелкой 19"/>
          <p:cNvCxnSpPr/>
          <p:nvPr/>
        </p:nvCxnSpPr>
        <p:spPr>
          <a:xfrm rot="10800000" flipV="1">
            <a:off x="2714612" y="4143380"/>
            <a:ext cx="1000132" cy="642942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5214942" y="4143380"/>
            <a:ext cx="1000132" cy="714380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rot="10800000">
            <a:off x="2500298" y="1714488"/>
            <a:ext cx="928694" cy="571504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V="1">
            <a:off x="5367342" y="1714488"/>
            <a:ext cx="990608" cy="581028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rot="10800000">
            <a:off x="3357554" y="3071810"/>
            <a:ext cx="428628" cy="1588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flipV="1">
            <a:off x="5214942" y="3071810"/>
            <a:ext cx="500066" cy="11112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43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fotodes.ru/upload/img134765189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214546" y="2285992"/>
            <a:ext cx="4357718" cy="192882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0" y="785794"/>
            <a:ext cx="7772400" cy="14700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14414" y="5105400"/>
            <a:ext cx="6400800" cy="17526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857488" y="2643182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dirty="0" smtClean="0">
                <a:latin typeface="Arno Pro Subhead" pitchFamily="18" charset="0"/>
              </a:rPr>
              <a:t>    И.А</a:t>
            </a:r>
            <a:r>
              <a:rPr lang="ru-RU" sz="3200" b="1" dirty="0" smtClean="0">
                <a:latin typeface="Arno Pro Subhead" pitchFamily="18" charset="0"/>
              </a:rPr>
              <a:t>. Бунин.</a:t>
            </a:r>
          </a:p>
          <a:p>
            <a:r>
              <a:rPr lang="ru-RU" sz="4800" b="1" dirty="0" smtClean="0">
                <a:latin typeface="Arno Pro Subhead" pitchFamily="18" charset="0"/>
              </a:rPr>
              <a:t>Листопад.</a:t>
            </a:r>
            <a:endParaRPr lang="ru-RU" sz="4800" b="1" dirty="0">
              <a:latin typeface="Arno Pro Subhea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 descr="http://img7.proshkolu.ru/content/media/pic/std/4000000/3341000/3340855-4c070ff0faf94c9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85728"/>
            <a:ext cx="4143372" cy="3038476"/>
          </a:xfrm>
          <a:prstGeom prst="rect">
            <a:avLst/>
          </a:prstGeom>
          <a:noFill/>
        </p:spPr>
      </p:pic>
      <p:pic>
        <p:nvPicPr>
          <p:cNvPr id="16388" name="Picture 4" descr="http://img.liveinternet.ru/images/attach/2/7033/7033496_sky_08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285728"/>
            <a:ext cx="4143404" cy="3071810"/>
          </a:xfrm>
          <a:prstGeom prst="rect">
            <a:avLst/>
          </a:prstGeom>
          <a:noFill/>
        </p:spPr>
      </p:pic>
      <p:pic>
        <p:nvPicPr>
          <p:cNvPr id="16390" name="Picture 6" descr="http://img.mota.ru/upload/wallpapers/2010/04/03/21/02/21531/mota_ru_0030407-preview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14546" y="3482554"/>
            <a:ext cx="4024373" cy="301828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714348" y="2714620"/>
            <a:ext cx="20345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Лиловый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72066" y="2786058"/>
            <a:ext cx="21467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Багряный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57554" y="4786322"/>
            <a:ext cx="15914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Лазурь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428604"/>
            <a:ext cx="7772400" cy="1470025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Arno Pro Subhead" pitchFamily="18" charset="0"/>
              </a:rPr>
              <a:t>Языковые средства выразительности:</a:t>
            </a:r>
            <a:endParaRPr lang="ru-RU" b="1" dirty="0">
              <a:latin typeface="Arno Pro Subhead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85918" y="2786058"/>
            <a:ext cx="6400800" cy="1752600"/>
          </a:xfrm>
        </p:spPr>
        <p:txBody>
          <a:bodyPr>
            <a:noAutofit/>
          </a:bodyPr>
          <a:lstStyle/>
          <a:p>
            <a:pPr algn="l"/>
            <a:r>
              <a:rPr lang="ru-RU" sz="6000" dirty="0" smtClean="0">
                <a:solidFill>
                  <a:schemeClr val="tx1"/>
                </a:solidFill>
                <a:latin typeface="Arno Pro Subhead" pitchFamily="18" charset="0"/>
              </a:rPr>
              <a:t>олицетворение</a:t>
            </a:r>
            <a:br>
              <a:rPr lang="ru-RU" sz="6000" dirty="0" smtClean="0">
                <a:solidFill>
                  <a:schemeClr val="tx1"/>
                </a:solidFill>
                <a:latin typeface="Arno Pro Subhead" pitchFamily="18" charset="0"/>
              </a:rPr>
            </a:br>
            <a:r>
              <a:rPr lang="ru-RU" sz="6000" dirty="0" smtClean="0">
                <a:solidFill>
                  <a:schemeClr val="tx1"/>
                </a:solidFill>
                <a:latin typeface="Arno Pro Subhead" pitchFamily="18" charset="0"/>
              </a:rPr>
              <a:t>      сравнение</a:t>
            </a:r>
            <a:br>
              <a:rPr lang="ru-RU" sz="6000" dirty="0" smtClean="0">
                <a:solidFill>
                  <a:schemeClr val="tx1"/>
                </a:solidFill>
                <a:latin typeface="Arno Pro Subhead" pitchFamily="18" charset="0"/>
              </a:rPr>
            </a:br>
            <a:r>
              <a:rPr lang="ru-RU" sz="6000" dirty="0" smtClean="0">
                <a:solidFill>
                  <a:schemeClr val="tx1"/>
                </a:solidFill>
                <a:latin typeface="Arno Pro Subhead" pitchFamily="18" charset="0"/>
              </a:rPr>
              <a:t>              эпитет</a:t>
            </a:r>
            <a:endParaRPr lang="ru-RU" sz="6000" dirty="0">
              <a:solidFill>
                <a:schemeClr val="tx1"/>
              </a:solidFill>
              <a:latin typeface="Arno Pro Subhea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285728"/>
            <a:ext cx="7772400" cy="1470025"/>
          </a:xfrm>
        </p:spPr>
        <p:txBody>
          <a:bodyPr/>
          <a:lstStyle/>
          <a:p>
            <a:r>
              <a:rPr lang="ru-RU" b="1" dirty="0" smtClean="0">
                <a:latin typeface="Arno Pro Subhead" pitchFamily="18" charset="0"/>
              </a:rPr>
              <a:t>Звукопись стиха</a:t>
            </a:r>
            <a:endParaRPr lang="ru-RU" b="1" dirty="0">
              <a:latin typeface="Arno Pro Subhead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57422" y="2214554"/>
            <a:ext cx="6400800" cy="1752600"/>
          </a:xfrm>
        </p:spPr>
        <p:txBody>
          <a:bodyPr>
            <a:noAutofit/>
          </a:bodyPr>
          <a:lstStyle/>
          <a:p>
            <a:pPr algn="l"/>
            <a:r>
              <a:rPr lang="ru-RU" sz="3600" dirty="0" smtClean="0">
                <a:solidFill>
                  <a:schemeClr val="tx1"/>
                </a:solidFill>
              </a:rPr>
              <a:t>«молчанье» -     Ч;</a:t>
            </a:r>
          </a:p>
          <a:p>
            <a:pPr algn="l"/>
            <a:r>
              <a:rPr lang="ru-RU" sz="3600" dirty="0" smtClean="0">
                <a:solidFill>
                  <a:schemeClr val="tx1"/>
                </a:solidFill>
              </a:rPr>
              <a:t>«вышине»-         Ш;</a:t>
            </a:r>
          </a:p>
          <a:p>
            <a:pPr algn="l"/>
            <a:r>
              <a:rPr lang="ru-RU" sz="3600" dirty="0" smtClean="0">
                <a:solidFill>
                  <a:schemeClr val="tx1"/>
                </a:solidFill>
              </a:rPr>
              <a:t>«можно» -          Ж;</a:t>
            </a:r>
          </a:p>
          <a:p>
            <a:pPr algn="l"/>
            <a:r>
              <a:rPr lang="ru-RU" sz="3600" dirty="0" smtClean="0">
                <a:solidFill>
                  <a:schemeClr val="tx1"/>
                </a:solidFill>
              </a:rPr>
              <a:t>«тишине» -         Ш;</a:t>
            </a:r>
          </a:p>
          <a:p>
            <a:pPr algn="l"/>
            <a:r>
              <a:rPr lang="ru-RU" sz="3600" dirty="0" smtClean="0">
                <a:solidFill>
                  <a:schemeClr val="tx1"/>
                </a:solidFill>
              </a:rPr>
              <a:t>«расслышать» - Ш;</a:t>
            </a:r>
          </a:p>
          <a:p>
            <a:pPr algn="l"/>
            <a:r>
              <a:rPr lang="ru-RU" sz="3600" dirty="0" smtClean="0">
                <a:solidFill>
                  <a:schemeClr val="tx1"/>
                </a:solidFill>
              </a:rPr>
              <a:t>«шуршанье»-     Ш;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2000232" y="2428868"/>
            <a:ext cx="285752" cy="28575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2000232" y="3071810"/>
            <a:ext cx="285752" cy="28575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2000232" y="3714752"/>
            <a:ext cx="285752" cy="28575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2000232" y="4357694"/>
            <a:ext cx="285752" cy="28575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2000232" y="4929198"/>
            <a:ext cx="285752" cy="28575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2000232" y="5572140"/>
            <a:ext cx="285752" cy="28575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642918"/>
            <a:ext cx="7772400" cy="1470025"/>
          </a:xfrm>
        </p:spPr>
        <p:txBody>
          <a:bodyPr/>
          <a:lstStyle/>
          <a:p>
            <a:r>
              <a:rPr lang="ru-RU" b="1" dirty="0" smtClean="0">
                <a:latin typeface="Arno Pro Subhead" pitchFamily="18" charset="0"/>
              </a:rPr>
              <a:t>Эмоциональный фон стиха</a:t>
            </a:r>
            <a:br>
              <a:rPr lang="ru-RU" b="1" dirty="0" smtClean="0">
                <a:latin typeface="Arno Pro Subhead" pitchFamily="18" charset="0"/>
              </a:rPr>
            </a:br>
            <a:r>
              <a:rPr lang="ru-RU" b="1" dirty="0" smtClean="0">
                <a:latin typeface="Arno Pro Subhead" pitchFamily="18" charset="0"/>
              </a:rPr>
              <a:t>«Словарь настроений»</a:t>
            </a:r>
            <a:endParaRPr lang="ru-RU" b="1" dirty="0">
              <a:latin typeface="Arno Pro Subhead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4348" y="2143116"/>
            <a:ext cx="6400800" cy="1752600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ru-RU" dirty="0">
                <a:solidFill>
                  <a:schemeClr val="tx1"/>
                </a:solidFill>
              </a:rPr>
              <a:t>т</a:t>
            </a:r>
            <a:r>
              <a:rPr lang="ru-RU" dirty="0" smtClean="0">
                <a:solidFill>
                  <a:schemeClr val="tx1"/>
                </a:solidFill>
              </a:rPr>
              <a:t>оржественное;</a:t>
            </a:r>
          </a:p>
          <a:p>
            <a:pPr algn="l">
              <a:spcBef>
                <a:spcPts val="0"/>
              </a:spcBef>
            </a:pPr>
            <a:r>
              <a:rPr lang="ru-RU" dirty="0">
                <a:solidFill>
                  <a:schemeClr val="tx1"/>
                </a:solidFill>
              </a:rPr>
              <a:t>в</a:t>
            </a:r>
            <a:r>
              <a:rPr lang="ru-RU" dirty="0" smtClean="0">
                <a:solidFill>
                  <a:schemeClr val="tx1"/>
                </a:solidFill>
              </a:rPr>
              <a:t>осторженное;</a:t>
            </a:r>
          </a:p>
          <a:p>
            <a:pPr algn="l">
              <a:spcBef>
                <a:spcPts val="0"/>
              </a:spcBef>
            </a:pPr>
            <a:r>
              <a:rPr lang="ru-RU" dirty="0">
                <a:solidFill>
                  <a:schemeClr val="tx1"/>
                </a:solidFill>
              </a:rPr>
              <a:t>о</a:t>
            </a:r>
            <a:r>
              <a:rPr lang="ru-RU" dirty="0" smtClean="0">
                <a:solidFill>
                  <a:schemeClr val="tx1"/>
                </a:solidFill>
              </a:rPr>
              <a:t>чарованное;</a:t>
            </a:r>
          </a:p>
          <a:p>
            <a:pPr algn="l">
              <a:spcBef>
                <a:spcPts val="0"/>
              </a:spcBef>
            </a:pPr>
            <a:r>
              <a:rPr lang="ru-RU" dirty="0">
                <a:solidFill>
                  <a:schemeClr val="tx1"/>
                </a:solidFill>
              </a:rPr>
              <a:t>р</a:t>
            </a:r>
            <a:r>
              <a:rPr lang="ru-RU" dirty="0" smtClean="0">
                <a:solidFill>
                  <a:schemeClr val="tx1"/>
                </a:solidFill>
              </a:rPr>
              <a:t>адостное;</a:t>
            </a:r>
          </a:p>
          <a:p>
            <a:pPr algn="l">
              <a:spcBef>
                <a:spcPts val="0"/>
              </a:spcBef>
            </a:pPr>
            <a:r>
              <a:rPr lang="ru-RU" dirty="0">
                <a:solidFill>
                  <a:schemeClr val="tx1"/>
                </a:solidFill>
              </a:rPr>
              <a:t>р</a:t>
            </a:r>
            <a:r>
              <a:rPr lang="ru-RU" dirty="0" smtClean="0">
                <a:solidFill>
                  <a:schemeClr val="tx1"/>
                </a:solidFill>
              </a:rPr>
              <a:t>адужное;</a:t>
            </a:r>
          </a:p>
          <a:p>
            <a:pPr algn="l">
              <a:spcBef>
                <a:spcPts val="0"/>
              </a:spcBef>
            </a:pPr>
            <a:r>
              <a:rPr lang="ru-RU" dirty="0">
                <a:solidFill>
                  <a:schemeClr val="tx1"/>
                </a:solidFill>
              </a:rPr>
              <a:t>в</a:t>
            </a:r>
            <a:r>
              <a:rPr lang="ru-RU" dirty="0" smtClean="0">
                <a:solidFill>
                  <a:schemeClr val="tx1"/>
                </a:solidFill>
              </a:rPr>
              <a:t>есёлое;</a:t>
            </a:r>
          </a:p>
          <a:p>
            <a:pPr algn="l">
              <a:spcBef>
                <a:spcPts val="0"/>
              </a:spcBef>
            </a:pPr>
            <a:r>
              <a:rPr lang="ru-RU" dirty="0">
                <a:solidFill>
                  <a:schemeClr val="tx1"/>
                </a:solidFill>
              </a:rPr>
              <a:t>с</a:t>
            </a:r>
            <a:r>
              <a:rPr lang="ru-RU" dirty="0" smtClean="0">
                <a:solidFill>
                  <a:schemeClr val="tx1"/>
                </a:solidFill>
              </a:rPr>
              <a:t>ветлое;</a:t>
            </a:r>
          </a:p>
          <a:p>
            <a:pPr>
              <a:spcBef>
                <a:spcPts val="0"/>
              </a:spcBef>
            </a:pPr>
            <a:endParaRPr lang="ru-RU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5214942" y="2214554"/>
            <a:ext cx="3258393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н</a:t>
            </a:r>
            <a:r>
              <a:rPr lang="ru-RU" sz="3200" dirty="0" smtClean="0"/>
              <a:t>ежное;</a:t>
            </a:r>
          </a:p>
          <a:p>
            <a:r>
              <a:rPr lang="ru-RU" sz="3200" dirty="0"/>
              <a:t>и</a:t>
            </a:r>
            <a:r>
              <a:rPr lang="ru-RU" sz="3200" dirty="0" smtClean="0"/>
              <a:t>гривое;</a:t>
            </a:r>
          </a:p>
          <a:p>
            <a:r>
              <a:rPr lang="ru-RU" sz="3200" dirty="0" smtClean="0"/>
              <a:t>т</a:t>
            </a:r>
            <a:r>
              <a:rPr lang="ru-RU" sz="3200" dirty="0"/>
              <a:t>ё</a:t>
            </a:r>
            <a:r>
              <a:rPr lang="ru-RU" sz="3200" dirty="0" smtClean="0"/>
              <a:t>плое;</a:t>
            </a:r>
          </a:p>
          <a:p>
            <a:r>
              <a:rPr lang="ru-RU" sz="3200" dirty="0"/>
              <a:t>с</a:t>
            </a:r>
            <a:r>
              <a:rPr lang="ru-RU" sz="3200" dirty="0" smtClean="0"/>
              <a:t>покойное;</a:t>
            </a:r>
          </a:p>
          <a:p>
            <a:r>
              <a:rPr lang="ru-RU" sz="3200" dirty="0"/>
              <a:t>у</a:t>
            </a:r>
            <a:r>
              <a:rPr lang="ru-RU" sz="3200" dirty="0" smtClean="0"/>
              <a:t>миротворённое;</a:t>
            </a:r>
          </a:p>
          <a:p>
            <a:r>
              <a:rPr lang="ru-RU" sz="3200" dirty="0" smtClean="0"/>
              <a:t>в</a:t>
            </a:r>
            <a:r>
              <a:rPr lang="ru-RU" sz="3200" dirty="0" smtClean="0">
                <a:solidFill>
                  <a:schemeClr val="tx1"/>
                </a:solidFill>
              </a:rPr>
              <a:t>осхищённое;</a:t>
            </a:r>
          </a:p>
          <a:p>
            <a:r>
              <a:rPr lang="ru-RU" sz="3200" dirty="0"/>
              <a:t>л</a:t>
            </a:r>
            <a:r>
              <a:rPr lang="ru-RU" sz="3200" dirty="0" smtClean="0">
                <a:solidFill>
                  <a:schemeClr val="tx1"/>
                </a:solidFill>
              </a:rPr>
              <a:t>ёгкое;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Левитан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19205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7158" y="6072206"/>
            <a:ext cx="41954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И.И. Левитан « Золотая осень»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6" name="Рисунок 5" descr="Остроухов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144164" cy="71437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1472" y="6396335"/>
            <a:ext cx="43568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И.С. Остроухов «Золотая осень»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428604"/>
            <a:ext cx="7772400" cy="1470025"/>
          </a:xfrm>
        </p:spPr>
        <p:txBody>
          <a:bodyPr>
            <a:normAutofit/>
          </a:bodyPr>
          <a:lstStyle/>
          <a:p>
            <a:r>
              <a:rPr lang="ru-RU" sz="6000" dirty="0" smtClean="0">
                <a:latin typeface="Arno Pro Subhead" pitchFamily="18" charset="0"/>
              </a:rPr>
              <a:t>Музыка стиха</a:t>
            </a:r>
            <a:endParaRPr lang="ru-RU" sz="6000" dirty="0">
              <a:latin typeface="Arno Pro Subhead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7412" name="AutoShape 4" descr="data:image/jpeg;base64,/9j/4AAQSkZJRgABAQAAAQABAAD/2wBDAAkGBwgHBgkIBwgKCgkLDRYPDQwMDRsUFRAWIB0iIiAdHx8kKDQsJCYxJx8fLT0tMTU3Ojo6Iys/RD84QzQ5Ojf/2wBDAQoKCg0MDRoPDxo3JR8lNzc3Nzc3Nzc3Nzc3Nzc3Nzc3Nzc3Nzc3Nzc3Nzc3Nzc3Nzc3Nzc3Nzc3Nzc3Nzc3Nzf/wAARCACsAPADASIAAhEBAxEB/8QAHAAAAgMBAQEBAAAAAAAAAAAAAQIAAwQFBgcI/8QAPhAAAQMDAQUGBAMGBAcAAAAAAQACAwQFEQYSITFBYQcTFFFxgSIykaFCscEVIyRSYpIzQ4LRNERTcrLC4f/EABsBAAIDAQEBAAAAAAAAAAAAAAECAwQFAAYH/8QALxEAAgIBAgQDBwUBAQAAAAAAAAECAxEEIQUSMUFRYXETFDKBkcHwIlKh0eEVsf/aAAwDAQACEQMRAD8A4aiii8ofTQqKIhA4gCIUwigAiICiYICkARUUCACYRwiFEDiBHCgCICArIAmAUATgINgbAAiAiAmAStitkATAKAJwErYjYgCOE2EcJcgyJhTCfCmyjk7JWQlIVpCUhFMOSvCGFYQhhHI2SshKQrcIEI5Dk5iIQRVkskTBAJglYCBMEAEwQAyAKIqYQAQJggAiEBWFRQJg1DIMkATAJgEwCVsVsUBMAiAmAS5FyKAmARATgJWxWwAJwEQ1WAJGxGyvZR2VYGo4S5F5irZU2VbhTZXcx3MUlqQhaC1IWpkwqRSQhhWlqBCORsleECFZhAhHIcnFCICgRCuMuhCYIIhKKwhFQBHCAAcUwCgCKAGREBQBO0IMVsjQrAFGhMAkbEbIAiAiAmASsQACICITAJWwNkDVY0KAJwEjYjYAEwCIaiAlyJkgCICICYBK2LkGyjspwOiYBK2K2Ulu5IWLUW5XjNcap/ZWbfb3Dxrm/vJOPcg8h/V+Xqp9NTO+xQgtyK7UwohzyOtdL3a7S7Yr6trJP+kwF7x6gcPfC0WurpbvbDcLdKZIWyd1I1zNlzHYzvHkRzXxOR7pXue9xc5xy4uOST5lfSux9xfQ6hpzvb3cMg6EFw/Va2t4dDTaZ2KTbWPTdpfcyqOKW2XqLX6WelIQIVpCUhZGT0KZwQmCATBXmXwhEIBOAgxWFQKIgJQERwoiAgKFoVgCDQnaEjYrYQmCACYBKIQBMFAiErYoQE7UAmASsVjBO0JG8VYEjI2MAjhQLFdLg62R+JlpZJqUD43Q73R9S3mOoQjFzlyrqRzmorLN4Csa1cqkv1LPC2Z1NXwQOGRNNSuazHnkZwOvBdqNocAWkEHeCOBCWyE6/iWCNWxl8LFaxWBisaxPsqByFcjhanurbHZpq3cZfkhafxSHh7DBPsvE6I0VJqR0l5vs0kdu2yS7Px1Ds78HyzxPsF2tVUkmptZ2vTkTy2CJnfVDh+EHeT/aAB1cV7qp7qNkVJSMEdLTtDIo28ABuWotQ9Jp1Cvac92/CPbHmzLnB6vUNP4YnPFBY4Kc0tNYaAUxGyQ+IOcR68c+6872eUENBWaxZSkmnhkZDESc7tp+7PmNwWvV2oIbBby9rmmtlaRTx88/zkeQ+53eaPZ9RyUWhhPPnvrlUumJdxLRuB98E+6RKyOjlOTeJtJZ74eW/wCBpwq95hCtbrqbSEhGFe5qrcFXTNxM86EwQCIWiaQzU4ShMErECEVAEUorZAmaEAnCDAwhOEoTBIxGMEyATJWKEBMAgEQlYrGARAQCdoSsRsYJ2hABWNao2xGxmtVzWbt/uoxivYxRSkQykYRE+hO1E10lLxdGBl0XVvm3+nly8lpoIWxxkQua6ncdqLZO5oPEDpnOFTqA1UVir5KAO8U2Bxj2Rvz064yvPdk7Lg601ZrO97gzAw95nOcHbIzyzj3yp1W7NNO7K2aWPH8/soytUbVDHU9o1qOwuBe9bWKzF0b6nxVQ3/JpviweruA+uei8Deu027VeY7bHHQR/zN+OT+47h7D3R03C9VqN1HC8Xt/pFbraq++X5HrNHVVI3UOrL9W1MELWy+FikkkDRgE5xno1q5+ou0ajga6GyM8TNw7+RpEbfQHe73wPVfLHPc9xLiS4kkknmu1pbTFy1NW9xQRERtP72oeCGRjqfPpxK9HPhemrm775bJLySSWDKhqrVHkh3+ps0xZ6/W2pA2qllkYT3lXUO/Az9M8AP9l9mrnxl0cNM0Mp4GCOJreAaNwSWi00Wm7ULbawTnfPUEfFM7zPTpyUe1ef12u97tTisQjsl9/zsaug03s1zy6syuaqnBaXBVOCrpmtFnlwmHFKmC1Gaw4TBKEwSMRjBHCA4pkrEIEwQRCDAxgmCVMClFGBThVhOErFY4RCATtCRiMYBWAJWhWtakbEbC0K6NqVgV8YUUmQykWRtWhjUsbUtyrqe1W6or6o4hgYXOxxPkB1J3KDeUlFdWVbJpLLM19vlBp6i8VcJMZ3RxN3vkPkB+vAL5DqfXN2vhfE2Q0lEdwgiOMj+p3F35dFyb/eaq+3KWtrHfE/cxgPwxt5NHRes0l2ZXG8xsq7q42+idvaHNzLIPMN5DqfovVUaPS8OqV2pa5vzZL7mFdqLL5csOh4EZK6DrFdGW19ykoKiOiYQDPIzZaSTgAE8fZfoCyaTsNhaP2fbo3TD/mJ/wB5Ifc8PYBcHtYkfV261Wprzt19eyPHmBu/NzUlfH1fqI1VQ2b3b8O+y8vMR6Vxg5SZxtL9ldJ4emrr9VulEsbZRSQ5bucMgOdx+mPVfQ4Y4aOkZSUFPHTU0Yw2OMYC1ztAfstGGtGAByCocF5nU667VS5rZZ8F2XyNKimFaykZXtVD2rW8Kh7VHFl6LMjwqnhanhUSBTxZPFnkBwTDglTBa7NljtTJGlOEorGCZKEwSsUKKCKAGFEIIhAUdqcJGqwJGIxmhWtCRgVrQo2yOTHYFc0JGBWgKKTIZMrqaiOjgM822WggAMYXOcTwAA4lUQT3SZ7amSnjo6Nhy6KT4pnjrg4ZjOcbzu5LbJG6SFzWfPjLf+4bx9wqLtcm0Fmkrm0slSNhuzDGN7trl0G/emhviMY5beCpc3u28JHZY1eB7Yrg6K3UFuY7Ane6WQdG4A+5P9q9vaJJpbbSyVUTopnRNL43HJacc1867VqZ9bqqzUjTjv6dsbT5F0rh+oUvCoR9+jzdsv6Ioa2b9jt3N3ZVoyCSBmoLvEJAT/BwvGRuP+IRz38B7r6Vc7lS26jkrrhM2GCMZc5x+wHM9FayGOliipadoZDAwRxtHJoAA/JfGe1a61d11Oyy0okfHSlrGRMBJfK4DJxzO8AJa1ZxfWNzeI9fSJWeNPVstzfe+1yodK6Ox0UccQOBNUjac7rsg4H1K8pWa2vFddLfcK18M8tA8vhYYg1uTjOQMZ4D6L19j7IZJIGy324eHe4Z7inaHFvq47s+mfVcRmgHXPUN7tlkqhsW0NDXVH+Y4/hJHD8XLktzTT4TW5Rrx+lbvD77dfPPYqz9vLDl3PbaX7TLfep2UtzjFBVvOGvLsxPPlni0+u7qvbSNLSQdxC/MlxoKq2VstHXwPgqIjh8b+I/3HVfZuyvUMl5sclDVvL6q37ID3He+I8M+ZBGPos3i3Ca6a/eNP8PddevdeRY0upk5ckz1zwqHhaHrNIVgxNaJQ9Z3nCsmkA5rDLOM8VahFstQi2eaRCCIWwbTHCYJAmBSsVjApgUoKIKViMcFFJlMCgAZEIBEJRWO1WNVYVjUjEZcxXNVDFe0qKRFIuarWqppVrVCyFme7W83S2zUQqZKfvcAyR8cZ3j3W220rKCigpIC/u4WBjS47zjz6qMV7EsrJOHJnbqVpQXNzdzQxeJ7UYXUzrJfWN2vA1QbJjyyHt+7XD3C9owqu52+nu9sqbdWf4NQzZLsb2HiHDqDgrtJcqL42Pp39Hs/4Kmpr563FHUdIyUiWJwdHI0PY4Hc5pGQV8/s1tjZ2yXKSqaNoU5qabPMuDRkegLvotWiLxNb5jpG/nurhSHZpJHfLUR8QAefTzG7iF2dRWipqqiju1oLGXi3k90HnDZ4z80Tjyzk49VJXF6WydUntOLSfbD6P0fR+HyKcn7WtSXVdj0W1vy445knkvDdlH8VSX28OBDq+4OIJ/lG8f8AmQvRamrH0OmK+rkjMMgonOMe0CY3ObjGRxwTxXO7OKbwWhbY0jDpg+Y/6nHH2woa1yaKx/ukl9Mt/YaX6rYpepw+2WzxVNkiu7GgVFK9sb3c3RuO4H0OPqV5fsVe8arnYPkfRSB31aR9wF7DtbuMUGlH0jnDvaqZjWNHHDTtE/YfULk9jNqdS0dxvsw2WyN8NBn8W/Lj9Q0fVbNFso8Gmp+OF88ffP0K84Z1SUT6FK8BYp5QMpZ6kAcVyblcYqWB00zi2NpG04DOyCcZPRY1VMpPCN+FeFlllVOSTgrC+QniVQ2vpqhwEVRDITwDZAT9Ekki0I1OOzRoVRTWxkCZIEcq0XRgmykyjlLgDRYCmyqgUcoYFwW5Uz1VW0ptIYOwXhyYFZw5MHINCuJpaVa0rK16sY9I0I4mthVzSsjHBXMcoZIhkjWwq5iyscrmO6qGSIJI0tVzSszXK1rlDJEMkaWlWtcszXLztw19YKCoMBqJahzThxpow9o9yQD7ZXV6e254ri36Fa2yFazN4O3qLT9BqSjbBW7UU0W+Cqj+eI/qOn5Lhsueq9LgRXugfe7e3cyvozmQD+ocz6/Vd2x3q332mdPa6kTCPHeMILXx582nl14LotqHRHLHEeikVtlS9jbHKXZ9vR9V/wCeRVdMbHz1PDPnet9cWi76VqKS3VEvipnMDopIi1zWh2TniOXmurNryx2y2UNBbZJLhPBTshbFTxn4nBoHEjzHLJ6KjXTWXfUOmbc6KJzp6sulOwMuYC3cTzGNtemq7lHbamaG30tLTta4jMcLW/krsvd1TXFVt5zLHN8t3jyIqqb7LpKLWVseDp9K37WdzF21Nm225o+Fr9zgz+VjTvHqfXeva1FZTQU8NDboxDRU7diJg8vNc2tuc9U7M8rn+WTuCwPnJ5o2OzUY58KK6JdF/b8zX0nDFU+eTzJm+aqJzvWGoe2Zjo5AHMcC1zTzBVJkJWauqTTUks4Y6Tu25DGje5PXVukupqckYRbfQz01FR9w+jkpYcxfCXNYAXN/C7I545+YK1QGTw8QlJMgY3bJ5nAyuFYf2nVVb6+vJZG5myyMjGd+eHkF3sq5enGXK3n+yPR8s61NRx4Z227AUUUUBdCoCgoFwBlMoZRQOIhlQoInDZRBSIgoYOLA5WNeqMogoNCtGpr+qubIsQcnD1G4COB0GSK5soXNbIrGy9VE6yGVZ1Wyq1sq5LZuqtbP1UTqIXUYe0G4zUWmJfDuLXVErYC4HeGkOJ+oaR7r48XHK+y3y3G/2Wqt8eDUnEtOCeMjc/D7guHqV4jSei2akp6lrLnHSV9M8iWmniOdnd8W4545B3blvcL1FOn00nN4w9/n06fQ8zxSqz3jHlsJ2YVU9PrW3MhJ2Z3GKVo/Ewg5H2z7L65WTd3LJGD8riPuuFpbTFq0hI+vdWtuNzLS2LYZhkWeJ4nJ6q2trGRRS1FTIGRsBfI88h5//OazNfbDV6rnrW2EunV7l7hmnnXByt2Rkt2K7tQo3P3x263ulJ8icn/3CFTUullfIeL3Fx9yq9GCT9nX3VFUwxuuJ8NStdxEfP8AID/SVS470ZRXtWv2pR+a3f8ALL3CYc6nb+57Bc8lLlBRPg28EyooouOAoiphHJwqigUXBIVFCguOCigouAFRQKLjiIIqBccRQKKIHBTApVFxw+0mDlWihgVotDz5phIfNU5RS4BymhsxaQQSCDkEclK63228VLK19RNarwze24Uw+c+b2jn1BGVSCiCgsxfNF4f59fRlXUaSrUR5ZouNr1e7/h7nYLiOUjwGPPqMBVnSM1TKybWV9p308btoUFDwceu4fkT1Cg3pTwRU7V8LS81FJ/58kUf+SntKxteBtu9xbV91BSwinoqduzBC0YDR6LmFMUF0IqCwjXqrjXFRisJCo4URCYkBhRMiAuBkTCmE+FF2Tsn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14" name="Picture 6" descr="http://wallspaper.ru/uploads/gallery/main/18/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857364"/>
            <a:ext cx="7572492" cy="41434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209</Words>
  <Application>Microsoft Office PowerPoint</Application>
  <PresentationFormat>Экран (4:3)</PresentationFormat>
  <Paragraphs>68</Paragraphs>
  <Slides>11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Языковые средства выразительности в стихах русских поэтов</vt:lpstr>
      <vt:lpstr>Слайд 2</vt:lpstr>
      <vt:lpstr>Слайд 3</vt:lpstr>
      <vt:lpstr>Слайд 4</vt:lpstr>
      <vt:lpstr>Языковые средства выразительности:</vt:lpstr>
      <vt:lpstr>Звукопись стиха</vt:lpstr>
      <vt:lpstr>Эмоциональный фон стиха «Словарь настроений»</vt:lpstr>
      <vt:lpstr>Слайд 8</vt:lpstr>
      <vt:lpstr>Музыка стиха</vt:lpstr>
      <vt:lpstr>Слайд 10</vt:lpstr>
      <vt:lpstr>                            Вывод:  Точное слово поэта, яркое слово поэта может заменить кисть художника  и музыку композитора…  Ничто так глубоко не проникает в душу, как выразительное слово .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19</cp:revision>
  <dcterms:created xsi:type="dcterms:W3CDTF">2012-11-18T07:16:36Z</dcterms:created>
  <dcterms:modified xsi:type="dcterms:W3CDTF">2014-01-18T16:53:25Z</dcterms:modified>
</cp:coreProperties>
</file>