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6" r:id="rId2"/>
    <p:sldId id="272" r:id="rId3"/>
    <p:sldId id="261" r:id="rId4"/>
    <p:sldId id="262" r:id="rId5"/>
    <p:sldId id="263" r:id="rId6"/>
    <p:sldId id="257" r:id="rId7"/>
    <p:sldId id="259" r:id="rId8"/>
    <p:sldId id="260" r:id="rId9"/>
    <p:sldId id="265" r:id="rId10"/>
    <p:sldId id="264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3300"/>
    <a:srgbClr val="99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3CDB3-704A-4BA6-86A2-2E8735D84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525E7-C8DB-4959-B80C-AB69330AB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DA243-CED9-483E-AD7D-B775E13C5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F80D-803B-4E37-BC48-B173BE1A5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627CB-7C2C-46A0-B9AF-44E97D17C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53862-E45E-4494-8F2E-F34E5BEF7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D6D90-BA37-4FB7-895E-555B84D1C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82467-EC74-4E16-BE35-93FE41C14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68578-A82A-4920-9190-6E7E9A44F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5EC8B-B411-47C5-9EB9-3FAE4DA47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420C-8575-4016-81D3-3275C11C1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DF1CC-A850-4C89-9217-AE124E03F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5A800-C6DE-43DE-8E68-8D83FD4B1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AABE-4435-43D0-91EB-A8FDDC2FE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7F5C2C9-95F1-4212-A070-3B083FDBD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images.yandex.ru/yandsearch?source=wiz&amp;fp=3&amp;uinfo=ww-1349-wh-673-fw-1124-fh-467-pd-1&amp;p=3&amp;text=%D1%85%D0%BE%D1%85%D0%BB%D0%BE%D0%BC%D1%81%D0%BA%D0%B0%D1%8F%20%D1%80%D0%BE%D1%81%D0%BF%D0%B8%D1%81%D1%8C%20%D0%BA%D0%B0%D1%80%D1%82%D0%B8%D0%BD%D0%BA%D0%B8&amp;noreask=1&amp;pos=94&amp;rpt=simage&amp;lr=213&amp;img_url=http%3A%2F%2Fimg.labirint.ru%2Fimages%2Fcomments_pic%2F1039%2F04lablacl128612851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hyperlink" Target="http://www.labirint.ru/screenshot/goods/39999/3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ru-RU" b="1" smtClean="0">
                <a:solidFill>
                  <a:srgbClr val="800000"/>
                </a:solidFill>
              </a:rPr>
              <a:t>Золотая  Хохлома</a:t>
            </a:r>
            <a:r>
              <a:rPr lang="ru-RU" smtClean="0">
                <a:latin typeface="Arial" charset="0"/>
              </a:rPr>
              <a:t> </a:t>
            </a:r>
          </a:p>
        </p:txBody>
      </p:sp>
      <p:pic>
        <p:nvPicPr>
          <p:cNvPr id="2051" name="Picture 9" descr="hohloma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196975"/>
            <a:ext cx="7200900" cy="4371975"/>
          </a:xfrm>
          <a:solidFill>
            <a:schemeClr val="accent1"/>
          </a:solidFill>
          <a:ln w="38100">
            <a:solidFill>
              <a:srgbClr val="9933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07496" y="5733256"/>
            <a:ext cx="4536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800000"/>
                </a:solidFill>
                <a:latin typeface="+mn-lt"/>
              </a:rPr>
              <a:t>Идентификатор: 272-675-358</a:t>
            </a:r>
          </a:p>
          <a:p>
            <a:r>
              <a:rPr lang="ru-RU" sz="1400" dirty="0"/>
              <a:t> </a:t>
            </a:r>
          </a:p>
          <a:p>
            <a:pPr>
              <a:defRPr/>
            </a:pPr>
            <a:r>
              <a:rPr lang="ru-RU" sz="1400" dirty="0" smtClean="0">
                <a:solidFill>
                  <a:srgbClr val="800000"/>
                </a:solidFill>
                <a:latin typeface="+mn-lt"/>
              </a:rPr>
              <a:t>Автор</a:t>
            </a:r>
            <a:r>
              <a:rPr lang="ru-RU" sz="1400" dirty="0">
                <a:solidFill>
                  <a:srgbClr val="800000"/>
                </a:solidFill>
                <a:latin typeface="+mn-lt"/>
              </a:rPr>
              <a:t>: </a:t>
            </a:r>
            <a:r>
              <a:rPr lang="ru-RU" sz="1400" dirty="0" err="1">
                <a:solidFill>
                  <a:srgbClr val="800000"/>
                </a:solidFill>
                <a:latin typeface="+mn-lt"/>
              </a:rPr>
              <a:t>Федорина</a:t>
            </a:r>
            <a:r>
              <a:rPr lang="ru-RU" sz="1400" dirty="0">
                <a:solidFill>
                  <a:srgbClr val="800000"/>
                </a:solidFill>
                <a:latin typeface="+mn-lt"/>
              </a:rPr>
              <a:t> Ольга Викторовна </a:t>
            </a:r>
            <a:r>
              <a:rPr lang="ru-RU" sz="1400" dirty="0" smtClean="0">
                <a:solidFill>
                  <a:srgbClr val="800000"/>
                </a:solidFill>
                <a:latin typeface="+mn-lt"/>
              </a:rPr>
              <a:t>,учитель</a:t>
            </a:r>
          </a:p>
          <a:p>
            <a:pPr>
              <a:defRPr/>
            </a:pPr>
            <a:r>
              <a:rPr lang="ru-RU" sz="1400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800000"/>
                </a:solidFill>
                <a:latin typeface="+mn-lt"/>
              </a:rPr>
              <a:t>изобразительного </a:t>
            </a:r>
            <a:r>
              <a:rPr lang="ru-RU" sz="1400" dirty="0" smtClean="0">
                <a:solidFill>
                  <a:srgbClr val="800000"/>
                </a:solidFill>
                <a:latin typeface="+mn-lt"/>
              </a:rPr>
              <a:t>искусства ЧУ </a:t>
            </a:r>
            <a:r>
              <a:rPr lang="ru-RU" sz="1400" dirty="0">
                <a:solidFill>
                  <a:srgbClr val="800000"/>
                </a:solidFill>
                <a:latin typeface="+mn-lt"/>
              </a:rPr>
              <a:t>СОШ «Лотос»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981075"/>
            <a:ext cx="7885112" cy="11525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rgbClr val="800000"/>
                </a:solidFill>
              </a:rPr>
              <a:t>    В хохломской росписи применяется оригинальная техника окраски дерева в золотистый цвет без применения золота.  </a:t>
            </a:r>
          </a:p>
        </p:txBody>
      </p:sp>
      <p:pic>
        <p:nvPicPr>
          <p:cNvPr id="11267" name="Picture 8" descr="1302218097_185443044_1----6-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781300"/>
            <a:ext cx="3889375" cy="2917825"/>
          </a:xfrm>
          <a:ln w="38100">
            <a:solidFill>
              <a:srgbClr val="993300"/>
            </a:solidFill>
          </a:ln>
        </p:spPr>
      </p:pic>
      <p:pic>
        <p:nvPicPr>
          <p:cNvPr id="11268" name="Picture 12" descr="images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2781300"/>
            <a:ext cx="3816350" cy="2921000"/>
          </a:xfrm>
          <a:ln w="381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549275"/>
            <a:ext cx="8229600" cy="920750"/>
          </a:xfrm>
        </p:spPr>
        <p:txBody>
          <a:bodyPr/>
          <a:lstStyle/>
          <a:p>
            <a:r>
              <a:rPr lang="ru-RU" sz="3200" smtClean="0">
                <a:solidFill>
                  <a:srgbClr val="800000"/>
                </a:solidFill>
              </a:rPr>
              <a:t>Стадии производства изделий хохломской росписи</a:t>
            </a:r>
            <a:r>
              <a:rPr lang="ru-RU" sz="3200" b="1" smtClean="0">
                <a:solidFill>
                  <a:srgbClr val="800000"/>
                </a:solidFill>
              </a:rPr>
              <a:t/>
            </a:r>
            <a:br>
              <a:rPr lang="ru-RU" sz="3200" b="1" smtClean="0">
                <a:solidFill>
                  <a:srgbClr val="800000"/>
                </a:solidFill>
              </a:rPr>
            </a:br>
            <a:endParaRPr lang="ru-RU" sz="3200" b="1" smtClean="0">
              <a:solidFill>
                <a:srgbClr val="800000"/>
              </a:solidFill>
            </a:endParaRPr>
          </a:p>
        </p:txBody>
      </p:sp>
      <p:pic>
        <p:nvPicPr>
          <p:cNvPr id="12291" name="Picture 11" descr="k0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773238"/>
            <a:ext cx="3287712" cy="3671887"/>
          </a:xfrm>
          <a:ln w="38100">
            <a:solidFill>
              <a:srgbClr val="993300"/>
            </a:solidFill>
          </a:ln>
        </p:spPr>
      </p:pic>
      <p:sp>
        <p:nvSpPr>
          <p:cNvPr id="12292" name="Text Box 17"/>
          <p:cNvSpPr txBox="1">
            <a:spLocks noChangeArrowheads="1"/>
          </p:cNvSpPr>
          <p:nvPr/>
        </p:nvSpPr>
        <p:spPr bwMode="auto">
          <a:xfrm>
            <a:off x="468313" y="1916113"/>
            <a:ext cx="46085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Palatino Linotype" pitchFamily="18" charset="0"/>
              </a:rPr>
              <a:t>На первом этапе из хорошо просушенной древесины (ольха, липа, береза) вытачивается на токарном станке или выдалбливается вручную заготовка будущего изделия, называемая «бельем». </a:t>
            </a:r>
          </a:p>
        </p:txBody>
      </p:sp>
      <p:sp>
        <p:nvSpPr>
          <p:cNvPr id="12293" name="Text Box 19"/>
          <p:cNvSpPr txBox="1">
            <a:spLocks noChangeArrowheads="1"/>
          </p:cNvSpPr>
          <p:nvPr/>
        </p:nvSpPr>
        <p:spPr bwMode="auto">
          <a:xfrm>
            <a:off x="5508625" y="5516563"/>
            <a:ext cx="30956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800000"/>
                </a:solidFill>
                <a:latin typeface="Palatino Linotype" pitchFamily="18" charset="0"/>
              </a:rPr>
              <a:t>Хохломской ковш-лебедь ("белье"). Материал - липа. 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200" smtClean="0">
                <a:solidFill>
                  <a:srgbClr val="800000"/>
                </a:solidFill>
              </a:rPr>
              <a:t>Лужение</a:t>
            </a:r>
          </a:p>
        </p:txBody>
      </p:sp>
      <p:pic>
        <p:nvPicPr>
          <p:cNvPr id="13315" name="Picture 7" descr="k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57338"/>
            <a:ext cx="3673475" cy="3744912"/>
          </a:xfrm>
          <a:ln w="38100">
            <a:solidFill>
              <a:srgbClr val="993300"/>
            </a:solidFill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4911725" y="1073150"/>
            <a:ext cx="326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4572000" y="1844675"/>
            <a:ext cx="41767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Palatino Linotype" pitchFamily="18" charset="0"/>
              </a:rPr>
              <a:t>В заготовку втирают глину и несколько раз покрывают олифой, просушивают при температуре 60-70 градусов. Пока верхний слой олифы не высох, изделия натирают алюминиевым порошком. 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519113" y="5445125"/>
            <a:ext cx="3476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800000"/>
                </a:solidFill>
                <a:latin typeface="Palatino Linotype" pitchFamily="18" charset="0"/>
              </a:rPr>
              <a:t>Хохломской ковш-лебедь после операции лужения.</a:t>
            </a:r>
            <a:r>
              <a:rPr lang="ru-RU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200" smtClean="0">
                <a:solidFill>
                  <a:srgbClr val="800000"/>
                </a:solidFill>
              </a:rPr>
              <a:t>Покрытие лаком</a:t>
            </a:r>
          </a:p>
        </p:txBody>
      </p:sp>
      <p:pic>
        <p:nvPicPr>
          <p:cNvPr id="14339" name="Picture 7" descr="k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341438"/>
            <a:ext cx="3176587" cy="4010025"/>
          </a:xfrm>
          <a:ln w="38100">
            <a:solidFill>
              <a:srgbClr val="993300"/>
            </a:solidFill>
          </a:ln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468313" y="1844675"/>
            <a:ext cx="45354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Palatino Linotype" pitchFamily="18" charset="0"/>
              </a:rPr>
              <a:t>Расписанные изделия два-три раза покрывают лаком с промежуточной закалкой при температуре 120-130 градусов. Так, серебро превращается в «золото».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5219700" y="5445125"/>
            <a:ext cx="34559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800000"/>
                </a:solidFill>
                <a:latin typeface="Palatino Linotype" pitchFamily="18" charset="0"/>
              </a:rPr>
              <a:t>Хохломской ковш-лебедь перед росписью (покрыт цветным лаком). </a:t>
            </a:r>
            <a:br>
              <a:rPr lang="ru-RU" sz="1400" b="1">
                <a:solidFill>
                  <a:srgbClr val="800000"/>
                </a:solidFill>
                <a:latin typeface="Palatino Linotype" pitchFamily="18" charset="0"/>
              </a:rPr>
            </a:br>
            <a:endParaRPr lang="ru-RU" sz="1400" b="1">
              <a:solidFill>
                <a:srgbClr val="80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r>
              <a:rPr lang="ru-RU" sz="3200" smtClean="0">
                <a:solidFill>
                  <a:srgbClr val="800000"/>
                </a:solidFill>
              </a:rPr>
              <a:t>Готовое изделие</a:t>
            </a:r>
          </a:p>
        </p:txBody>
      </p:sp>
      <p:pic>
        <p:nvPicPr>
          <p:cNvPr id="15363" name="Picture 7" descr="k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1196975"/>
            <a:ext cx="3419475" cy="4471988"/>
          </a:xfrm>
          <a:ln w="38100">
            <a:solidFill>
              <a:srgbClr val="993300"/>
            </a:solidFill>
          </a:ln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5508625" y="5805488"/>
            <a:ext cx="3044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800000"/>
                </a:solidFill>
                <a:latin typeface="Palatino Linotype" pitchFamily="18" charset="0"/>
              </a:rPr>
              <a:t>Хохломской ковш-лебедь с росписью. </a:t>
            </a: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323850" y="1268413"/>
            <a:ext cx="46799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Palatino Linotype" pitchFamily="18" charset="0"/>
              </a:rPr>
              <a:t>Кроме черного, красного и золотого цвета, используются зеленый и желтый, оранжевый и коричневый цвета. </a:t>
            </a:r>
          </a:p>
        </p:txBody>
      </p:sp>
      <p:pic>
        <p:nvPicPr>
          <p:cNvPr id="15366" name="Picture 10" descr="hohloma_logo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3213100"/>
            <a:ext cx="3455988" cy="2505075"/>
          </a:xfrm>
          <a:ln w="381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800000"/>
                </a:solidFill>
              </a:rPr>
              <a:t>Виды хохломской росписи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284663" y="1341438"/>
            <a:ext cx="46085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Palatino Linotype" pitchFamily="18" charset="0"/>
              </a:rPr>
              <a:t>Для "фоновой" росписи  характерно применение чёрного или красного фона, тогда как сам рисунок оставался золотым. 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0" y="1412875"/>
            <a:ext cx="421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  <a:latin typeface="Palatino Linotype" pitchFamily="18" charset="0"/>
              </a:rPr>
              <a:t>«Фоновая» роспись</a:t>
            </a:r>
          </a:p>
        </p:txBody>
      </p:sp>
      <p:pic>
        <p:nvPicPr>
          <p:cNvPr id="16389" name="Picture 15" descr="205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276475"/>
            <a:ext cx="3317875" cy="3916363"/>
          </a:xfrm>
          <a:ln w="38100">
            <a:solidFill>
              <a:srgbClr val="993300"/>
            </a:solidFill>
          </a:ln>
        </p:spPr>
      </p:pic>
      <p:pic>
        <p:nvPicPr>
          <p:cNvPr id="16390" name="Picture 16" descr="2189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7538" y="3500438"/>
            <a:ext cx="4038600" cy="2676525"/>
          </a:xfrm>
          <a:ln w="381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ru-RU" sz="3200" b="1" smtClean="0">
                <a:solidFill>
                  <a:srgbClr val="800000"/>
                </a:solidFill>
              </a:rPr>
              <a:t>«Верховое» письмо</a:t>
            </a:r>
          </a:p>
        </p:txBody>
      </p:sp>
      <p:pic>
        <p:nvPicPr>
          <p:cNvPr id="17411" name="Picture 6" descr="2040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052513"/>
            <a:ext cx="3744912" cy="2879725"/>
          </a:xfrm>
          <a:ln w="38100">
            <a:solidFill>
              <a:srgbClr val="993300"/>
            </a:solidFill>
          </a:ln>
        </p:spPr>
      </p:pic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08050"/>
            <a:ext cx="4140200" cy="23050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 </a:t>
            </a:r>
            <a:r>
              <a:rPr lang="ru-RU" sz="2400" smtClean="0">
                <a:solidFill>
                  <a:srgbClr val="800000"/>
                </a:solidFill>
              </a:rPr>
              <a:t>При "верховом" письме мастер наносит рисунок чёрной или красной краской на золотой или серебряный фон изделия. 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79388" y="3068638"/>
            <a:ext cx="4103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7414" name="Picture 15" descr="0019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3284538"/>
            <a:ext cx="3457575" cy="3111500"/>
          </a:xfrm>
          <a:ln w="38100">
            <a:solidFill>
              <a:srgbClr val="993300"/>
            </a:solidFill>
          </a:ln>
        </p:spPr>
      </p:pic>
      <p:pic>
        <p:nvPicPr>
          <p:cNvPr id="17415" name="Picture 19" descr="khokhloma_005b"/>
          <p:cNvPicPr>
            <a:picLocks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3644900"/>
            <a:ext cx="4140200" cy="345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 descr="Изображение 900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052513"/>
            <a:ext cx="2808288" cy="2638425"/>
          </a:xfrm>
          <a:ln w="38100">
            <a:solidFill>
              <a:srgbClr val="993300"/>
            </a:solidFill>
          </a:ln>
        </p:spPr>
      </p:pic>
      <p:pic>
        <p:nvPicPr>
          <p:cNvPr id="18435" name="Picture 21" descr="Изображение 905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052513"/>
            <a:ext cx="2952750" cy="2603500"/>
          </a:xfrm>
          <a:ln w="38100">
            <a:solidFill>
              <a:srgbClr val="993300"/>
            </a:solidFill>
          </a:ln>
        </p:spPr>
      </p:pic>
      <p:pic>
        <p:nvPicPr>
          <p:cNvPr id="18436" name="Picture 24" descr="Изображение 906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7900" y="4149725"/>
            <a:ext cx="1744663" cy="2187575"/>
          </a:xfrm>
          <a:ln w="38100">
            <a:solidFill>
              <a:srgbClr val="993300"/>
            </a:solidFill>
          </a:ln>
        </p:spPr>
      </p:pic>
      <p:pic>
        <p:nvPicPr>
          <p:cNvPr id="18437" name="Picture 27" descr="Изображение 901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411413" y="4149725"/>
            <a:ext cx="1831975" cy="2187575"/>
          </a:xfrm>
          <a:ln w="38100">
            <a:solidFill>
              <a:srgbClr val="993300"/>
            </a:solidFill>
          </a:ln>
        </p:spPr>
      </p:pic>
      <p:sp>
        <p:nvSpPr>
          <p:cNvPr id="18438" name="Rectangle 29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z="2400" b="1" smtClean="0">
                <a:solidFill>
                  <a:srgbClr val="800000"/>
                </a:solidFill>
              </a:rPr>
              <a:t>«Верховое» письмо</a:t>
            </a:r>
          </a:p>
        </p:txBody>
      </p:sp>
      <p:sp>
        <p:nvSpPr>
          <p:cNvPr id="18439" name="Text Box 31"/>
          <p:cNvSpPr txBox="1">
            <a:spLocks noChangeArrowheads="1"/>
          </p:cNvSpPr>
          <p:nvPr/>
        </p:nvSpPr>
        <p:spPr bwMode="auto">
          <a:xfrm>
            <a:off x="468313" y="4724400"/>
            <a:ext cx="1403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800000"/>
                </a:solidFill>
                <a:latin typeface="Palatino Linotype" pitchFamily="18" charset="0"/>
              </a:rPr>
              <a:t>«Травная»</a:t>
            </a:r>
          </a:p>
          <a:p>
            <a:pPr algn="ctr"/>
            <a:r>
              <a:rPr lang="ru-RU" sz="2000">
                <a:solidFill>
                  <a:srgbClr val="800000"/>
                </a:solidFill>
                <a:latin typeface="Palatino Linotype" pitchFamily="18" charset="0"/>
              </a:rPr>
              <a:t> роспись</a:t>
            </a:r>
          </a:p>
        </p:txBody>
      </p:sp>
      <p:sp>
        <p:nvSpPr>
          <p:cNvPr id="18440" name="Text Box 32"/>
          <p:cNvSpPr txBox="1">
            <a:spLocks noChangeArrowheads="1"/>
          </p:cNvSpPr>
          <p:nvPr/>
        </p:nvSpPr>
        <p:spPr bwMode="auto">
          <a:xfrm>
            <a:off x="6948488" y="4508500"/>
            <a:ext cx="17605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>
                <a:solidFill>
                  <a:srgbClr val="800000"/>
                </a:solidFill>
                <a:latin typeface="Palatino Linotype" pitchFamily="18" charset="0"/>
              </a:rPr>
              <a:t>Роспись </a:t>
            </a:r>
          </a:p>
          <a:p>
            <a:pPr algn="ctr"/>
            <a:r>
              <a:rPr lang="ru-RU" sz="2000">
                <a:solidFill>
                  <a:srgbClr val="800000"/>
                </a:solidFill>
                <a:latin typeface="Palatino Linotype" pitchFamily="18" charset="0"/>
              </a:rPr>
              <a:t>«под листок»</a:t>
            </a:r>
          </a:p>
          <a:p>
            <a:pPr algn="ctr"/>
            <a:r>
              <a:rPr lang="ru-RU" sz="2000">
                <a:solidFill>
                  <a:srgbClr val="800000"/>
                </a:solidFill>
                <a:latin typeface="Palatino Linotype" pitchFamily="18" charset="0"/>
              </a:rPr>
              <a:t>или </a:t>
            </a:r>
          </a:p>
          <a:p>
            <a:pPr algn="ctr"/>
            <a:r>
              <a:rPr lang="ru-RU" sz="2000">
                <a:solidFill>
                  <a:srgbClr val="800000"/>
                </a:solidFill>
                <a:latin typeface="Palatino Linotype" pitchFamily="18" charset="0"/>
              </a:rPr>
              <a:t>«под ягодку»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260350"/>
            <a:ext cx="8075613" cy="777875"/>
          </a:xfrm>
        </p:spPr>
        <p:txBody>
          <a:bodyPr/>
          <a:lstStyle/>
          <a:p>
            <a:r>
              <a:rPr lang="ru-RU" sz="2400" smtClean="0">
                <a:solidFill>
                  <a:srgbClr val="800000"/>
                </a:solidFill>
              </a:rPr>
              <a:t>Виды и последовательность выполнения росписи</a:t>
            </a:r>
          </a:p>
        </p:txBody>
      </p:sp>
      <p:pic>
        <p:nvPicPr>
          <p:cNvPr id="19459" name="Picture 24" descr="hbu05059d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125538"/>
            <a:ext cx="1630362" cy="5373687"/>
          </a:xfrm>
          <a:ln w="38100">
            <a:solidFill>
              <a:srgbClr val="993300"/>
            </a:solidFill>
          </a:ln>
        </p:spPr>
      </p:pic>
      <p:pic>
        <p:nvPicPr>
          <p:cNvPr id="19460" name="Picture 25" descr="hbu05059c (1)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1412875"/>
            <a:ext cx="1487488" cy="5111750"/>
          </a:xfrm>
          <a:ln w="38100">
            <a:solidFill>
              <a:srgbClr val="993300"/>
            </a:solidFill>
          </a:ln>
        </p:spPr>
      </p:pic>
      <p:pic>
        <p:nvPicPr>
          <p:cNvPr id="19461" name="Picture 26" descr="hbu05059e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16688" y="1125538"/>
            <a:ext cx="1570037" cy="5327650"/>
          </a:xfrm>
          <a:ln w="381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ru-RU" sz="3200" smtClean="0">
                <a:solidFill>
                  <a:srgbClr val="800000"/>
                </a:solidFill>
              </a:rPr>
              <a:t>В стиле хохломской росписи</a:t>
            </a:r>
          </a:p>
        </p:txBody>
      </p:sp>
      <p:pic>
        <p:nvPicPr>
          <p:cNvPr id="20483" name="Picture 8" descr="8ef1414c0b2e167_main_foto460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196975"/>
            <a:ext cx="3168650" cy="3168650"/>
          </a:xfrm>
          <a:ln w="38100">
            <a:solidFill>
              <a:srgbClr val="993300"/>
            </a:solidFill>
          </a:ln>
        </p:spPr>
      </p:pic>
      <p:pic>
        <p:nvPicPr>
          <p:cNvPr id="20484" name="Picture 9" descr="hohlomakbdbig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4724400"/>
            <a:ext cx="3195637" cy="1698625"/>
          </a:xfrm>
          <a:ln w="38100">
            <a:solidFill>
              <a:srgbClr val="993300"/>
            </a:solidFill>
          </a:ln>
        </p:spPr>
      </p:pic>
      <p:pic>
        <p:nvPicPr>
          <p:cNvPr id="20485" name="Picture 10" descr="0a31c1665cddbd2ff05c489ed8ca8043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1268413"/>
            <a:ext cx="3241675" cy="2432050"/>
          </a:xfrm>
          <a:ln w="38100">
            <a:solidFill>
              <a:srgbClr val="993300"/>
            </a:solidFill>
          </a:ln>
        </p:spPr>
      </p:pic>
      <p:pic>
        <p:nvPicPr>
          <p:cNvPr id="20486" name="Picture 13" descr="ipx4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6463" y="4149725"/>
            <a:ext cx="3795712" cy="2187575"/>
          </a:xfrm>
          <a:ln w="381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20713"/>
            <a:ext cx="4716462" cy="3600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    </a:t>
            </a:r>
            <a:r>
              <a:rPr lang="ru-RU" sz="2800" smtClean="0">
                <a:solidFill>
                  <a:srgbClr val="800000"/>
                </a:solidFill>
              </a:rPr>
              <a:t>Прекрасная осенняя пора… Выглянет солнышко из-за осенних туч, и сразу лес вспыхнет чудесным огнём. А это уже не осенний лес, но такая же нарядная красочная деревянная посуда.  </a:t>
            </a:r>
          </a:p>
        </p:txBody>
      </p:sp>
      <p:pic>
        <p:nvPicPr>
          <p:cNvPr id="3075" name="Picture 11" descr="foto165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263" y="2492375"/>
            <a:ext cx="3533775" cy="3489325"/>
          </a:xfrm>
          <a:ln w="38100">
            <a:solidFill>
              <a:srgbClr val="993300"/>
            </a:solidFill>
          </a:ln>
        </p:spPr>
      </p:pic>
      <p:pic>
        <p:nvPicPr>
          <p:cNvPr id="3076" name="Picture 14" descr="3126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692150"/>
            <a:ext cx="2160587" cy="1439863"/>
          </a:xfrm>
          <a:ln w="381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800000"/>
                </a:solidFill>
              </a:rPr>
              <a:t>Где используется «верховая» роспись, а где «фоновое» письмо?</a:t>
            </a:r>
          </a:p>
        </p:txBody>
      </p:sp>
      <p:pic>
        <p:nvPicPr>
          <p:cNvPr id="21507" name="Picture 28" descr="6721465e0a5664a663095eef0883aa34_full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628775"/>
            <a:ext cx="2446338" cy="4525963"/>
          </a:xfrm>
          <a:ln w="38100">
            <a:solidFill>
              <a:srgbClr val="993300"/>
            </a:solidFill>
          </a:ln>
        </p:spPr>
      </p:pic>
      <p:pic>
        <p:nvPicPr>
          <p:cNvPr id="21508" name="Picture 30" descr="full_063a6bc028f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628775"/>
            <a:ext cx="2398713" cy="4525963"/>
          </a:xfrm>
          <a:ln w="381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908050"/>
            <a:ext cx="7848600" cy="17287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     </a:t>
            </a:r>
            <a:r>
              <a:rPr lang="ru-RU" sz="2400" smtClean="0">
                <a:solidFill>
                  <a:srgbClr val="800000"/>
                </a:solidFill>
              </a:rPr>
              <a:t>Современная хохлома по праву получила широкое признание не только в нашей стране, но и далеко за её пределами. </a:t>
            </a:r>
          </a:p>
        </p:txBody>
      </p:sp>
      <p:pic>
        <p:nvPicPr>
          <p:cNvPr id="22531" name="Picture 11" descr="DSC08709sm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781300"/>
            <a:ext cx="3960813" cy="2971800"/>
          </a:xfrm>
          <a:ln w="38100">
            <a:solidFill>
              <a:srgbClr val="993300"/>
            </a:solidFill>
          </a:ln>
        </p:spPr>
      </p:pic>
      <p:pic>
        <p:nvPicPr>
          <p:cNvPr id="22532" name="Picture 15" descr="45959136_88cb4899c7404200original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3716338"/>
            <a:ext cx="3024188" cy="2016125"/>
          </a:xfrm>
          <a:ln w="381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32588" y="620713"/>
            <a:ext cx="2159000" cy="7207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smtClean="0"/>
              <a:t>     </a:t>
            </a:r>
            <a:endParaRPr lang="ru-RU" sz="2400" smtClean="0">
              <a:solidFill>
                <a:srgbClr val="800000"/>
              </a:solidFill>
            </a:endParaRPr>
          </a:p>
        </p:txBody>
      </p:sp>
      <p:pic>
        <p:nvPicPr>
          <p:cNvPr id="23555" name="Picture 7" descr="_f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052513"/>
            <a:ext cx="4135438" cy="4392612"/>
          </a:xfrm>
          <a:ln w="38100">
            <a:solidFill>
              <a:srgbClr val="993300"/>
            </a:solidFill>
          </a:ln>
        </p:spPr>
      </p:pic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5148263" y="1700213"/>
            <a:ext cx="36734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800000"/>
                </a:solidFill>
                <a:latin typeface="Palatino Linotype" pitchFamily="18" charset="0"/>
              </a:rPr>
              <a:t>Международно зарегистрированный товарный знак, </a:t>
            </a:r>
          </a:p>
          <a:p>
            <a:pPr algn="ctr"/>
            <a:r>
              <a:rPr lang="ru-RU" sz="2400">
                <a:solidFill>
                  <a:srgbClr val="800000"/>
                </a:solidFill>
                <a:latin typeface="Palatino Linotype" pitchFamily="18" charset="0"/>
              </a:rPr>
              <a:t>что означает </a:t>
            </a:r>
          </a:p>
          <a:p>
            <a:pPr algn="ctr"/>
            <a:r>
              <a:rPr lang="ru-RU" sz="2400" b="1">
                <a:solidFill>
                  <a:srgbClr val="800000"/>
                </a:solidFill>
                <a:latin typeface="Palatino Linotype" pitchFamily="18" charset="0"/>
              </a:rPr>
              <a:t>«Семенов. Хохломская роспись».</a:t>
            </a:r>
            <a:r>
              <a:rPr lang="ru-RU" sz="2400">
                <a:solidFill>
                  <a:srgbClr val="800000"/>
                </a:solidFill>
                <a:latin typeface="Palatino Linotyp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1196975"/>
            <a:ext cx="7921625" cy="249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800000"/>
                </a:solidFill>
                <a:latin typeface="+mn-lt"/>
              </a:rPr>
              <a:t>Придумайте интересную форму предмета и распишите его травным орнаментом с ягодами или цветами. На желтой бумаге наведите стебель плавной тонкой линией, а затем ритмично, по обе стороны от него, расположите ягоды или цветы.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213" y="620713"/>
            <a:ext cx="15113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800000"/>
                </a:solidFill>
                <a:latin typeface="+mn-lt"/>
              </a:rPr>
              <a:t>Задание:</a:t>
            </a:r>
          </a:p>
        </p:txBody>
      </p:sp>
      <p:pic>
        <p:nvPicPr>
          <p:cNvPr id="40962" name="Picture 2" descr="http://img1.liveinternet.ru/images/foto/c/9/apps/2/767/2767879_isskustvo-detyam_xoxloma-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998" t="10623" r="8781"/>
          <a:stretch>
            <a:fillRect/>
          </a:stretch>
        </p:blipFill>
        <p:spPr bwMode="auto">
          <a:xfrm>
            <a:off x="755650" y="3357563"/>
            <a:ext cx="3960813" cy="2897187"/>
          </a:xfrm>
          <a:prstGeom prst="rect">
            <a:avLst/>
          </a:prstGeom>
          <a:ln w="38100" cap="sq">
            <a:solidFill>
              <a:srgbClr val="99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4" name="Picture 4" descr="Иллюстрация № 2 к книге &quot;Хохломская роспись: Рабочая тетрадь&quot;, фотография, изображение, картинка">
            <a:hlinkClick r:id="rId4" tooltip="Иллюстрация № 2 к книге &quot;Хохломская роспись: Рабочая тетрадь&quot;, фотография, изображение, картинка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rcRect l="1181" t="12400" r="35032"/>
          <a:stretch>
            <a:fillRect/>
          </a:stretch>
        </p:blipFill>
        <p:spPr bwMode="auto">
          <a:xfrm>
            <a:off x="5508625" y="3357563"/>
            <a:ext cx="2840038" cy="2924175"/>
          </a:xfrm>
          <a:prstGeom prst="rect">
            <a:avLst/>
          </a:prstGeom>
          <a:ln w="38100" cap="sq">
            <a:solidFill>
              <a:srgbClr val="99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95288" y="452438"/>
            <a:ext cx="82804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Вопросы: </a:t>
            </a:r>
          </a:p>
          <a:p>
            <a:endParaRPr lang="ru-RU" sz="2400" b="1">
              <a:solidFill>
                <a:srgbClr val="800000"/>
              </a:solidFill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>
                <a:solidFill>
                  <a:srgbClr val="800000"/>
                </a:solidFill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1. Почему хохломские изделия называют золотыми?</a:t>
            </a:r>
            <a:endParaRPr lang="ru-RU" sz="2400">
              <a:solidFill>
                <a:srgbClr val="800000"/>
              </a:solidFill>
              <a:latin typeface="Palatino Linotype" pitchFamily="18" charset="0"/>
            </a:endParaRPr>
          </a:p>
          <a:p>
            <a:endParaRPr lang="ru-RU" sz="2400">
              <a:solidFill>
                <a:srgbClr val="800000"/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  <a:p>
            <a:r>
              <a:rPr lang="ru-RU" sz="2400">
                <a:solidFill>
                  <a:srgbClr val="800000"/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2. Что значит образ в росписи?</a:t>
            </a:r>
            <a:endParaRPr lang="ru-RU" sz="2400">
              <a:solidFill>
                <a:srgbClr val="800000"/>
              </a:solidFill>
              <a:latin typeface="Palatino Linotype" pitchFamily="18" charset="0"/>
            </a:endParaRPr>
          </a:p>
          <a:p>
            <a:endParaRPr lang="ru-RU" sz="2400">
              <a:solidFill>
                <a:srgbClr val="800000"/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  <a:p>
            <a:r>
              <a:rPr lang="ru-RU" sz="2400">
                <a:solidFill>
                  <a:srgbClr val="800000"/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3. Какой город считают столицей золотой хохломы?</a:t>
            </a:r>
            <a:endParaRPr lang="ru-RU" sz="2400">
              <a:solidFill>
                <a:srgbClr val="800000"/>
              </a:solidFill>
              <a:latin typeface="Palatino Linotype" pitchFamily="18" charset="0"/>
            </a:endParaRPr>
          </a:p>
          <a:p>
            <a:endParaRPr lang="ru-RU" sz="2400">
              <a:solidFill>
                <a:srgbClr val="800000"/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  <a:p>
            <a:r>
              <a:rPr lang="ru-RU" sz="2400">
                <a:solidFill>
                  <a:srgbClr val="800000"/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4. Назовите виды хохломской росписи.</a:t>
            </a:r>
            <a:endParaRPr lang="ru-RU" sz="2400">
              <a:solidFill>
                <a:srgbClr val="800000"/>
              </a:solidFill>
              <a:latin typeface="Palatino Linotype" pitchFamily="18" charset="0"/>
            </a:endParaRPr>
          </a:p>
          <a:p>
            <a:endParaRPr lang="ru-RU" sz="2400">
              <a:solidFill>
                <a:srgbClr val="800000"/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  <a:p>
            <a:r>
              <a:rPr lang="ru-RU" sz="2400">
                <a:solidFill>
                  <a:srgbClr val="800000"/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5. Почему эта посуда до сих пор живет, а промысел известен по все России?</a:t>
            </a:r>
            <a:endParaRPr lang="ru-RU" sz="2400">
              <a:solidFill>
                <a:srgbClr val="800000"/>
              </a:solidFill>
              <a:latin typeface="Palatino Linotype" pitchFamily="18" charset="0"/>
            </a:endParaRPr>
          </a:p>
          <a:p>
            <a:endParaRPr lang="ru-RU" sz="2400">
              <a:solidFill>
                <a:srgbClr val="800000"/>
              </a:solidFill>
              <a:latin typeface="Palatino Linotype" pitchFamily="18" charset="0"/>
              <a:ea typeface="Calibri" pitchFamily="34" charset="0"/>
              <a:cs typeface="Calibri" pitchFamily="34" charset="0"/>
            </a:endParaRPr>
          </a:p>
          <a:p>
            <a:r>
              <a:rPr lang="ru-RU" sz="2400">
                <a:solidFill>
                  <a:srgbClr val="800000"/>
                </a:solidFill>
                <a:latin typeface="Palatino Linotype" pitchFamily="18" charset="0"/>
                <a:ea typeface="Calibri" pitchFamily="34" charset="0"/>
                <a:cs typeface="Calibri" pitchFamily="34" charset="0"/>
              </a:rPr>
              <a:t>6. Пользуетесь ли вы в быту хохломской посудой?</a:t>
            </a:r>
            <a:endParaRPr lang="ru-RU" sz="2400">
              <a:solidFill>
                <a:srgbClr val="80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ohloma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981075"/>
            <a:ext cx="7850187" cy="4767263"/>
          </a:xfrm>
          <a:ln w="381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620713"/>
            <a:ext cx="8351838" cy="11525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800000"/>
                </a:solidFill>
              </a:rPr>
              <a:t>      </a:t>
            </a:r>
            <a:r>
              <a:rPr lang="ru-RU" sz="2400" b="1" smtClean="0">
                <a:solidFill>
                  <a:srgbClr val="800000"/>
                </a:solidFill>
              </a:rPr>
              <a:t>Хохломская роспись</a:t>
            </a:r>
            <a:r>
              <a:rPr lang="ru-RU" sz="2400" smtClean="0">
                <a:solidFill>
                  <a:srgbClr val="800000"/>
                </a:solidFill>
              </a:rPr>
              <a:t> – это яркое самобытное явление русского народного декоративно-прикладного искусства. </a:t>
            </a:r>
          </a:p>
        </p:txBody>
      </p:sp>
      <p:pic>
        <p:nvPicPr>
          <p:cNvPr id="4099" name="Picture 8" descr="загруженное (2)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349500"/>
            <a:ext cx="3816350" cy="3614738"/>
          </a:xfrm>
          <a:ln w="38100">
            <a:solidFill>
              <a:srgbClr val="993300"/>
            </a:solidFill>
          </a:ln>
        </p:spPr>
      </p:pic>
      <p:pic>
        <p:nvPicPr>
          <p:cNvPr id="4100" name="Picture 9" descr="загруженное (1)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2133600"/>
            <a:ext cx="3140075" cy="3816350"/>
          </a:xfrm>
          <a:ln w="381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08050"/>
            <a:ext cx="5400675" cy="1368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       </a:t>
            </a:r>
            <a:r>
              <a:rPr lang="ru-RU" sz="2400" smtClean="0">
                <a:solidFill>
                  <a:srgbClr val="800000"/>
                </a:solidFill>
              </a:rPr>
              <a:t>В 1916г. в городе Семенов была открыта Школа художественной обработки дерева.</a:t>
            </a:r>
          </a:p>
        </p:txBody>
      </p:sp>
      <p:pic>
        <p:nvPicPr>
          <p:cNvPr id="5123" name="Picture 9" descr="3860686_Matveev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492375"/>
            <a:ext cx="4535487" cy="3249613"/>
          </a:xfrm>
          <a:ln w="38100">
            <a:solidFill>
              <a:srgbClr val="993300"/>
            </a:solidFill>
          </a:ln>
        </p:spPr>
      </p:pic>
      <p:pic>
        <p:nvPicPr>
          <p:cNvPr id="5124" name="Picture 11" descr="246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1484313"/>
            <a:ext cx="2828925" cy="4246562"/>
          </a:xfrm>
          <a:ln w="381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692150"/>
            <a:ext cx="5689600" cy="15859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     </a:t>
            </a:r>
            <a:r>
              <a:rPr lang="ru-RU" sz="2400" smtClean="0">
                <a:solidFill>
                  <a:srgbClr val="800000"/>
                </a:solidFill>
              </a:rPr>
              <a:t>С середины 1960-х гг. и по настоящее время предприятие «Хохломская Роспись» является крупнейшим производителем художественных изделий из дерева с хохломской росписью. </a:t>
            </a:r>
          </a:p>
        </p:txBody>
      </p:sp>
      <p:pic>
        <p:nvPicPr>
          <p:cNvPr id="6147" name="Picture 8" descr="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1628775"/>
            <a:ext cx="3097213" cy="4503738"/>
          </a:xfrm>
        </p:spPr>
      </p:pic>
      <p:pic>
        <p:nvPicPr>
          <p:cNvPr id="6148" name="Picture 9" descr="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2924175"/>
            <a:ext cx="3036887" cy="3141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5613" cy="1052513"/>
          </a:xfrm>
        </p:spPr>
        <p:txBody>
          <a:bodyPr/>
          <a:lstStyle/>
          <a:p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>
                <a:solidFill>
                  <a:srgbClr val="800000"/>
                </a:solidFill>
              </a:rPr>
              <a:t>Город СЕМЕНОВ — «Столица золотой</a:t>
            </a:r>
            <a:br>
              <a:rPr lang="ru-RU" sz="2800" b="1" smtClean="0">
                <a:solidFill>
                  <a:srgbClr val="800000"/>
                </a:solidFill>
              </a:rPr>
            </a:br>
            <a:r>
              <a:rPr lang="ru-RU" sz="2800" b="1" smtClean="0">
                <a:solidFill>
                  <a:srgbClr val="800000"/>
                </a:solidFill>
              </a:rPr>
              <a:t>хохломы»</a:t>
            </a:r>
            <a:endParaRPr lang="ru-RU" sz="2800" smtClean="0">
              <a:solidFill>
                <a:srgbClr val="800000"/>
              </a:solidFill>
            </a:endParaRPr>
          </a:p>
        </p:txBody>
      </p:sp>
      <p:pic>
        <p:nvPicPr>
          <p:cNvPr id="7171" name="Picture 9" descr="gorod-semenov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4300" y="3429000"/>
            <a:ext cx="4760913" cy="3173413"/>
          </a:xfrm>
          <a:ln w="38100">
            <a:solidFill>
              <a:srgbClr val="993300"/>
            </a:solidFill>
          </a:ln>
        </p:spPr>
      </p:pic>
      <p:pic>
        <p:nvPicPr>
          <p:cNvPr id="7172" name="Picture 10" descr="Semenov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412875"/>
            <a:ext cx="3384550" cy="2538413"/>
          </a:xfrm>
          <a:ln w="38100">
            <a:solidFill>
              <a:srgbClr val="993300"/>
            </a:solidFill>
          </a:ln>
        </p:spPr>
      </p:pic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3779838" y="1628775"/>
            <a:ext cx="5148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Palatino Linotype" pitchFamily="18" charset="0"/>
              </a:rPr>
              <a:t>Город Семенов находится в 68 километрах на северо-восток от Нижнего Новгорода. </a:t>
            </a:r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4011613" y="1474788"/>
            <a:ext cx="4592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250825" y="4221163"/>
            <a:ext cx="3384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800000"/>
                </a:solidFill>
                <a:latin typeface="Palatino Linotype" pitchFamily="18" charset="0"/>
              </a:rPr>
              <a:t>Восемьдесят процентов территории района покрыто лесом.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19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620713"/>
            <a:ext cx="3887788" cy="2911475"/>
          </a:xfrm>
          <a:ln w="38100">
            <a:solidFill>
              <a:srgbClr val="993300"/>
            </a:solidFill>
          </a:ln>
        </p:spPr>
      </p:pic>
      <p:pic>
        <p:nvPicPr>
          <p:cNvPr id="8195" name="Picture 11" descr="163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620713"/>
            <a:ext cx="3600450" cy="2695575"/>
          </a:xfrm>
          <a:ln w="38100">
            <a:solidFill>
              <a:srgbClr val="993300"/>
            </a:solidFill>
          </a:ln>
        </p:spPr>
      </p:pic>
      <p:pic>
        <p:nvPicPr>
          <p:cNvPr id="8196" name="Picture 12" descr="164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48263" y="3933825"/>
            <a:ext cx="3384550" cy="2535238"/>
          </a:xfrm>
          <a:ln w="38100">
            <a:solidFill>
              <a:srgbClr val="993300"/>
            </a:solidFill>
          </a:ln>
        </p:spPr>
      </p:pic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539750" y="4437063"/>
            <a:ext cx="41036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Palatino Linotype" pitchFamily="18" charset="0"/>
              </a:rPr>
              <a:t>В этом городе сохранилось много интересных старинных зданий и сооружений.</a:t>
            </a:r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808038" y="3573463"/>
            <a:ext cx="32051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800000"/>
                </a:solidFill>
                <a:latin typeface="Palatino Linotype" pitchFamily="18" charset="0"/>
              </a:rPr>
              <a:t>Семеновский </a:t>
            </a:r>
          </a:p>
          <a:p>
            <a:pPr algn="ctr"/>
            <a:r>
              <a:rPr lang="ru-RU" sz="1400" b="1">
                <a:solidFill>
                  <a:srgbClr val="800000"/>
                </a:solidFill>
                <a:latin typeface="Palatino Linotype" pitchFamily="18" charset="0"/>
              </a:rPr>
              <a:t>историко-художественный музей</a:t>
            </a:r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5651500" y="3478213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800000"/>
                </a:solidFill>
                <a:latin typeface="Palatino Linotype" pitchFamily="18" charset="0"/>
              </a:rPr>
              <a:t>Архитектура Семенова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19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349500"/>
            <a:ext cx="4038600" cy="3024188"/>
          </a:xfrm>
          <a:ln w="38100">
            <a:solidFill>
              <a:srgbClr val="993300"/>
            </a:solidFill>
          </a:ln>
        </p:spPr>
      </p:pic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4911725" y="1720850"/>
            <a:ext cx="73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539750" y="549275"/>
            <a:ext cx="7704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Palatino Linotype" pitchFamily="18" charset="0"/>
              </a:rPr>
              <a:t>Одной из главных достопримечательностей города стал открытый в 2008 году Музейно-туристический центр «Золотая Хохлома».</a:t>
            </a:r>
          </a:p>
        </p:txBody>
      </p:sp>
      <p:pic>
        <p:nvPicPr>
          <p:cNvPr id="9221" name="Picture 14" descr="22976243_Hohloma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420938"/>
            <a:ext cx="3959225" cy="2970212"/>
          </a:xfrm>
          <a:ln w="38100">
            <a:solidFill>
              <a:srgbClr val="993300"/>
            </a:solidFill>
          </a:ln>
        </p:spPr>
      </p:pic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1042988" y="5661025"/>
            <a:ext cx="2536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800000"/>
                </a:solidFill>
                <a:latin typeface="Palatino Linotype" pitchFamily="18" charset="0"/>
              </a:rPr>
              <a:t>Один из залов экспозиции</a:t>
            </a:r>
          </a:p>
        </p:txBody>
      </p:sp>
      <p:sp>
        <p:nvSpPr>
          <p:cNvPr id="9223" name="Text Box 16"/>
          <p:cNvSpPr txBox="1">
            <a:spLocks noChangeArrowheads="1"/>
          </p:cNvSpPr>
          <p:nvPr/>
        </p:nvSpPr>
        <p:spPr bwMode="auto">
          <a:xfrm>
            <a:off x="5364163" y="5661025"/>
            <a:ext cx="30241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800000"/>
                </a:solidFill>
                <a:latin typeface="Palatino Linotype" pitchFamily="18" charset="0"/>
              </a:rPr>
              <a:t>Музейно-туристический центр</a:t>
            </a:r>
          </a:p>
          <a:p>
            <a:pPr algn="ctr"/>
            <a:r>
              <a:rPr lang="ru-RU" sz="1400" b="1">
                <a:solidFill>
                  <a:srgbClr val="800000"/>
                </a:solidFill>
                <a:latin typeface="Palatino Linotype" pitchFamily="18" charset="0"/>
              </a:rPr>
              <a:t>«Золотая Хохлома»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836613"/>
            <a:ext cx="5040313" cy="19446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      </a:t>
            </a:r>
            <a:r>
              <a:rPr lang="ru-RU" sz="2400" smtClean="0">
                <a:solidFill>
                  <a:srgbClr val="800000"/>
                </a:solidFill>
              </a:rPr>
              <a:t>Ручная хохломская роспись изделий показывает обилие золотого фона, утонченность формы, легкий четко выполненный орнамент. </a:t>
            </a:r>
          </a:p>
        </p:txBody>
      </p:sp>
      <p:pic>
        <p:nvPicPr>
          <p:cNvPr id="10243" name="Picture 10" descr="productimage-picture-hohloma-9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924175"/>
            <a:ext cx="4535488" cy="3062288"/>
          </a:xfrm>
          <a:ln w="38100">
            <a:solidFill>
              <a:srgbClr val="993300"/>
            </a:solidFill>
          </a:ln>
        </p:spPr>
      </p:pic>
      <p:pic>
        <p:nvPicPr>
          <p:cNvPr id="10244" name="Picture 12" descr="000t856z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1125538"/>
            <a:ext cx="3209925" cy="4813300"/>
          </a:xfrm>
          <a:ln w="381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3">
  <a:themeElements>
    <a:clrScheme name="10069043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10069043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069043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69043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503</Words>
  <Application>Microsoft Office PowerPoint</Application>
  <PresentationFormat>Экран (4:3)</PresentationFormat>
  <Paragraphs>71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Palatino Linotype</vt:lpstr>
      <vt:lpstr>Calibri</vt:lpstr>
      <vt:lpstr>Times New Roman</vt:lpstr>
      <vt:lpstr>10069043</vt:lpstr>
      <vt:lpstr>Золотая  Хохлома </vt:lpstr>
      <vt:lpstr>Слайд 2</vt:lpstr>
      <vt:lpstr>Слайд 3</vt:lpstr>
      <vt:lpstr>Слайд 4</vt:lpstr>
      <vt:lpstr>Слайд 5</vt:lpstr>
      <vt:lpstr> Город СЕМЕНОВ — «Столица золотой хохломы»</vt:lpstr>
      <vt:lpstr>Слайд 7</vt:lpstr>
      <vt:lpstr>Слайд 8</vt:lpstr>
      <vt:lpstr>Слайд 9</vt:lpstr>
      <vt:lpstr>Слайд 10</vt:lpstr>
      <vt:lpstr>Стадии производства изделий хохломской росписи </vt:lpstr>
      <vt:lpstr>Лужение</vt:lpstr>
      <vt:lpstr>Покрытие лаком</vt:lpstr>
      <vt:lpstr>Готовое изделие</vt:lpstr>
      <vt:lpstr>Виды хохломской росписи</vt:lpstr>
      <vt:lpstr>«Верховое» письмо</vt:lpstr>
      <vt:lpstr>«Верховое» письмо</vt:lpstr>
      <vt:lpstr>Виды и последовательность выполнения росписи</vt:lpstr>
      <vt:lpstr>В стиле хохломской росписи</vt:lpstr>
      <vt:lpstr>Где используется «верховая» роспись, а где «фоновое» письмо?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 хохлома</dc:title>
  <dc:creator>Sweet Home</dc:creator>
  <cp:lastModifiedBy>Ольга</cp:lastModifiedBy>
  <cp:revision>37</cp:revision>
  <dcterms:created xsi:type="dcterms:W3CDTF">2012-03-12T17:29:05Z</dcterms:created>
  <dcterms:modified xsi:type="dcterms:W3CDTF">2014-01-21T17:09:15Z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TC100690431049</vt:lpwstr>
  </property>
</Properties>
</file>