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4"/>
  </p:notesMasterIdLst>
  <p:sldIdLst>
    <p:sldId id="261" r:id="rId7"/>
    <p:sldId id="258" r:id="rId8"/>
    <p:sldId id="275" r:id="rId9"/>
    <p:sldId id="276" r:id="rId10"/>
    <p:sldId id="256" r:id="rId11"/>
    <p:sldId id="259" r:id="rId12"/>
    <p:sldId id="262" r:id="rId13"/>
    <p:sldId id="265" r:id="rId14"/>
    <p:sldId id="263" r:id="rId15"/>
    <p:sldId id="266" r:id="rId16"/>
    <p:sldId id="268" r:id="rId17"/>
    <p:sldId id="269" r:id="rId18"/>
    <p:sldId id="264" r:id="rId19"/>
    <p:sldId id="267" r:id="rId20"/>
    <p:sldId id="270" r:id="rId21"/>
    <p:sldId id="271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1E3C6-B715-4AE8-951B-533B0D3302E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3C72C8-A001-4DFF-8691-B6AF13A6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A69CD-523C-48AB-994F-AEFA88590D0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79C-EFDC-42A3-A828-07EB77F46F5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AA29-3B09-40E2-A32B-5949612AB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C86D-BF34-4636-99D6-2CCEEC1E3A0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4FA-62A4-4EC0-BA8C-56A9613EA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F95A-D453-4585-ACF2-AF2698A5487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C456-4CA0-44B4-A7A5-1C7DA3CC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66A-8030-48C0-A286-2EE059F9981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020E69-0ABD-4053-AD36-C9AB12DD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89DD-AAF0-4BA9-A473-F82A2E6D967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F1D5-080D-4930-8580-01560268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8007-4C86-417B-A65F-AEA88E0E01C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DCF665-269F-4D2F-9365-625FE6E2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3BEA-F4F2-437A-825D-45C3CA4101F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5D4C-67C2-49B9-AA22-60F1DEA7D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8F86-7678-4AC4-9133-098D893A950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DBF32E-3F02-4CA4-8C51-133FAC0C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2B47-797F-4D3C-A71D-FEB4072D28C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6446-1F07-4E6B-8B54-76326CE87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EA87-E8DD-4FA9-96D9-81BD1E9028F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0F6738-B1E1-4306-94FD-4CCA3CE67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FB4580-3217-4A07-8E3E-2E973C3A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6C11-9237-45EA-9024-FF79A2FAFC2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61C0-5607-4DE7-86E6-A3E08772052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422B-5B52-41BF-8B47-C3DF901F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361-0300-4A73-9A55-AD390E137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822-6F18-4196-845A-89236508F1D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EF86-B727-458F-A8C7-8FFCB5ED2F5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6AF2-3826-41C2-8B76-CFB70EFF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FD3A-D34A-46E6-811F-A7114FD18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B931-70A0-4405-B78C-AC74CDBBF6A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68AA-FDF3-4719-B420-6F4415A4E61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833407-A091-4A6D-9BEB-46D97B6BD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7592-1801-4256-B188-BC120018D76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A334-E085-4AF7-ADB8-626512E4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7189-B293-4C3B-A5C3-3CBFE7CB2F2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CB56CC-F674-4A0B-9F5A-324EB6899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6795-DAAF-409E-82AF-5F956AD2CA0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4A55-2A0B-41D5-B3C8-FB65A4108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7F31-EE5E-422F-9E55-86B497445F4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BD8CB9-7648-4D5D-8F96-9328F9E6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AA26-D7A3-4C8A-9B0C-5134DB401AE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E9ED-F2F4-414E-BDEB-35BA032F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9C28-284D-425D-AD4E-D41ED84977E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64074D-7530-4FFA-8B62-69F5AB191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8586-51DF-424A-BECC-8F457817C0D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9EA4-D8AF-4918-86F4-258EC933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ED9B30-47FD-4E91-9E86-FB99F07B3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6BCB-2AB7-419C-87CC-0C22CE1A7E0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435D-037E-4A3C-9A44-98A13500F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A151-2BD5-4472-8D07-E0D2E402A2C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C3B9-B7DC-414B-BC22-9091B74F4CC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2BE2-5D3E-495F-B379-08F0B9552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44A0F-A086-49F1-B263-685D27EE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64A2-2985-443D-98A9-7482A905838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37F79-CA9F-430F-82BF-0B7CC76181D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CE1207-5086-4F21-964C-44193E2FE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9017-013B-4237-B345-47089F2AA72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1896-C8B5-4148-868A-8E8C06E17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8E6F2-5F55-498B-A224-3C9FE3BF022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9CDBF-48D0-4BD5-B824-24CA231F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0FA9-6D84-41CF-85D3-020B107F226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1E5E-F411-4354-B729-6A3E2FF31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2510-3398-4074-9337-47966187488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82D1-746B-4068-A1CF-B06824AF8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836B-C36C-4FDC-82A4-14D49EF4385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96E4-BDEC-4FE7-A1EF-2CCECA92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C245-8FA8-4DCA-876B-46B007227AF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6DD5-5CA4-442E-89F1-22CDC7C41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F482A0-BDE8-4E8B-998E-9AC8B937C7E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A750E9-BD40-4559-B7AB-9F01C4A81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C617-DEAB-443C-A5B7-5B279B3038A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3B20-E0B5-466A-908E-7FC25C0A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18989-0887-4E46-8545-2D92D983562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F0224-E21B-411C-823B-05F7B4417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BCC5-91EE-435C-BFAD-C4CC74556F8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1C4C-CD6B-4B64-955B-F53CB26F3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F50D-3FC3-4B57-8949-8A3091BC9C5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A7C4-E6B1-4937-840E-404A58B48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001187-A2AB-415D-8C57-AA5FF44EF7A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860FA7-7AAD-4BC1-A63A-CFB3820DE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78CE-F66E-4FBF-8B02-7D77032A1A5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2A4C-5C29-4A90-B37A-0F9CF39D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01936-00D2-4D6F-89B7-8FCE122BC3A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DC166-020C-4B7F-BCDB-C1177D5B2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8B70-5C1B-4F59-81DC-4E557ABF9A1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A185-B3F3-46E9-982D-828DA80B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31CB-BA40-4031-B3C1-BA7AE1B111C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7C19-685B-4E53-B8A7-37E46280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5A10-96D1-4206-AECA-E069D195409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31B3-F3DE-441E-9788-C306F671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9182-A587-4D1C-90AD-AB9B1D5EAED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7980-1A6C-431A-B8C8-B322947C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595F0-02A9-4BEE-8523-F009CA45638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525A6-30C1-408F-9DAF-BBF5FC58A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A5DE-0B66-47B8-B55F-15E9CCC7D44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31D3-FEA3-4338-8318-6EC10959C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070F3C-F01F-4F2E-89B7-133C7BFC2F3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A6ECC4-1AAD-4351-A95A-58D6EBF13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1506-232E-4169-B325-1B85DA837A6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FDCC-AD6D-49AC-9FBF-E0195DF53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02C9-0DC3-4A8F-908C-25D60BB2ADE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E29E-B7FB-4C59-9A1F-C08E310DF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6A8791-BA43-4B2D-8C0C-A9B9507EB94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1A4BF6-19D8-495A-A3DA-A6BB6AA6A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089F-3842-4370-962B-02A0267FD98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F980-9948-4F7D-B682-5A944F634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DC5BE0-EDEA-4D88-9F2D-E8F0E8CCF14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0FF15-AAA1-4F72-BF90-6857F838E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A673-8628-4592-B03C-C5931F7AE98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18D6-BE6F-49D6-886F-E3E5D5323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6B47-5988-4E5B-A75D-E799415B801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A0A4-A404-45D0-A7E8-426D75394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52B1-BD0D-43D2-9A6D-D323DBBB76F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DBAC-B859-44FA-B0C2-64A62B87A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C551-B6C6-4AEA-BCAB-54B7022DABB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4CEF-0CDA-45E1-9C0D-82E6780A2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74A030-D973-48AF-9849-347C5515944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1F3E62-92F6-4132-8D2F-09A6CE786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7B1C-153D-4A66-857C-0C06A12CDFB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E9A9-254B-47C0-80DB-57C38818A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9D2A7-258E-4847-9A7C-9AD482E565F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5E3B6-8C44-4EB9-8A73-83758C8E9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B2DB-6197-40EA-BFC4-EAF3FA397B3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859E-8FF7-4336-90DD-C7D8F7CD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371E-8BF7-424F-94F9-1E1F87AC999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AA89-29B2-4078-A2E7-5EAAE1DD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7B30-A122-4D96-86D9-94D410C8DD6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3689-659E-42CD-8C82-28BCA4CD3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C44E-230B-4DBE-B514-D844BF731A5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3F51-2042-4BDF-8D92-3713B71E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3959-9265-4559-B403-2F259919F46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343-3E0E-4600-B3F0-C3515DC9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D6C6A-443F-4340-B150-4F56149011A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B086B-1821-4D8A-AB73-6F78E6D5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2051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2052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2053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DDB6E-F5E4-4981-8BE5-D6E6328269A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25080-78EC-4B56-8CF0-291E41CE8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3075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307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3077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ru-RU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00E50-45F1-4F79-AABC-D1FC6C42F23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E7A7D-428B-44E6-9331-AFBA1B14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F41A3F-C4BB-44A5-BCE5-2B70EF63501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0BE12B-2BE6-4267-BA14-C3884D041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65" r:id="rId2"/>
    <p:sldLayoutId id="2147484009" r:id="rId3"/>
    <p:sldLayoutId id="2147483966" r:id="rId4"/>
    <p:sldLayoutId id="2147483967" r:id="rId5"/>
    <p:sldLayoutId id="2147483968" r:id="rId6"/>
    <p:sldLayoutId id="2147484010" r:id="rId7"/>
    <p:sldLayoutId id="2147483969" r:id="rId8"/>
    <p:sldLayoutId id="2147484011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09A8BA-6634-4C96-88EF-E254B7C28F4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5B6C51-5D19-4941-8908-B3222E673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972" r:id="rId2"/>
    <p:sldLayoutId id="2147484013" r:id="rId3"/>
    <p:sldLayoutId id="2147483973" r:id="rId4"/>
    <p:sldLayoutId id="2147483974" r:id="rId5"/>
    <p:sldLayoutId id="2147483975" r:id="rId6"/>
    <p:sldLayoutId id="2147484014" r:id="rId7"/>
    <p:sldLayoutId id="2147483976" r:id="rId8"/>
    <p:sldLayoutId id="2147484015" r:id="rId9"/>
    <p:sldLayoutId id="2147483977" r:id="rId10"/>
    <p:sldLayoutId id="2147483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58B7880-A3B5-4663-8423-7CBEA68C6B8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D4ABB2-0EE4-4D6D-A8A2-B93BE4C8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79" r:id="rId2"/>
    <p:sldLayoutId id="2147484017" r:id="rId3"/>
    <p:sldLayoutId id="2147483980" r:id="rId4"/>
    <p:sldLayoutId id="2147483981" r:id="rId5"/>
    <p:sldLayoutId id="2147483982" r:id="rId6"/>
    <p:sldLayoutId id="2147484018" r:id="rId7"/>
    <p:sldLayoutId id="2147483983" r:id="rId8"/>
    <p:sldLayoutId id="2147484019" r:id="rId9"/>
    <p:sldLayoutId id="2147483984" r:id="rId10"/>
    <p:sldLayoutId id="21474839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slide" Target="slide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olgograd.1gs.ru/p/44424.1gs" TargetMode="External"/><Relationship Id="rId3" Type="http://schemas.openxmlformats.org/officeDocument/2006/relationships/hyperlink" Target="http://www.ispring.ru/ppt-to-flash" TargetMode="External"/><Relationship Id="rId7" Type="http://schemas.openxmlformats.org/officeDocument/2006/relationships/hyperlink" Target="http://www.novate.ru/blogs/080408/8987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hutterstock.com/pic-74644855/stock-vector-cartoon-smiling-desktop-computer-vector-illustration.html" TargetMode="External"/><Relationship Id="rId11" Type="http://schemas.openxmlformats.org/officeDocument/2006/relationships/hyperlink" Target="http://rpod.ru/personal/pictures/00/00/02/55/60/0000000016.jpg" TargetMode="External"/><Relationship Id="rId5" Type="http://schemas.openxmlformats.org/officeDocument/2006/relationships/hyperlink" Target="http://market.yandex.ru/" TargetMode="External"/><Relationship Id="rId10" Type="http://schemas.openxmlformats.org/officeDocument/2006/relationships/hyperlink" Target="http://cs9823.vkontakte.ru/u39206725/-6/x_53f347da.jpg" TargetMode="External"/><Relationship Id="rId4" Type="http://schemas.openxmlformats.org/officeDocument/2006/relationships/hyperlink" Target="http://smayliki.ru/smilies-131.html?start=650" TargetMode="External"/><Relationship Id="rId9" Type="http://schemas.openxmlformats.org/officeDocument/2006/relationships/hyperlink" Target="http://dostypno-o-remont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slide" Target="slide4.xm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Оля\Рабочий стол\фоны\puzzle1.jpg"/>
          <p:cNvPicPr>
            <a:picLocks noChangeAspect="1" noChangeArrowheads="1"/>
          </p:cNvPicPr>
          <p:nvPr/>
        </p:nvPicPr>
        <p:blipFill>
          <a:blip r:embed="rId2" cstate="email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2214554"/>
            <a:ext cx="715702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Применение триггеров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в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Оля\Рабочий стол\фоны\Puzzle_desktop_backgrounds.jpg"/>
          <p:cNvPicPr>
            <a:picLocks noChangeAspect="1" noChangeArrowheads="1"/>
          </p:cNvPicPr>
          <p:nvPr/>
        </p:nvPicPr>
        <p:blipFill>
          <a:blip r:embed="rId2" cstate="email">
            <a:lum bright="40000" contrast="-70000"/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5984" y="2857496"/>
            <a:ext cx="464347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Пример создания игры с применением триггеров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18 из 272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73238"/>
            <a:ext cx="30575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285750"/>
            <a:ext cx="77771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Вылечи компьютер.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Найди цифры, с помощью которых кодируется информация в компьютере.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356100" y="1557338"/>
            <a:ext cx="936625" cy="792162"/>
            <a:chOff x="4522148" y="1484784"/>
            <a:chExt cx="1008112" cy="957706"/>
          </a:xfrm>
        </p:grpSpPr>
        <p:pic>
          <p:nvPicPr>
            <p:cNvPr id="52264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2148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65" name="TextBox 4"/>
            <p:cNvSpPr txBox="1">
              <a:spLocks noChangeArrowheads="1"/>
            </p:cNvSpPr>
            <p:nvPr/>
          </p:nvSpPr>
          <p:spPr bwMode="auto">
            <a:xfrm>
              <a:off x="4754789" y="1571848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5580063" y="2133600"/>
            <a:ext cx="936625" cy="790575"/>
            <a:chOff x="4211960" y="1484784"/>
            <a:chExt cx="1008112" cy="957706"/>
          </a:xfrm>
        </p:grpSpPr>
        <p:pic>
          <p:nvPicPr>
            <p:cNvPr id="52262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63" name="TextBox 8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42830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6948488" y="1557338"/>
            <a:ext cx="936625" cy="792162"/>
            <a:chOff x="4211960" y="1484784"/>
            <a:chExt cx="1008112" cy="957706"/>
          </a:xfrm>
        </p:grpSpPr>
        <p:pic>
          <p:nvPicPr>
            <p:cNvPr id="52260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61" name="TextBox 11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0</a:t>
              </a:r>
            </a:p>
          </p:txBody>
        </p:sp>
      </p:grp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5651500" y="3213100"/>
            <a:ext cx="936625" cy="792163"/>
            <a:chOff x="4211960" y="1484784"/>
            <a:chExt cx="1008112" cy="957706"/>
          </a:xfrm>
        </p:grpSpPr>
        <p:pic>
          <p:nvPicPr>
            <p:cNvPr id="52258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9" name="TextBox 14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0</a:t>
              </a: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7164388" y="2565400"/>
            <a:ext cx="936625" cy="792163"/>
            <a:chOff x="4211960" y="1484784"/>
            <a:chExt cx="1008112" cy="957706"/>
          </a:xfrm>
        </p:grpSpPr>
        <p:pic>
          <p:nvPicPr>
            <p:cNvPr id="52256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7" name="TextBox 17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8" name="Группа 18"/>
          <p:cNvGrpSpPr>
            <a:grpSpLocks/>
          </p:cNvGrpSpPr>
          <p:nvPr/>
        </p:nvGrpSpPr>
        <p:grpSpPr bwMode="auto">
          <a:xfrm>
            <a:off x="4140200" y="2565400"/>
            <a:ext cx="936625" cy="792163"/>
            <a:chOff x="4211960" y="1484784"/>
            <a:chExt cx="1008112" cy="957706"/>
          </a:xfrm>
        </p:grpSpPr>
        <p:pic>
          <p:nvPicPr>
            <p:cNvPr id="52254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5" name="TextBox 20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4427538" y="4005263"/>
            <a:ext cx="936625" cy="792162"/>
            <a:chOff x="4211960" y="1484784"/>
            <a:chExt cx="1008112" cy="957706"/>
          </a:xfrm>
        </p:grpSpPr>
        <p:pic>
          <p:nvPicPr>
            <p:cNvPr id="52252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3" name="TextBox 23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300788" y="4221163"/>
            <a:ext cx="935037" cy="792162"/>
            <a:chOff x="4211960" y="1484784"/>
            <a:chExt cx="1008112" cy="957706"/>
          </a:xfrm>
        </p:grpSpPr>
        <p:pic>
          <p:nvPicPr>
            <p:cNvPr id="52250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1" name="TextBox 26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5867400" y="5300663"/>
            <a:ext cx="936625" cy="792162"/>
            <a:chOff x="4599695" y="2268362"/>
            <a:chExt cx="1008112" cy="957706"/>
          </a:xfrm>
        </p:grpSpPr>
        <p:pic>
          <p:nvPicPr>
            <p:cNvPr id="52248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9695" y="2268362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9" name="TextBox 29"/>
            <p:cNvSpPr txBox="1">
              <a:spLocks noChangeArrowheads="1"/>
            </p:cNvSpPr>
            <p:nvPr/>
          </p:nvSpPr>
          <p:spPr bwMode="auto">
            <a:xfrm>
              <a:off x="4832336" y="2355427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0</a:t>
              </a:r>
            </a:p>
          </p:txBody>
        </p:sp>
      </p:grpSp>
      <p:grpSp>
        <p:nvGrpSpPr>
          <p:cNvPr id="12" name="Группа 30"/>
          <p:cNvGrpSpPr>
            <a:grpSpLocks/>
          </p:cNvGrpSpPr>
          <p:nvPr/>
        </p:nvGrpSpPr>
        <p:grpSpPr bwMode="auto">
          <a:xfrm>
            <a:off x="7596188" y="3933825"/>
            <a:ext cx="936625" cy="790575"/>
            <a:chOff x="4211960" y="1484784"/>
            <a:chExt cx="1008112" cy="957706"/>
          </a:xfrm>
        </p:grpSpPr>
        <p:pic>
          <p:nvPicPr>
            <p:cNvPr id="52246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1484784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7" name="TextBox 32"/>
            <p:cNvSpPr txBox="1">
              <a:spLocks noChangeArrowheads="1"/>
            </p:cNvSpPr>
            <p:nvPr/>
          </p:nvSpPr>
          <p:spPr bwMode="auto">
            <a:xfrm>
              <a:off x="4444601" y="1571848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13" name="Группа 33"/>
          <p:cNvGrpSpPr>
            <a:grpSpLocks/>
          </p:cNvGrpSpPr>
          <p:nvPr/>
        </p:nvGrpSpPr>
        <p:grpSpPr bwMode="auto">
          <a:xfrm>
            <a:off x="7308850" y="5084763"/>
            <a:ext cx="935038" cy="792162"/>
            <a:chOff x="4754790" y="1833042"/>
            <a:chExt cx="1008112" cy="957706"/>
          </a:xfrm>
        </p:grpSpPr>
        <p:pic>
          <p:nvPicPr>
            <p:cNvPr id="52244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4790" y="1833042"/>
              <a:ext cx="1008112" cy="95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5" name="TextBox 35"/>
            <p:cNvSpPr txBox="1">
              <a:spLocks noChangeArrowheads="1"/>
            </p:cNvSpPr>
            <p:nvPr/>
          </p:nvSpPr>
          <p:spPr bwMode="auto">
            <a:xfrm>
              <a:off x="5064978" y="1920105"/>
              <a:ext cx="504056" cy="85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2</a:t>
              </a:r>
            </a:p>
          </p:txBody>
        </p:sp>
      </p:grpSp>
      <p:pic>
        <p:nvPicPr>
          <p:cNvPr id="5223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EFFFF"/>
              </a:clrFrom>
              <a:clrTo>
                <a:srgbClr val="B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797425"/>
            <a:ext cx="22875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41"/>
          <p:cNvGrpSpPr>
            <a:grpSpLocks/>
          </p:cNvGrpSpPr>
          <p:nvPr/>
        </p:nvGrpSpPr>
        <p:grpSpPr bwMode="auto">
          <a:xfrm>
            <a:off x="4284663" y="5229225"/>
            <a:ext cx="935037" cy="792163"/>
            <a:chOff x="3923928" y="4437112"/>
            <a:chExt cx="936104" cy="792088"/>
          </a:xfrm>
        </p:grpSpPr>
        <p:pic>
          <p:nvPicPr>
            <p:cNvPr id="52242" name="Picture 4" descr="Картинка 34 из 1791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437112"/>
              <a:ext cx="93610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3" name="TextBox 40"/>
            <p:cNvSpPr txBox="1">
              <a:spLocks noChangeArrowheads="1"/>
            </p:cNvSpPr>
            <p:nvPr/>
          </p:nvSpPr>
          <p:spPr bwMode="auto">
            <a:xfrm>
              <a:off x="4139952" y="4509120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8243888" y="6092825"/>
            <a:ext cx="503237" cy="493713"/>
          </a:xfrm>
          <a:prstGeom prst="actionButtonForwardNext">
            <a:avLst/>
          </a:prstGeom>
          <a:solidFill>
            <a:srgbClr val="EECFC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593E-6 C -0.11423 0.17385 -0.22847 0.34792 -0.27673 0.43565 C -0.325 0.52339 -0.30764 0.52501 -0.2901 0.52663 " pathEditMode="relative" ptsTypes="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6945E-18 C -0.22361 0.1088 -0.44722 0.21783 -0.55503 0.27338 C -0.66284 0.32894 -0.65486 0.33102 -0.6467 0.33334 " pathEditMode="relative" ptsTypes="a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06389 C -0.03316 -0.16042 -0.04323 -0.25672 -0.11128 -0.27269 C -0.17934 -0.28866 -0.3743 -0.19769 -0.43125 -0.1595 C -0.48819 -0.1213 -0.44965 -0.06389 -0.45295 -0.04399 " pathEditMode="relative" ptsTypes="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-0.03004 -0.01504 -0.0599 -0.02986 -0.1066 -0.03981 C -0.1533 -0.04977 -0.24844 -0.06759 -0.28004 -0.05995 C -0.31164 -0.05231 -0.26945 -0.04815 -0.2967 0.00671 C -0.32396 0.06158 -0.41875 0.22523 -0.44341 0.26898 " pathEditMode="relative" ptsTypes="aaaaA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7269 C -0.12032 -0.10301 -0.23021 -0.13334 -0.29045 -0.10162 C -0.3507 -0.06991 -0.35851 0.07685 -0.37205 0.11828 C -0.38559 0.15972 -0.37882 0.15347 -0.37205 0.14722 " pathEditMode="relative" ptsTypes="aaaA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532 C -0.12795 -0.00278 -0.25434 -2.22222E-6 -0.3493 0.07917 C -0.44427 0.15834 -0.50764 0.31435 -0.57101 0.47037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268413"/>
            <a:ext cx="427355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" y="1196975"/>
            <a:ext cx="38163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Задание выполнено. Компьютер здоров.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Вся информация в компьютере  кодируется с помощью нулей и единиц. Это называется двоичным кодированием.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500938" y="6072188"/>
            <a:ext cx="500062" cy="500062"/>
          </a:xfrm>
          <a:prstGeom prst="actionButtonHome">
            <a:avLst/>
          </a:prstGeom>
          <a:solidFill>
            <a:srgbClr val="EECFC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3888" y="6092825"/>
            <a:ext cx="503237" cy="493713"/>
          </a:xfrm>
          <a:prstGeom prst="actionButtonForwardNext">
            <a:avLst/>
          </a:prstGeom>
          <a:solidFill>
            <a:srgbClr val="EECFC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092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Создание теста при помощи триггеров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Georgia" pitchFamily="18" charset="0"/>
            </a:endParaRPr>
          </a:p>
        </p:txBody>
      </p:sp>
      <p:pic>
        <p:nvPicPr>
          <p:cNvPr id="54276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2000250"/>
            <a:ext cx="2071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 rot="10800000" flipV="1">
            <a:off x="642938" y="1071563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1. Заполняем слайд всеми необходимыми элементами. Например, неправильных ответов 2, то и объектов (задумчивых сов) тоже 2. Рисункам задаем анимацию – вход с плавным приближением.</a:t>
            </a:r>
          </a:p>
        </p:txBody>
      </p:sp>
      <p:sp>
        <p:nvSpPr>
          <p:cNvPr id="54278" name="Прямоугольник 5"/>
          <p:cNvSpPr>
            <a:spLocks noChangeArrowheads="1"/>
          </p:cNvSpPr>
          <p:nvPr/>
        </p:nvSpPr>
        <p:spPr bwMode="auto">
          <a:xfrm>
            <a:off x="785813" y="278606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2. Далее будем присваивать триггеры. </a:t>
            </a:r>
          </a:p>
        </p:txBody>
      </p:sp>
      <p:pic>
        <p:nvPicPr>
          <p:cNvPr id="54279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3357563"/>
            <a:ext cx="43592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Оля\Рабочий стол\фоны\Puzzle_desktop_backgrounds.jpg"/>
          <p:cNvPicPr>
            <a:picLocks noChangeAspect="1" noChangeArrowheads="1"/>
          </p:cNvPicPr>
          <p:nvPr/>
        </p:nvPicPr>
        <p:blipFill>
          <a:blip r:embed="rId2" cstate="email">
            <a:lum bright="40000" contrast="-70000"/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5984" y="2643182"/>
            <a:ext cx="507209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Пример создания теста при помощи триггеров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468313" y="692150"/>
            <a:ext cx="4679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Comic Sans MS" pitchFamily="66" charset="0"/>
              </a:rPr>
              <a:t>Один школьный учитель заявил, что у него в классе 100 детей, из них 24 мальчика и 32 девочки. Какой системой счисления он пользовался?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149725"/>
            <a:ext cx="1814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36" t="7693" r="8009" b="5717"/>
          <a:stretch>
            <a:fillRect/>
          </a:stretch>
        </p:blipFill>
        <p:spPr bwMode="auto">
          <a:xfrm>
            <a:off x="5003800" y="333375"/>
            <a:ext cx="35290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просто\Documents\0_60514_bef383a4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933825"/>
            <a:ext cx="176371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3500438"/>
            <a:ext cx="11509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altLang="ru-RU" sz="2800">
                <a:latin typeface="Georgia" pitchFamily="18" charset="0"/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5084763"/>
            <a:ext cx="11509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altLang="ru-RU" sz="2800">
                <a:latin typeface="Georgia" pitchFamily="18" charset="0"/>
              </a:rPr>
              <a:t>3. 8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4292600"/>
            <a:ext cx="11509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altLang="ru-RU" sz="2800">
                <a:latin typeface="Georgia" pitchFamily="18" charset="0"/>
              </a:rPr>
              <a:t>2. 6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149725"/>
            <a:ext cx="18145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956550" y="5732463"/>
            <a:ext cx="503238" cy="576262"/>
          </a:xfrm>
          <a:prstGeom prst="actionButtonForwardNext">
            <a:avLst/>
          </a:prstGeom>
          <a:solidFill>
            <a:schemeClr val="tx2">
              <a:lumMod val="25000"/>
              <a:lumOff val="75000"/>
            </a:schemeClr>
          </a:solidFill>
          <a:ln w="63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63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632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987675" y="908050"/>
            <a:ext cx="56165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Comic Sans MS" pitchFamily="66" charset="0"/>
              </a:rPr>
              <a:t>Знаменитый путеводитель «Автостопом по галактике» утверждает, что 6x9=42. </a:t>
            </a:r>
          </a:p>
          <a:p>
            <a:pPr algn="ctr"/>
            <a:r>
              <a:rPr lang="ru-RU" altLang="ru-RU" sz="2400">
                <a:latin typeface="Comic Sans MS" pitchFamily="66" charset="0"/>
              </a:rPr>
              <a:t>Какая система счисления использовалась в Путеводителе? </a:t>
            </a:r>
          </a:p>
        </p:txBody>
      </p:sp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908050"/>
            <a:ext cx="228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076700"/>
            <a:ext cx="111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149725"/>
            <a:ext cx="7921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9925" y="3213100"/>
            <a:ext cx="11525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altLang="ru-RU" sz="2800">
                <a:latin typeface="Georgia" pitchFamily="18" charset="0"/>
              </a:rPr>
              <a:t> 8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9925" y="3933825"/>
            <a:ext cx="11525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altLang="ru-RU" sz="2800">
                <a:latin typeface="Georgia" pitchFamily="18" charset="0"/>
              </a:rPr>
              <a:t>2. 11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9925" y="4724400"/>
            <a:ext cx="11525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altLang="ru-RU" sz="2800">
                <a:latin typeface="Georgia" pitchFamily="18" charset="0"/>
              </a:rPr>
              <a:t>3. 13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956550" y="5732463"/>
            <a:ext cx="503238" cy="576262"/>
          </a:xfrm>
          <a:prstGeom prst="actionButtonForwardNex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076700"/>
            <a:ext cx="111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215188" y="5715000"/>
            <a:ext cx="571500" cy="571500"/>
          </a:xfrm>
          <a:prstGeom prst="actionButtonHom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7346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Оля\Рабочий стол\первое сентябр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20150" cy="6572250"/>
          </a:xfrm>
          <a:prstGeom prst="roundRect">
            <a:avLst>
              <a:gd name="adj" fmla="val 2741"/>
            </a:avLst>
          </a:prstGeom>
          <a:solidFill>
            <a:schemeClr val="accent5">
              <a:lumMod val="40000"/>
              <a:lumOff val="60000"/>
              <a:alpha val="99000"/>
            </a:schemeClr>
          </a:solidFill>
          <a:ln w="9525">
            <a:solidFill>
              <a:schemeClr val="accent5">
                <a:lumMod val="75000"/>
              </a:schemeClr>
            </a:solidFill>
          </a:ln>
          <a:effectLst>
            <a:outerShdw blurRad="12700" dir="120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372" name="Прямоугольник 9"/>
          <p:cNvSpPr>
            <a:spLocks noChangeArrowheads="1"/>
          </p:cNvSpPr>
          <p:nvPr/>
        </p:nvSpPr>
        <p:spPr bwMode="auto">
          <a:xfrm>
            <a:off x="571500" y="642938"/>
            <a:ext cx="8215313" cy="7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Триггер - </a:t>
            </a:r>
            <a:r>
              <a:rPr lang="en-US" altLang="ru-RU" b="1">
                <a:hlinkClick r:id="rId3"/>
              </a:rPr>
              <a:t>http://www.ispring.ru/ppt-to-flash</a:t>
            </a:r>
            <a:endParaRPr lang="ru-RU" altLang="ru-RU" b="1"/>
          </a:p>
          <a:p>
            <a:r>
              <a:rPr lang="ru-RU" altLang="ru-RU" b="1"/>
              <a:t>Анимация - </a:t>
            </a:r>
            <a:r>
              <a:rPr lang="en-US" altLang="ru-RU" b="1">
                <a:hlinkClick r:id="rId4"/>
              </a:rPr>
              <a:t>http://smayliki.ru/smilies-131.html?start=650</a:t>
            </a:r>
            <a:endParaRPr lang="ru-RU" altLang="ru-RU" b="1"/>
          </a:p>
          <a:p>
            <a:r>
              <a:rPr lang="ru-RU" altLang="ru-RU" b="1"/>
              <a:t>Фотографии взяты с сайта </a:t>
            </a:r>
            <a:r>
              <a:rPr lang="ru-RU" altLang="ru-RU" b="1">
                <a:hlinkClick r:id="rId5"/>
              </a:rPr>
              <a:t>http://market.yandex.ru</a:t>
            </a:r>
            <a:endParaRPr lang="ru-RU" altLang="ru-RU" b="1"/>
          </a:p>
          <a:p>
            <a:r>
              <a:rPr lang="ru-RU" altLang="ru-RU" b="1"/>
              <a:t>Компьютер - </a:t>
            </a:r>
            <a:r>
              <a:rPr lang="en-US" altLang="ru-RU" b="1">
                <a:hlinkClick r:id="rId6"/>
              </a:rPr>
              <a:t>http://www.shutterstock.com/pic-74644855/stock-vector-cartoon-smiling-desktop-computer-vector-illustration.html</a:t>
            </a:r>
            <a:endParaRPr lang="ru-RU" altLang="ru-RU" b="1"/>
          </a:p>
          <a:p>
            <a:r>
              <a:rPr lang="ru-RU" altLang="ru-RU" b="1"/>
              <a:t>Таблетка - </a:t>
            </a:r>
            <a:r>
              <a:rPr lang="en-US" altLang="ru-RU" b="1">
                <a:hlinkClick r:id="rId7"/>
              </a:rPr>
              <a:t>http://www.novate.ru/blogs/080408/8987/</a:t>
            </a:r>
            <a:endParaRPr lang="ru-RU" altLang="ru-RU" b="1"/>
          </a:p>
          <a:p>
            <a:r>
              <a:rPr lang="ru-RU" altLang="ru-RU" b="1"/>
              <a:t>Доктор - </a:t>
            </a:r>
            <a:r>
              <a:rPr lang="en-US" altLang="ru-RU" b="1">
                <a:hlinkClick r:id="rId8"/>
              </a:rPr>
              <a:t>http://volgograd.1gs.ru/p/44424.1gs</a:t>
            </a:r>
            <a:endParaRPr lang="ru-RU" altLang="ru-RU" b="1"/>
          </a:p>
          <a:p>
            <a:r>
              <a:rPr lang="ru-RU" altLang="ru-RU" b="1"/>
              <a:t>Вопросительный и восклицательный знаки – </a:t>
            </a:r>
          </a:p>
          <a:p>
            <a:r>
              <a:rPr lang="en-US" altLang="ru-RU" b="1">
                <a:hlinkClick r:id="rId9"/>
              </a:rPr>
              <a:t>http://dostypno-o-remonte.com/</a:t>
            </a:r>
            <a:endParaRPr lang="ru-RU" altLang="ru-RU" b="1"/>
          </a:p>
          <a:p>
            <a:r>
              <a:rPr lang="ru-RU" altLang="ru-RU" b="1"/>
              <a:t>Совы - </a:t>
            </a:r>
            <a:r>
              <a:rPr lang="en-US" altLang="ru-RU" b="1">
                <a:hlinkClick r:id="rId10"/>
              </a:rPr>
              <a:t>http://cs9823.vkontakte.ru/u39206725/-6/x_53f347da.jpg</a:t>
            </a:r>
            <a:endParaRPr lang="ru-RU" altLang="ru-RU" b="1"/>
          </a:p>
          <a:p>
            <a:r>
              <a:rPr lang="ru-RU" altLang="ru-RU" b="1"/>
              <a:t>Автостоп - </a:t>
            </a:r>
            <a:r>
              <a:rPr lang="en-US" altLang="ru-RU" b="1">
                <a:hlinkClick r:id="rId11"/>
              </a:rPr>
              <a:t>http://rpod.ru/personal/pictures/00/00/02/55/60/0000000016.jpg</a:t>
            </a:r>
            <a:endParaRPr lang="ru-RU" altLang="ru-RU" b="1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643438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b="1" dirty="0" smtClean="0">
                <a:latin typeface="Comic Sans MS" pitchFamily="66" charset="0"/>
                <a:cs typeface="+mn-cs"/>
              </a:rPr>
              <a:t>Презентацию подготовила: </a:t>
            </a: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  <a:cs typeface="+mn-cs"/>
              </a:rPr>
              <a:t>Куракина </a:t>
            </a:r>
            <a:r>
              <a:rPr lang="ru-RU" b="1" dirty="0">
                <a:latin typeface="Comic Sans MS" pitchFamily="66" charset="0"/>
                <a:cs typeface="+mn-cs"/>
              </a:rPr>
              <a:t>Любовь Ивановна,</a:t>
            </a:r>
          </a:p>
          <a:p>
            <a:pPr>
              <a:defRPr/>
            </a:pPr>
            <a:r>
              <a:rPr lang="ru-RU" b="1" dirty="0">
                <a:latin typeface="Comic Sans MS" pitchFamily="66" charset="0"/>
                <a:cs typeface="+mn-cs"/>
              </a:rPr>
              <a:t>учитель информатики, </a:t>
            </a:r>
            <a:endParaRPr lang="ru-RU" b="1" dirty="0" smtClean="0">
              <a:latin typeface="Comic Sans MS" pitchFamily="66" charset="0"/>
              <a:cs typeface="+mn-cs"/>
            </a:endParaRP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  <a:cs typeface="+mn-cs"/>
              </a:rPr>
              <a:t>педагог </a:t>
            </a:r>
            <a:r>
              <a:rPr lang="ru-RU" b="1" dirty="0">
                <a:latin typeface="Comic Sans MS" pitchFamily="66" charset="0"/>
                <a:cs typeface="+mn-cs"/>
              </a:rPr>
              <a:t>дополнительного </a:t>
            </a:r>
            <a:r>
              <a:rPr lang="ru-RU" b="1" dirty="0" smtClean="0">
                <a:latin typeface="Comic Sans MS" pitchFamily="66" charset="0"/>
                <a:cs typeface="+mn-cs"/>
              </a:rPr>
              <a:t>образования</a:t>
            </a: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  <a:cs typeface="+mn-cs"/>
              </a:rPr>
              <a:t>школы </a:t>
            </a:r>
            <a:r>
              <a:rPr lang="ru-RU" b="1" dirty="0">
                <a:latin typeface="Comic Sans MS" pitchFamily="66" charset="0"/>
                <a:cs typeface="+mn-cs"/>
              </a:rPr>
              <a:t>№456</a:t>
            </a:r>
            <a:r>
              <a:rPr lang="ru-RU" b="1" dirty="0" smtClean="0">
                <a:latin typeface="Comic Sans MS" pitchFamily="66" charset="0"/>
                <a:cs typeface="+mn-cs"/>
              </a:rPr>
              <a:t>,</a:t>
            </a:r>
          </a:p>
          <a:p>
            <a:pPr>
              <a:defRPr/>
            </a:pPr>
            <a:r>
              <a:rPr lang="ru-RU" b="1" dirty="0" err="1" smtClean="0">
                <a:latin typeface="Comic Sans MS" pitchFamily="66" charset="0"/>
                <a:cs typeface="+mn-cs"/>
              </a:rPr>
              <a:t>Колпинского</a:t>
            </a:r>
            <a:r>
              <a:rPr lang="ru-RU" b="1" dirty="0" smtClean="0">
                <a:latin typeface="Comic Sans MS" pitchFamily="66" charset="0"/>
                <a:cs typeface="+mn-cs"/>
              </a:rPr>
              <a:t> района Санкт-Петербурга</a:t>
            </a:r>
            <a:endParaRPr lang="ru-RU" b="1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Оля\Рабочий стол\первое сентябр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20150" cy="6572250"/>
          </a:xfrm>
          <a:prstGeom prst="roundRect">
            <a:avLst>
              <a:gd name="adj" fmla="val 2741"/>
            </a:avLst>
          </a:prstGeom>
          <a:solidFill>
            <a:schemeClr val="accent5">
              <a:lumMod val="40000"/>
              <a:lumOff val="60000"/>
              <a:alpha val="99000"/>
            </a:schemeClr>
          </a:solidFill>
          <a:ln w="9525">
            <a:solidFill>
              <a:schemeClr val="accent5">
                <a:lumMod val="75000"/>
              </a:schemeClr>
            </a:solidFill>
          </a:ln>
          <a:effectLst>
            <a:outerShdw blurRad="12700" dir="120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85992"/>
            <a:ext cx="778674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 программе PowerPoint можно создавать различные эффекты анимации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Одним из таких средств создания является триггер</a:t>
            </a:r>
          </a:p>
        </p:txBody>
      </p:sp>
      <p:pic>
        <p:nvPicPr>
          <p:cNvPr id="4098" name="Picture 2" descr="http://www.ispring.ru/images/ppt_to_html5/features/trigg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5429250"/>
            <a:ext cx="1785938" cy="912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4" name="Picture 13" descr="http://stat17.privet.ru/lr/0a09e55a4c11264aaf83881025108f3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642938"/>
            <a:ext cx="15001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Оля\Рабочий стол\первое сентябр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20150" cy="6572250"/>
          </a:xfrm>
          <a:prstGeom prst="roundRect">
            <a:avLst>
              <a:gd name="adj" fmla="val 2741"/>
            </a:avLst>
          </a:prstGeom>
          <a:solidFill>
            <a:schemeClr val="accent5">
              <a:lumMod val="40000"/>
              <a:lumOff val="60000"/>
              <a:alpha val="99000"/>
            </a:schemeClr>
          </a:solidFill>
          <a:ln w="9525">
            <a:solidFill>
              <a:schemeClr val="accent5">
                <a:lumMod val="75000"/>
              </a:schemeClr>
            </a:solidFill>
          </a:ln>
          <a:effectLst>
            <a:outerShdw blurRad="12700" dir="120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6" name="Прямоугольник 7"/>
          <p:cNvSpPr>
            <a:spLocks noChangeArrowheads="1"/>
          </p:cNvSpPr>
          <p:nvPr/>
        </p:nvSpPr>
        <p:spPr bwMode="auto">
          <a:xfrm>
            <a:off x="1143000" y="1571625"/>
            <a:ext cx="6715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b="1">
                <a:latin typeface="Comic Sans MS" pitchFamily="66" charset="0"/>
              </a:rPr>
              <a:t> С помощью триггера можно задать действие любому объекту. Причем последовательность этих  действий мы можем выбирать в зависимости от желания и ситуации. </a:t>
            </a:r>
          </a:p>
          <a:p>
            <a:pPr algn="just">
              <a:buFont typeface="Wingdings" pitchFamily="2" charset="2"/>
              <a:buChar char="Ø"/>
            </a:pPr>
            <a:endParaRPr lang="ru-RU" altLang="ru-RU" b="1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b="1">
                <a:latin typeface="Comic Sans MS" pitchFamily="66" charset="0"/>
              </a:rPr>
              <a:t> Открывать задание можно по мере его выполнения.</a:t>
            </a:r>
          </a:p>
          <a:p>
            <a:pPr algn="just">
              <a:buFont typeface="Wingdings" pitchFamily="2" charset="2"/>
              <a:buChar char="Ø"/>
            </a:pPr>
            <a:endParaRPr lang="ru-RU" altLang="ru-RU" b="1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b="1">
                <a:latin typeface="Comic Sans MS" pitchFamily="66" charset="0"/>
              </a:rPr>
              <a:t> Щелчок левой кнопкой мыши по объекту анимирует его, заставляя выполнять заранее заданное действие. </a:t>
            </a:r>
          </a:p>
        </p:txBody>
      </p:sp>
      <p:pic>
        <p:nvPicPr>
          <p:cNvPr id="9" name="Picture 2" descr="C:\Documents and Settings\Admin\Рабочий стол\1e3adc9b7e2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0" y="4643438"/>
            <a:ext cx="11731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Оля\Рабочий стол\первое сентябр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20150" cy="6572250"/>
          </a:xfrm>
          <a:prstGeom prst="roundRect">
            <a:avLst>
              <a:gd name="adj" fmla="val 2741"/>
            </a:avLst>
          </a:prstGeom>
          <a:solidFill>
            <a:schemeClr val="accent5">
              <a:lumMod val="40000"/>
              <a:lumOff val="60000"/>
              <a:alpha val="99000"/>
            </a:schemeClr>
          </a:solidFill>
          <a:ln w="9525">
            <a:solidFill>
              <a:schemeClr val="accent5">
                <a:lumMod val="75000"/>
              </a:schemeClr>
            </a:solidFill>
          </a:ln>
          <a:effectLst>
            <a:outerShdw blurRad="12700" dir="120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785938" y="2714625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b="1"/>
              <a:t>  </a:t>
            </a:r>
            <a:r>
              <a:rPr lang="ru-RU" altLang="ru-RU" b="1">
                <a:latin typeface="Comic Sans MS" pitchFamily="66" charset="0"/>
                <a:hlinkClick r:id="rId3" action="ppaction://hlinksldjump"/>
              </a:rPr>
              <a:t>Создание слайда с триггерами</a:t>
            </a:r>
            <a:endParaRPr lang="ru-RU" altLang="ru-RU" b="1">
              <a:latin typeface="Comic Sans MS" pitchFamily="66" charset="0"/>
            </a:endParaRPr>
          </a:p>
          <a:p>
            <a:pPr>
              <a:buClr>
                <a:srgbClr val="FF0000"/>
              </a:buClr>
            </a:pPr>
            <a:endParaRPr lang="ru-RU" altLang="ru-RU" b="1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b="1">
                <a:latin typeface="Comic Sans MS" pitchFamily="66" charset="0"/>
              </a:rPr>
              <a:t> </a:t>
            </a:r>
            <a:r>
              <a:rPr lang="ru-RU" altLang="ru-RU" b="1">
                <a:latin typeface="Comic Sans MS" pitchFamily="66" charset="0"/>
                <a:hlinkClick r:id="rId4" action="ppaction://hlinksldjump"/>
              </a:rPr>
              <a:t>Создание игры с применением триггеров</a:t>
            </a:r>
            <a:endParaRPr lang="ru-RU" altLang="ru-RU" b="1">
              <a:latin typeface="Comic Sans MS" pitchFamily="66" charset="0"/>
            </a:endParaRPr>
          </a:p>
          <a:p>
            <a:pPr>
              <a:buClr>
                <a:srgbClr val="FF0000"/>
              </a:buClr>
            </a:pPr>
            <a:endParaRPr lang="ru-RU" altLang="ru-RU" b="1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b="1">
                <a:latin typeface="Comic Sans MS" pitchFamily="66" charset="0"/>
              </a:rPr>
              <a:t> </a:t>
            </a:r>
            <a:r>
              <a:rPr lang="ru-RU" altLang="ru-RU" b="1">
                <a:latin typeface="Comic Sans MS" pitchFamily="66" charset="0"/>
                <a:hlinkClick r:id="rId5" action="ppaction://hlinksldjump"/>
              </a:rPr>
              <a:t>Создание теста при помощи триггеров</a:t>
            </a:r>
            <a:endParaRPr lang="ru-RU" altLang="ru-RU" b="1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/>
          </a:p>
          <a:p>
            <a:pPr>
              <a:buFont typeface="Wingdings" pitchFamily="2" charset="2"/>
              <a:buChar char="Ø"/>
            </a:pPr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071546"/>
            <a:ext cx="24319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57250" y="857250"/>
            <a:ext cx="750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1. Присваиваем объектам, кроме правильных, анимацию выхода (например «исчезновение»), а нужным объектам – выделение (например «качание»).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290"/>
            <a:ext cx="56559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Создание слайда с триггерами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214563" y="1857375"/>
            <a:ext cx="5032375" cy="4295775"/>
            <a:chOff x="2285984" y="2143116"/>
            <a:chExt cx="5031761" cy="4295126"/>
          </a:xfrm>
        </p:grpSpPr>
        <p:pic>
          <p:nvPicPr>
            <p:cNvPr id="46085" name="Рисунок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5984" y="2143116"/>
              <a:ext cx="5000660" cy="424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Рисунок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86380" y="3143248"/>
              <a:ext cx="2031365" cy="329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087" name="Group 3"/>
            <p:cNvGrpSpPr>
              <a:grpSpLocks/>
            </p:cNvGrpSpPr>
            <p:nvPr/>
          </p:nvGrpSpPr>
          <p:grpSpPr bwMode="auto">
            <a:xfrm>
              <a:off x="5286380" y="3715387"/>
              <a:ext cx="1908175" cy="2312353"/>
              <a:chOff x="7138" y="8068"/>
              <a:chExt cx="3005" cy="3641"/>
            </a:xfrm>
          </p:grpSpPr>
          <p:sp>
            <p:nvSpPr>
              <p:cNvPr id="46088" name="AutoShape 4"/>
              <p:cNvSpPr>
                <a:spLocks noChangeArrowheads="1"/>
              </p:cNvSpPr>
              <p:nvPr/>
            </p:nvSpPr>
            <p:spPr bwMode="auto">
              <a:xfrm>
                <a:off x="8839" y="8068"/>
                <a:ext cx="1304" cy="109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Georgia" pitchFamily="18" charset="0"/>
                </a:endParaRPr>
              </a:p>
            </p:txBody>
          </p:sp>
          <p:sp>
            <p:nvSpPr>
              <p:cNvPr id="46089" name="AutoShape 5"/>
              <p:cNvSpPr>
                <a:spLocks noChangeArrowheads="1"/>
              </p:cNvSpPr>
              <p:nvPr/>
            </p:nvSpPr>
            <p:spPr bwMode="auto">
              <a:xfrm>
                <a:off x="7423" y="8937"/>
                <a:ext cx="807" cy="71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Georgia" pitchFamily="18" charset="0"/>
                </a:endParaRPr>
              </a:p>
            </p:txBody>
          </p:sp>
          <p:sp>
            <p:nvSpPr>
              <p:cNvPr id="46090" name="AutoShape 6"/>
              <p:cNvSpPr>
                <a:spLocks noChangeArrowheads="1"/>
              </p:cNvSpPr>
              <p:nvPr/>
            </p:nvSpPr>
            <p:spPr bwMode="auto">
              <a:xfrm>
                <a:off x="7138" y="10616"/>
                <a:ext cx="1701" cy="109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>
                  <a:latin typeface="Georgia" pitchFamily="18" charset="0"/>
                </a:endParaRPr>
              </a:p>
            </p:txBody>
          </p:sp>
          <p:cxnSp>
            <p:nvCxnSpPr>
              <p:cNvPr id="46091" name="AutoShape 7"/>
              <p:cNvCxnSpPr>
                <a:cxnSpLocks noChangeShapeType="1"/>
              </p:cNvCxnSpPr>
              <p:nvPr/>
            </p:nvCxnSpPr>
            <p:spPr bwMode="auto">
              <a:xfrm>
                <a:off x="7684" y="8551"/>
                <a:ext cx="385" cy="2064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092" name="AutoShape 8"/>
              <p:cNvCxnSpPr>
                <a:cxnSpLocks noChangeShapeType="1"/>
              </p:cNvCxnSpPr>
              <p:nvPr/>
            </p:nvCxnSpPr>
            <p:spPr bwMode="auto">
              <a:xfrm>
                <a:off x="7684" y="8552"/>
                <a:ext cx="273" cy="38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093" name="AutoShape 9"/>
              <p:cNvCxnSpPr>
                <a:cxnSpLocks noChangeShapeType="1"/>
              </p:cNvCxnSpPr>
              <p:nvPr/>
            </p:nvCxnSpPr>
            <p:spPr bwMode="auto">
              <a:xfrm>
                <a:off x="7684" y="8552"/>
                <a:ext cx="1155" cy="18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071563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7"/>
          <p:cNvSpPr>
            <a:spLocks noChangeArrowheads="1"/>
          </p:cNvSpPr>
          <p:nvPr/>
        </p:nvSpPr>
        <p:spPr bwMode="auto">
          <a:xfrm>
            <a:off x="928688" y="357188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2. В Области анимации в выпавшем окне выбираем Время.</a:t>
            </a:r>
          </a:p>
        </p:txBody>
      </p:sp>
      <p:sp>
        <p:nvSpPr>
          <p:cNvPr id="47108" name="Прямоугольник 8"/>
          <p:cNvSpPr>
            <a:spLocks noChangeArrowheads="1"/>
          </p:cNvSpPr>
          <p:nvPr/>
        </p:nvSpPr>
        <p:spPr bwMode="auto">
          <a:xfrm>
            <a:off x="1000125" y="3214688"/>
            <a:ext cx="514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Comic Sans MS" pitchFamily="66" charset="0"/>
              </a:rPr>
              <a:t>3. Настраиваем триггеры для всех объектов.</a:t>
            </a:r>
          </a:p>
        </p:txBody>
      </p:sp>
      <p:pic>
        <p:nvPicPr>
          <p:cNvPr id="47109" name="Рисунок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3786188"/>
            <a:ext cx="2571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2143125"/>
            <a:ext cx="19716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Прямоугольник 11"/>
          <p:cNvSpPr>
            <a:spLocks noChangeArrowheads="1"/>
          </p:cNvSpPr>
          <p:nvPr/>
        </p:nvSpPr>
        <p:spPr bwMode="auto">
          <a:xfrm>
            <a:off x="6072188" y="642938"/>
            <a:ext cx="3071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Comic Sans MS" pitchFamily="66" charset="0"/>
              </a:rPr>
              <a:t>После настройки всех триггеров </a:t>
            </a:r>
          </a:p>
          <a:p>
            <a:pPr algn="ctr"/>
            <a:r>
              <a:rPr lang="ru-RU" altLang="ru-RU">
                <a:latin typeface="Comic Sans MS" pitchFamily="66" charset="0"/>
              </a:rPr>
              <a:t>Область анимации выглядит следующим образом: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Оля\Рабочий стол\фоны\Puzzle_desktop_backgrounds.jpg"/>
          <p:cNvPicPr>
            <a:picLocks noChangeAspect="1" noChangeArrowheads="1"/>
          </p:cNvPicPr>
          <p:nvPr/>
        </p:nvPicPr>
        <p:blipFill>
          <a:blip r:embed="rId2" cstate="email">
            <a:lum bright="40000" contrast="-70000"/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71670" y="3000372"/>
            <a:ext cx="5369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Пример слайда с триггерами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Устройства ПК\детали ПК\колонки 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2708275"/>
            <a:ext cx="18240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принтер1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084763"/>
            <a:ext cx="23050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0" descr="вебкамера2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341438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 descr="монитор1.jpe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557338"/>
            <a:ext cx="21812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6" descr="мышь1.jpe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349500"/>
            <a:ext cx="10588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5650" y="188913"/>
            <a:ext cx="76327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Выберите устройства, предназначенные  ввода информации в ПК.</a:t>
            </a:r>
          </a:p>
        </p:txBody>
      </p:sp>
      <p:pic>
        <p:nvPicPr>
          <p:cNvPr id="20" name="Рисунок 5" descr="планшет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716338"/>
            <a:ext cx="18002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kutikula.pesni.ru/images/Shure_c608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565400"/>
            <a:ext cx="893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hotline.ua/img/tx/411/411847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508500"/>
            <a:ext cx="20637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Картинка 2 из 11044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508500"/>
            <a:ext cx="212566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433387" cy="40481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11" action="ppaction://hlinksldjump" highlightClick="1"/>
          </p:cNvPr>
          <p:cNvSpPr/>
          <p:nvPr/>
        </p:nvSpPr>
        <p:spPr>
          <a:xfrm>
            <a:off x="7858125" y="6215063"/>
            <a:ext cx="428625" cy="428625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85728"/>
            <a:ext cx="7626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Создание игры с применением триггеров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3357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1. Создаем презентацию. Важно, чтобы объекты были отдельными элементами. На объектах сразу пишем ответы правильные и неправильные</a:t>
            </a:r>
            <a:r>
              <a:rPr lang="ru-RU" altLang="ru-RU">
                <a:latin typeface="Verdana" pitchFamily="34" charset="0"/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3071813"/>
            <a:ext cx="2214562" cy="24288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1" name="Прямоугольник 4"/>
          <p:cNvSpPr>
            <a:spLocks noChangeArrowheads="1"/>
          </p:cNvSpPr>
          <p:nvPr/>
        </p:nvSpPr>
        <p:spPr bwMode="auto">
          <a:xfrm>
            <a:off x="4071938" y="107156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2. Настраиваем анимацию. </a:t>
            </a:r>
          </a:p>
        </p:txBody>
      </p:sp>
      <p:pic>
        <p:nvPicPr>
          <p:cNvPr id="50182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786063"/>
            <a:ext cx="47101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6"/>
          <p:cNvSpPr>
            <a:spLocks noChangeArrowheads="1"/>
          </p:cNvSpPr>
          <p:nvPr/>
        </p:nvSpPr>
        <p:spPr bwMode="auto">
          <a:xfrm>
            <a:off x="4071938" y="1357313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Comic Sans MS" pitchFamily="66" charset="0"/>
              </a:rPr>
              <a:t>Правильные ответы будем перемещать, выстраивая дорожку, неправильные – выход с масштабированием. Настроим триггеры всем группам. </a:t>
            </a:r>
            <a:endParaRPr lang="ru-RU" alt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1" grpId="0"/>
      <p:bldP spid="5018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414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Calibri</vt:lpstr>
      <vt:lpstr>Arial</vt:lpstr>
      <vt:lpstr>Georgia</vt:lpstr>
      <vt:lpstr>Wingdings 2</vt:lpstr>
      <vt:lpstr>Wingdings</vt:lpstr>
      <vt:lpstr>Verdana</vt:lpstr>
      <vt:lpstr>Comic Sans MS</vt:lpstr>
      <vt:lpstr>Arial Black</vt:lpstr>
      <vt:lpstr>Тема Office</vt:lpstr>
      <vt:lpstr>Официальная</vt:lpstr>
      <vt:lpstr>1_Официальная</vt:lpstr>
      <vt:lpstr>Аспект</vt:lpstr>
      <vt:lpstr>1_Аспект</vt:lpstr>
      <vt:lpstr>2_Аспект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Рыбка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re</cp:lastModifiedBy>
  <cp:revision>72</cp:revision>
  <dcterms:created xsi:type="dcterms:W3CDTF">2014-01-05T15:31:59Z</dcterms:created>
  <dcterms:modified xsi:type="dcterms:W3CDTF">2014-03-12T14:25:13Z</dcterms:modified>
</cp:coreProperties>
</file>