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2" r:id="rId3"/>
    <p:sldId id="260" r:id="rId4"/>
    <p:sldId id="280" r:id="rId5"/>
    <p:sldId id="270" r:id="rId6"/>
    <p:sldId id="264" r:id="rId7"/>
    <p:sldId id="268" r:id="rId8"/>
    <p:sldId id="259" r:id="rId9"/>
    <p:sldId id="262" r:id="rId10"/>
    <p:sldId id="258" r:id="rId11"/>
    <p:sldId id="285" r:id="rId12"/>
    <p:sldId id="284" r:id="rId13"/>
    <p:sldId id="257" r:id="rId14"/>
    <p:sldId id="263" r:id="rId15"/>
    <p:sldId id="281" r:id="rId16"/>
    <p:sldId id="273" r:id="rId17"/>
    <p:sldId id="279" r:id="rId18"/>
    <p:sldId id="282" r:id="rId19"/>
    <p:sldId id="283" r:id="rId20"/>
    <p:sldId id="278" r:id="rId21"/>
    <p:sldId id="261" r:id="rId22"/>
    <p:sldId id="275" r:id="rId23"/>
    <p:sldId id="269" r:id="rId24"/>
    <p:sldId id="26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 autoAdjust="0"/>
    <p:restoredTop sz="94660"/>
  </p:normalViewPr>
  <p:slideViewPr>
    <p:cSldViewPr>
      <p:cViewPr varScale="1">
        <p:scale>
          <a:sx n="42" d="100"/>
          <a:sy n="42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95 w 2780"/>
                <a:gd name="T1" fmla="*/ 18 h 953"/>
                <a:gd name="T2" fmla="*/ 2705 w 2780"/>
                <a:gd name="T3" fmla="*/ 24 h 953"/>
                <a:gd name="T4" fmla="*/ 2638 w 2780"/>
                <a:gd name="T5" fmla="*/ 102 h 953"/>
                <a:gd name="T6" fmla="*/ 2535 w 2780"/>
                <a:gd name="T7" fmla="*/ 156 h 953"/>
                <a:gd name="T8" fmla="*/ 2529 w 2780"/>
                <a:gd name="T9" fmla="*/ 222 h 953"/>
                <a:gd name="T10" fmla="*/ 2511 w 2780"/>
                <a:gd name="T11" fmla="*/ 246 h 953"/>
                <a:gd name="T12" fmla="*/ 2493 w 2780"/>
                <a:gd name="T13" fmla="*/ 252 h 953"/>
                <a:gd name="T14" fmla="*/ 2421 w 2780"/>
                <a:gd name="T15" fmla="*/ 210 h 953"/>
                <a:gd name="T16" fmla="*/ 2281 w 2780"/>
                <a:gd name="T17" fmla="*/ 192 h 953"/>
                <a:gd name="T18" fmla="*/ 2257 w 2780"/>
                <a:gd name="T19" fmla="*/ 186 h 953"/>
                <a:gd name="T20" fmla="*/ 2239 w 2780"/>
                <a:gd name="T21" fmla="*/ 192 h 953"/>
                <a:gd name="T22" fmla="*/ 2167 w 2780"/>
                <a:gd name="T23" fmla="*/ 228 h 953"/>
                <a:gd name="T24" fmla="*/ 2131 w 2780"/>
                <a:gd name="T25" fmla="*/ 240 h 953"/>
                <a:gd name="T26" fmla="*/ 2107 w 2780"/>
                <a:gd name="T27" fmla="*/ 246 h 953"/>
                <a:gd name="T28" fmla="*/ 2095 w 2780"/>
                <a:gd name="T29" fmla="*/ 258 h 953"/>
                <a:gd name="T30" fmla="*/ 2095 w 2780"/>
                <a:gd name="T31" fmla="*/ 276 h 953"/>
                <a:gd name="T32" fmla="*/ 2072 w 2780"/>
                <a:gd name="T33" fmla="*/ 300 h 953"/>
                <a:gd name="T34" fmla="*/ 2054 w 2780"/>
                <a:gd name="T35" fmla="*/ 312 h 953"/>
                <a:gd name="T36" fmla="*/ 2042 w 2780"/>
                <a:gd name="T37" fmla="*/ 324 h 953"/>
                <a:gd name="T38" fmla="*/ 2030 w 2780"/>
                <a:gd name="T39" fmla="*/ 336 h 953"/>
                <a:gd name="T40" fmla="*/ 1997 w 2780"/>
                <a:gd name="T41" fmla="*/ 342 h 953"/>
                <a:gd name="T42" fmla="*/ 1931 w 2780"/>
                <a:gd name="T43" fmla="*/ 336 h 953"/>
                <a:gd name="T44" fmla="*/ 1895 w 2780"/>
                <a:gd name="T45" fmla="*/ 330 h 953"/>
                <a:gd name="T46" fmla="*/ 1883 w 2780"/>
                <a:gd name="T47" fmla="*/ 342 h 953"/>
                <a:gd name="T48" fmla="*/ 1871 w 2780"/>
                <a:gd name="T49" fmla="*/ 354 h 953"/>
                <a:gd name="T50" fmla="*/ 1841 w 2780"/>
                <a:gd name="T51" fmla="*/ 360 h 953"/>
                <a:gd name="T52" fmla="*/ 1782 w 2780"/>
                <a:gd name="T53" fmla="*/ 342 h 953"/>
                <a:gd name="T54" fmla="*/ 1758 w 2780"/>
                <a:gd name="T55" fmla="*/ 342 h 953"/>
                <a:gd name="T56" fmla="*/ 1734 w 2780"/>
                <a:gd name="T57" fmla="*/ 354 h 953"/>
                <a:gd name="T58" fmla="*/ 1671 w 2780"/>
                <a:gd name="T59" fmla="*/ 425 h 953"/>
                <a:gd name="T60" fmla="*/ 1629 w 2780"/>
                <a:gd name="T61" fmla="*/ 569 h 953"/>
                <a:gd name="T62" fmla="*/ 1629 w 2780"/>
                <a:gd name="T63" fmla="*/ 593 h 953"/>
                <a:gd name="T64" fmla="*/ 1635 w 2780"/>
                <a:gd name="T65" fmla="*/ 641 h 953"/>
                <a:gd name="T66" fmla="*/ 1653 w 2780"/>
                <a:gd name="T67" fmla="*/ 659 h 953"/>
                <a:gd name="T68" fmla="*/ 1647 w 2780"/>
                <a:gd name="T69" fmla="*/ 671 h 953"/>
                <a:gd name="T70" fmla="*/ 1635 w 2780"/>
                <a:gd name="T71" fmla="*/ 683 h 953"/>
                <a:gd name="T72" fmla="*/ 1557 w 2780"/>
                <a:gd name="T73" fmla="*/ 689 h 953"/>
                <a:gd name="T74" fmla="*/ 1480 w 2780"/>
                <a:gd name="T75" fmla="*/ 629 h 953"/>
                <a:gd name="T76" fmla="*/ 1345 w 2780"/>
                <a:gd name="T77" fmla="*/ 587 h 953"/>
                <a:gd name="T78" fmla="*/ 1196 w 2780"/>
                <a:gd name="T79" fmla="*/ 671 h 953"/>
                <a:gd name="T80" fmla="*/ 1025 w 2780"/>
                <a:gd name="T81" fmla="*/ 731 h 953"/>
                <a:gd name="T82" fmla="*/ 822 w 2780"/>
                <a:gd name="T83" fmla="*/ 743 h 953"/>
                <a:gd name="T84" fmla="*/ 634 w 2780"/>
                <a:gd name="T85" fmla="*/ 701 h 953"/>
                <a:gd name="T86" fmla="*/ 574 w 2780"/>
                <a:gd name="T87" fmla="*/ 695 h 953"/>
                <a:gd name="T88" fmla="*/ 562 w 2780"/>
                <a:gd name="T89" fmla="*/ 701 h 953"/>
                <a:gd name="T90" fmla="*/ 526 w 2780"/>
                <a:gd name="T91" fmla="*/ 731 h 953"/>
                <a:gd name="T92" fmla="*/ 439 w 2780"/>
                <a:gd name="T93" fmla="*/ 809 h 953"/>
                <a:gd name="T94" fmla="*/ 409 w 2780"/>
                <a:gd name="T95" fmla="*/ 821 h 953"/>
                <a:gd name="T96" fmla="*/ 385 w 2780"/>
                <a:gd name="T97" fmla="*/ 821 h 953"/>
                <a:gd name="T98" fmla="*/ 338 w 2780"/>
                <a:gd name="T99" fmla="*/ 827 h 953"/>
                <a:gd name="T100" fmla="*/ 212 w 2780"/>
                <a:gd name="T101" fmla="*/ 851 h 953"/>
                <a:gd name="T102" fmla="*/ 176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07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37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37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BB34-B18B-4D16-B5CF-7D5891D99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FCF60-33CF-47A2-A9DE-2985144EA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E5378-5B6D-49E8-99DC-52B7AA230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A8F86-2229-49E0-89CE-6838E368A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E134-BB9B-46AF-A1F7-830E6F5EC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42D67-55DE-4DDE-9898-6C0FFC645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9A7A6-AE35-4BEF-BE6D-040C57873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A77ED-05E9-4857-A923-A9914E8C7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C61D6-8BDC-4909-93DF-CFC024130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361CA-DA58-4116-B59D-8795D2846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F37EC-772E-4ADF-8266-8A4BA57F0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95 w 2780"/>
                <a:gd name="T1" fmla="*/ 18 h 953"/>
                <a:gd name="T2" fmla="*/ 2705 w 2780"/>
                <a:gd name="T3" fmla="*/ 24 h 953"/>
                <a:gd name="T4" fmla="*/ 2638 w 2780"/>
                <a:gd name="T5" fmla="*/ 102 h 953"/>
                <a:gd name="T6" fmla="*/ 2535 w 2780"/>
                <a:gd name="T7" fmla="*/ 156 h 953"/>
                <a:gd name="T8" fmla="*/ 2529 w 2780"/>
                <a:gd name="T9" fmla="*/ 222 h 953"/>
                <a:gd name="T10" fmla="*/ 2511 w 2780"/>
                <a:gd name="T11" fmla="*/ 246 h 953"/>
                <a:gd name="T12" fmla="*/ 2493 w 2780"/>
                <a:gd name="T13" fmla="*/ 252 h 953"/>
                <a:gd name="T14" fmla="*/ 2421 w 2780"/>
                <a:gd name="T15" fmla="*/ 210 h 953"/>
                <a:gd name="T16" fmla="*/ 2281 w 2780"/>
                <a:gd name="T17" fmla="*/ 192 h 953"/>
                <a:gd name="T18" fmla="*/ 2257 w 2780"/>
                <a:gd name="T19" fmla="*/ 186 h 953"/>
                <a:gd name="T20" fmla="*/ 2239 w 2780"/>
                <a:gd name="T21" fmla="*/ 192 h 953"/>
                <a:gd name="T22" fmla="*/ 2167 w 2780"/>
                <a:gd name="T23" fmla="*/ 228 h 953"/>
                <a:gd name="T24" fmla="*/ 2131 w 2780"/>
                <a:gd name="T25" fmla="*/ 240 h 953"/>
                <a:gd name="T26" fmla="*/ 2107 w 2780"/>
                <a:gd name="T27" fmla="*/ 246 h 953"/>
                <a:gd name="T28" fmla="*/ 2095 w 2780"/>
                <a:gd name="T29" fmla="*/ 258 h 953"/>
                <a:gd name="T30" fmla="*/ 2095 w 2780"/>
                <a:gd name="T31" fmla="*/ 276 h 953"/>
                <a:gd name="T32" fmla="*/ 2072 w 2780"/>
                <a:gd name="T33" fmla="*/ 300 h 953"/>
                <a:gd name="T34" fmla="*/ 2054 w 2780"/>
                <a:gd name="T35" fmla="*/ 312 h 953"/>
                <a:gd name="T36" fmla="*/ 2042 w 2780"/>
                <a:gd name="T37" fmla="*/ 324 h 953"/>
                <a:gd name="T38" fmla="*/ 2030 w 2780"/>
                <a:gd name="T39" fmla="*/ 336 h 953"/>
                <a:gd name="T40" fmla="*/ 1997 w 2780"/>
                <a:gd name="T41" fmla="*/ 342 h 953"/>
                <a:gd name="T42" fmla="*/ 1931 w 2780"/>
                <a:gd name="T43" fmla="*/ 336 h 953"/>
                <a:gd name="T44" fmla="*/ 1895 w 2780"/>
                <a:gd name="T45" fmla="*/ 330 h 953"/>
                <a:gd name="T46" fmla="*/ 1883 w 2780"/>
                <a:gd name="T47" fmla="*/ 342 h 953"/>
                <a:gd name="T48" fmla="*/ 1871 w 2780"/>
                <a:gd name="T49" fmla="*/ 354 h 953"/>
                <a:gd name="T50" fmla="*/ 1841 w 2780"/>
                <a:gd name="T51" fmla="*/ 360 h 953"/>
                <a:gd name="T52" fmla="*/ 1782 w 2780"/>
                <a:gd name="T53" fmla="*/ 342 h 953"/>
                <a:gd name="T54" fmla="*/ 1758 w 2780"/>
                <a:gd name="T55" fmla="*/ 342 h 953"/>
                <a:gd name="T56" fmla="*/ 1734 w 2780"/>
                <a:gd name="T57" fmla="*/ 354 h 953"/>
                <a:gd name="T58" fmla="*/ 1671 w 2780"/>
                <a:gd name="T59" fmla="*/ 425 h 953"/>
                <a:gd name="T60" fmla="*/ 1629 w 2780"/>
                <a:gd name="T61" fmla="*/ 569 h 953"/>
                <a:gd name="T62" fmla="*/ 1629 w 2780"/>
                <a:gd name="T63" fmla="*/ 593 h 953"/>
                <a:gd name="T64" fmla="*/ 1635 w 2780"/>
                <a:gd name="T65" fmla="*/ 641 h 953"/>
                <a:gd name="T66" fmla="*/ 1653 w 2780"/>
                <a:gd name="T67" fmla="*/ 659 h 953"/>
                <a:gd name="T68" fmla="*/ 1647 w 2780"/>
                <a:gd name="T69" fmla="*/ 671 h 953"/>
                <a:gd name="T70" fmla="*/ 1635 w 2780"/>
                <a:gd name="T71" fmla="*/ 683 h 953"/>
                <a:gd name="T72" fmla="*/ 1557 w 2780"/>
                <a:gd name="T73" fmla="*/ 689 h 953"/>
                <a:gd name="T74" fmla="*/ 1480 w 2780"/>
                <a:gd name="T75" fmla="*/ 629 h 953"/>
                <a:gd name="T76" fmla="*/ 1345 w 2780"/>
                <a:gd name="T77" fmla="*/ 587 h 953"/>
                <a:gd name="T78" fmla="*/ 1196 w 2780"/>
                <a:gd name="T79" fmla="*/ 671 h 953"/>
                <a:gd name="T80" fmla="*/ 1025 w 2780"/>
                <a:gd name="T81" fmla="*/ 731 h 953"/>
                <a:gd name="T82" fmla="*/ 822 w 2780"/>
                <a:gd name="T83" fmla="*/ 743 h 953"/>
                <a:gd name="T84" fmla="*/ 634 w 2780"/>
                <a:gd name="T85" fmla="*/ 701 h 953"/>
                <a:gd name="T86" fmla="*/ 574 w 2780"/>
                <a:gd name="T87" fmla="*/ 695 h 953"/>
                <a:gd name="T88" fmla="*/ 562 w 2780"/>
                <a:gd name="T89" fmla="*/ 701 h 953"/>
                <a:gd name="T90" fmla="*/ 526 w 2780"/>
                <a:gd name="T91" fmla="*/ 731 h 953"/>
                <a:gd name="T92" fmla="*/ 439 w 2780"/>
                <a:gd name="T93" fmla="*/ 809 h 953"/>
                <a:gd name="T94" fmla="*/ 409 w 2780"/>
                <a:gd name="T95" fmla="*/ 821 h 953"/>
                <a:gd name="T96" fmla="*/ 385 w 2780"/>
                <a:gd name="T97" fmla="*/ 821 h 953"/>
                <a:gd name="T98" fmla="*/ 338 w 2780"/>
                <a:gd name="T99" fmla="*/ 827 h 953"/>
                <a:gd name="T100" fmla="*/ 212 w 2780"/>
                <a:gd name="T101" fmla="*/ 851 h 953"/>
                <a:gd name="T102" fmla="*/ 176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07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5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5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E8A0B8D-EEA5-44DA-9D6F-5614D4EFB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76" TargetMode="External"/><Relationship Id="rId3" Type="http://schemas.openxmlformats.org/officeDocument/2006/relationships/hyperlink" Target="http://ru.wikipedia.org/wiki/1947" TargetMode="External"/><Relationship Id="rId7" Type="http://schemas.openxmlformats.org/officeDocument/2006/relationships/hyperlink" Target="http://ru.wikipedia.org/wiki/1969" TargetMode="External"/><Relationship Id="rId2" Type="http://schemas.openxmlformats.org/officeDocument/2006/relationships/hyperlink" Target="http://ru.wikipedia.org/wiki/7_%D0%BC%D0%B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0%BE%D1%81%D0%BA%D0%BE%D0%B2%D1%81%D0%BA%D0%B8%D0%B9_%D0%BF%D0%B5%D0%B4%D0%B0%D0%B3%D0%BE%D0%B3%D0%B8%D1%87%D0%B5%D1%81%D0%BA%D0%B8%D0%B9_%D0%B3%D0%BE%D1%81%D1%83%D0%B4%D0%B0%D1%80%D1%81%D1%82%D0%B2%D0%B5%D0%BD%D0%BD%D1%8B%D0%B9_%D1%83%D0%BD%D0%B8%D0%B2%D0%B5%D1%80%D1%81%D0%B8%D1%82%D0%B5%D1%82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://ru.wikipedia.org/wiki/%D0%9C%D0%BE%D1%81%D0%BA%D0%B2%D0%B0" TargetMode="External"/><Relationship Id="rId10" Type="http://schemas.openxmlformats.org/officeDocument/2006/relationships/hyperlink" Target="http://ru.wikipedia.org/wiki/1963_%D0%B3%D0%BE%D0%B4" TargetMode="External"/><Relationship Id="rId4" Type="http://schemas.openxmlformats.org/officeDocument/2006/relationships/hyperlink" Target="http://ru.wikipedia.org/wiki/%D0%AD%D0%B1%D0%B5%D1%80%D1%81%D0%B2%D0%B0%D0%BB%D1%8C%D0%B4%D0%B5" TargetMode="External"/><Relationship Id="rId9" Type="http://schemas.openxmlformats.org/officeDocument/2006/relationships/hyperlink" Target="http://ru.wikipedia.org/wiki/1961_%D0%B3%D0%BE%D0%B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ru.wikipedia.org/wiki/%D0%9C%D0%B0%D1%81%D1%82%D1%80%D1%8E%D0%BA%D0%BE%D0%B2%D1%81%D0%BA%D0%B8%D0%B5_%D0%BE%D0%B7%D1%91%D1%80%D0%B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924175"/>
            <a:ext cx="7553325" cy="39338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7200" smtClean="0"/>
              <a:t>Музыка души моей</a:t>
            </a:r>
          </a:p>
        </p:txBody>
      </p:sp>
      <p:pic>
        <p:nvPicPr>
          <p:cNvPr id="3075" name="Picture 5" descr="груша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825" y="115888"/>
            <a:ext cx="3744913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9" descr="http://www.tltsu.ru/html/media30107/music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26035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1" descr="http://do1.tgl.ru/upload/49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4365625"/>
            <a:ext cx="1504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3" descr="http://samara24.ru/i/r/160x120/include/events/1807/a_da61e8b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4868863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Юрий Визбор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83000" cy="3629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i="1" u="sng" smtClean="0"/>
              <a:t>Визбор Юрий Иосифович</a:t>
            </a:r>
            <a:r>
              <a:rPr lang="ru-RU" sz="1800" smtClean="0"/>
              <a:t>, родился и жил в Москве (1934-1984). Окончил Московский государственный педагогический институт им. В.И.Ленина. Журналист, киносценарист. Песни писал на свои стихи с 1951г. Один из основоположников жанра авторской песни.</a:t>
            </a:r>
          </a:p>
        </p:txBody>
      </p:sp>
      <p:pic>
        <p:nvPicPr>
          <p:cNvPr id="12292" name="Picture 4" descr="визбо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75125" y="1557338"/>
            <a:ext cx="49688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vi-VN" dirty="0" smtClean="0"/>
              <a:t>Алекса́ндр Моисе́евич Городни́цкий 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307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(р. 20 марта 1933, Ленинград) — советский и российский учёный-геофизик, доктор геолого-минералогических наук, профессор, член Российской академии естественных наук. Широко известен как поэт, бард, считается одним из основоположников авторской песни. Лауреат Государственной литературной премии имени Булата Окуджавы. Заслуженный деятель науки РФ.</a:t>
            </a:r>
          </a:p>
        </p:txBody>
      </p:sp>
      <p:pic>
        <p:nvPicPr>
          <p:cNvPr id="13316" name="Picture 2" descr="http://upload.wikimedia.org/wikipedia/commons/d/d8/Gorodnitsky.jpg?uselang=r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1844675"/>
            <a:ext cx="4260850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3"/>
          <p:cNvSpPr>
            <a:spLocks noChangeArrowheads="1"/>
          </p:cNvSpPr>
          <p:nvPr/>
        </p:nvSpPr>
        <p:spPr bwMode="auto">
          <a:xfrm>
            <a:off x="7812088" y="5449888"/>
            <a:ext cx="947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(80 лет)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vi-VN" dirty="0" smtClean="0"/>
              <a:t>Его́ров Вади́м Влади́мирович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835525" cy="45307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rgbClr val="F8F8F8"/>
                </a:solidFill>
                <a:effectLst/>
              </a:rPr>
              <a:t> (род. </a:t>
            </a:r>
            <a:r>
              <a:rPr lang="ru-RU" sz="1400" dirty="0" smtClean="0">
                <a:solidFill>
                  <a:srgbClr val="F8F8F8"/>
                </a:solidFill>
                <a:effectLst/>
                <a:hlinkClick r:id="rId2" tooltip="7 мая"/>
              </a:rPr>
              <a:t>7 мая</a:t>
            </a:r>
            <a:r>
              <a:rPr lang="ru-RU" sz="1400" dirty="0" smtClean="0">
                <a:solidFill>
                  <a:srgbClr val="F8F8F8"/>
                </a:solidFill>
                <a:effectLst/>
              </a:rPr>
              <a:t> </a:t>
            </a:r>
            <a:r>
              <a:rPr lang="ru-RU" sz="1400" dirty="0" smtClean="0">
                <a:solidFill>
                  <a:srgbClr val="F8F8F8"/>
                </a:solidFill>
                <a:effectLst/>
                <a:hlinkClick r:id="rId3" tooltip="1947"/>
              </a:rPr>
              <a:t>1947</a:t>
            </a:r>
            <a:r>
              <a:rPr lang="ru-RU" sz="1400" dirty="0" smtClean="0">
                <a:solidFill>
                  <a:srgbClr val="F8F8F8"/>
                </a:solidFill>
                <a:effectLst/>
              </a:rPr>
              <a:t>, </a:t>
            </a:r>
            <a:r>
              <a:rPr lang="ru-RU" sz="1400" dirty="0" err="1" smtClean="0">
                <a:solidFill>
                  <a:srgbClr val="F8F8F8"/>
                </a:solidFill>
                <a:effectLst/>
                <a:hlinkClick r:id="rId4" tooltip="Эберсвальде"/>
              </a:rPr>
              <a:t>Эберсвальде</a:t>
            </a:r>
            <a:r>
              <a:rPr lang="ru-RU" sz="1400" dirty="0" smtClean="0">
                <a:solidFill>
                  <a:srgbClr val="F8F8F8"/>
                </a:solidFill>
                <a:effectLst/>
              </a:rPr>
              <a:t>, живёт в </a:t>
            </a:r>
            <a:r>
              <a:rPr lang="ru-RU" sz="1400" dirty="0" smtClean="0">
                <a:solidFill>
                  <a:srgbClr val="F8F8F8"/>
                </a:solidFill>
                <a:effectLst/>
                <a:hlinkClick r:id="rId5" tooltip="Москва"/>
              </a:rPr>
              <a:t>Москве</a:t>
            </a:r>
            <a:r>
              <a:rPr lang="ru-RU" sz="1400" dirty="0" smtClean="0">
                <a:solidFill>
                  <a:srgbClr val="F8F8F8"/>
                </a:solidFill>
                <a:effectLst/>
              </a:rPr>
              <a:t>) — российский поэт, бард, автор и исполнитель более 200 песен и около 300 поэтических произведений.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rgbClr val="F8F8F8"/>
                </a:solidFill>
                <a:effectLst/>
              </a:rPr>
              <a:t> Окончил </a:t>
            </a:r>
            <a:r>
              <a:rPr lang="ru-RU" sz="1400" dirty="0" smtClean="0">
                <a:solidFill>
                  <a:srgbClr val="F8F8F8"/>
                </a:solidFill>
                <a:effectLst/>
                <a:hlinkClick r:id="rId6" tooltip="Московский педагогический государственный университет"/>
              </a:rPr>
              <a:t>Московский государственный педагогический институт имени В. И. Ленина</a:t>
            </a:r>
            <a:r>
              <a:rPr lang="ru-RU" sz="1400" dirty="0" smtClean="0">
                <a:solidFill>
                  <a:srgbClr val="F8F8F8"/>
                </a:solidFill>
                <a:effectLst/>
              </a:rPr>
              <a:t> по специальности «преподаватель русского языка и литературы» (</a:t>
            </a:r>
            <a:r>
              <a:rPr lang="ru-RU" sz="1400" dirty="0" smtClean="0">
                <a:solidFill>
                  <a:srgbClr val="F8F8F8"/>
                </a:solidFill>
                <a:effectLst/>
                <a:hlinkClick r:id="rId7" tooltip="1969"/>
              </a:rPr>
              <a:t>1969</a:t>
            </a:r>
            <a:r>
              <a:rPr lang="ru-RU" sz="1400" dirty="0" smtClean="0">
                <a:solidFill>
                  <a:srgbClr val="F8F8F8"/>
                </a:solidFill>
                <a:effectLst/>
              </a:rPr>
              <a:t>). Дефектолог, кандидат психологических наук (</a:t>
            </a:r>
            <a:r>
              <a:rPr lang="ru-RU" sz="1400" dirty="0" smtClean="0">
                <a:solidFill>
                  <a:srgbClr val="F8F8F8"/>
                </a:solidFill>
                <a:effectLst/>
                <a:hlinkClick r:id="rId8" tooltip="1976"/>
              </a:rPr>
              <a:t>1976</a:t>
            </a:r>
            <a:r>
              <a:rPr lang="ru-RU" sz="1400" dirty="0" smtClean="0">
                <a:solidFill>
                  <a:srgbClr val="F8F8F8"/>
                </a:solidFill>
                <a:effectLst/>
              </a:rPr>
              <a:t>), автор научных работ. Стихи пишет с </a:t>
            </a:r>
            <a:r>
              <a:rPr lang="ru-RU" sz="1400" dirty="0" smtClean="0">
                <a:solidFill>
                  <a:srgbClr val="F8F8F8"/>
                </a:solidFill>
                <a:effectLst/>
                <a:hlinkClick r:id="rId9" tooltip="1961 год"/>
              </a:rPr>
              <a:t>1961 года</a:t>
            </a:r>
            <a:r>
              <a:rPr lang="ru-RU" sz="1400" dirty="0" smtClean="0">
                <a:solidFill>
                  <a:srgbClr val="F8F8F8"/>
                </a:solidFill>
                <a:effectLst/>
              </a:rPr>
              <a:t>, песни — с </a:t>
            </a:r>
            <a:r>
              <a:rPr lang="ru-RU" sz="1400" dirty="0" smtClean="0">
                <a:solidFill>
                  <a:srgbClr val="F8F8F8"/>
                </a:solidFill>
                <a:effectLst/>
                <a:hlinkClick r:id="rId10" tooltip="1963 год"/>
              </a:rPr>
              <a:t>1963 года</a:t>
            </a:r>
            <a:r>
              <a:rPr lang="ru-RU" sz="1400" dirty="0" smtClean="0">
                <a:solidFill>
                  <a:srgbClr val="F8F8F8"/>
                </a:solidFill>
                <a:effectLst/>
              </a:rPr>
              <a:t> на свои стихи.</a:t>
            </a:r>
            <a:endParaRPr lang="ru-RU" sz="1400" baseline="30000" dirty="0" smtClean="0">
              <a:solidFill>
                <a:srgbClr val="F8F8F8"/>
              </a:solidFill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rgbClr val="F8F8F8"/>
                </a:solidFill>
                <a:effectLst/>
              </a:rPr>
              <a:t>Играет на 6-струнной гитаре и фортепиано.</a:t>
            </a:r>
          </a:p>
          <a:p>
            <a:pPr eaLnBrk="1" hangingPunct="1">
              <a:defRPr/>
            </a:pPr>
            <a:endParaRPr lang="ru-RU" sz="1400" dirty="0" smtClean="0">
              <a:solidFill>
                <a:srgbClr val="F8F8F8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232400" y="1196975"/>
            <a:ext cx="36576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Вадим Егоров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4572000" cy="55165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u="sng" dirty="0" smtClean="0"/>
              <a:t>Диски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dirty="0" smtClean="0"/>
              <a:t>…Словно послано свыше, кружит диска кольцо,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dirty="0" smtClean="0"/>
              <a:t>Голос Визбора слышен, вижу Кима лицо.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dirty="0" smtClean="0"/>
              <a:t>Пусть их раннюю осень осеняет звезда-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dirty="0" smtClean="0"/>
              <a:t>Лучше поздно, чем вовсе никогда, никогда.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dirty="0" smtClean="0"/>
              <a:t>В Путь отправился Млечный среди огненных брызг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dirty="0" smtClean="0"/>
              <a:t>Юра Визбор, навечно замурованный в диск,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dirty="0" smtClean="0"/>
              <a:t>Одинаково близкий на любом вираже…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dirty="0" smtClean="0"/>
              <a:t>Только Юра о диске не узнает уже…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dirty="0" smtClean="0"/>
              <a:t>                                              </a:t>
            </a:r>
            <a:r>
              <a:rPr lang="ru-RU" sz="1200" dirty="0" err="1" smtClean="0"/>
              <a:t>В.Егоров</a:t>
            </a:r>
            <a:endParaRPr lang="ru-RU" sz="1200" dirty="0" smtClean="0"/>
          </a:p>
        </p:txBody>
      </p:sp>
      <p:pic>
        <p:nvPicPr>
          <p:cNvPr id="15364" name="Picture 4" descr="вадим егор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4663" y="1700213"/>
            <a:ext cx="45720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Юлий Ким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362950" cy="2232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u="sng" smtClean="0"/>
              <a:t>   Ким Юлий Черсанович,</a:t>
            </a:r>
            <a:r>
              <a:rPr lang="ru-RU" sz="2000" smtClean="0"/>
              <a:t> родился  в Москве. Окончил Московский государственный педагогический институт им. В.И.Ленина (1959). Поэт, драматург. Один из основоположников жанра авторской песни. Песни пишет преимущественно на свои стихи с 1956г. Песни на стихи Ю.Кима пишут также композиторы Ген. Гладков и В.Дашкевич.</a:t>
            </a:r>
          </a:p>
        </p:txBody>
      </p:sp>
      <p:pic>
        <p:nvPicPr>
          <p:cNvPr id="16388" name="Picture 4" descr="юлий ки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2924175"/>
            <a:ext cx="41719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ю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4149725"/>
            <a:ext cx="3382962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Ариадна Якушева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3322638" cy="4502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b="1" i="1" u="sng" smtClean="0"/>
              <a:t>    Якушева Ариадна Адамовна</a:t>
            </a:r>
            <a:r>
              <a:rPr lang="ru-RU" sz="1800" smtClean="0"/>
              <a:t>, родилась 1934 в Ленинграде. Окончила Московский государственный педагогический институт им. В.И.Ленина. Радиожурналист.</a:t>
            </a:r>
          </a:p>
        </p:txBody>
      </p:sp>
      <p:pic>
        <p:nvPicPr>
          <p:cNvPr id="17412" name="Picture 5" descr="http://www.ozon.ru/multimedia/person_photo/jakus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1628775"/>
            <a:ext cx="31210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Грушинский фестиваль</a:t>
            </a:r>
            <a:endParaRPr lang="ru-RU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8436" name="Picture 7" descr="http://mptron.com/news/file/uploads/2009/07/1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32313" y="3789363"/>
            <a:ext cx="45815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http://img-samara.fotki.yandex.ru/get/3305/chsm53.13/0_1beb8_51fb7b5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700213"/>
            <a:ext cx="43561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Александр Розенбаум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5051425" cy="33131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600" b="1" i="1" u="sng" smtClean="0"/>
              <a:t>Розенбаум Александр Яковлевич,</a:t>
            </a:r>
            <a:r>
              <a:rPr lang="ru-RU" sz="1600" smtClean="0"/>
              <a:t> родился 1950 в Ленинграде.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600" smtClean="0"/>
              <a:t>Окончил Ленинградский медицинский институт им. И.П.Павлова. Артист.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600" smtClean="0"/>
              <a:t>Песни пишет с 1968г. на свои стихи.</a:t>
            </a:r>
          </a:p>
        </p:txBody>
      </p:sp>
      <p:pic>
        <p:nvPicPr>
          <p:cNvPr id="19460" name="Picture 7" descr="http://news.rin.ru/photos/733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525" y="1196975"/>
            <a:ext cx="2800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http://mokhnachev.narod.ru/photo1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27363"/>
            <a:ext cx="558006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Виктор Берковский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4043363" cy="45735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i="1" u="sng" smtClean="0"/>
              <a:t>  </a:t>
            </a:r>
            <a:r>
              <a:rPr lang="ru-RU" sz="1800" b="1" i="1" u="sng" smtClean="0"/>
              <a:t>Берковский Виктор Семенович,</a:t>
            </a:r>
            <a:r>
              <a:rPr lang="ru-RU" sz="1800" smtClean="0"/>
              <a:t> родился 1932г. в Запорожье. Живет в Москве. Окончил  Московский институт стали и сплавов. Металлург. Песни пишет с 1958г. на стихи известных  поэтов.</a:t>
            </a:r>
            <a:br>
              <a:rPr lang="ru-RU" sz="18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0484" name="Picture 5" descr="http://static.diary.ru/userdir/1/7/4/0/174021/316079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1412875"/>
            <a:ext cx="23336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Валерий Грушин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1400" smtClean="0"/>
          </a:p>
        </p:txBody>
      </p:sp>
      <p:pic>
        <p:nvPicPr>
          <p:cNvPr id="21508" name="Picture 5" descr="http://www.sostav.ru/articles/rus/2009/17.02/news/images/1gr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675" y="1628775"/>
            <a:ext cx="28575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100" name="Picture 7" descr="http://www.sweden4rus.nu/img/visual/fotos/original/100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2195513" y="1449388"/>
            <a:ext cx="46212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800"/>
              <a:t>И сама по себе не играет гитара,</a:t>
            </a:r>
          </a:p>
          <a:p>
            <a:pPr algn="ctr"/>
            <a:r>
              <a:rPr lang="ru-RU" sz="1800"/>
              <a:t>   А дана человеку, как голос души.</a:t>
            </a:r>
          </a:p>
          <a:p>
            <a:pPr algn="ctr"/>
            <a:r>
              <a:rPr lang="ru-RU" sz="1800"/>
              <a:t>Ю.Визбор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u="sng" dirty="0" err="1" smtClean="0">
                <a:solidFill>
                  <a:srgbClr val="F8F8F8"/>
                </a:solidFill>
                <a:effectLst/>
                <a:hlinkClick r:id="rId2" tooltip="Мастрюковские озёра"/>
              </a:rPr>
              <a:t>Мастрюковские</a:t>
            </a:r>
            <a:r>
              <a:rPr lang="ru-RU" u="sng" dirty="0" smtClean="0">
                <a:solidFill>
                  <a:srgbClr val="F8F8F8"/>
                </a:solidFill>
                <a:effectLst/>
                <a:hlinkClick r:id="rId2" tooltip="Мастрюковские озёра"/>
              </a:rPr>
              <a:t> озёра</a:t>
            </a:r>
            <a:r>
              <a:rPr lang="ru-RU" dirty="0" smtClean="0">
                <a:effectLst/>
              </a:rPr>
              <a:t> </a:t>
            </a:r>
            <a:endParaRPr lang="ru-RU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2532" name="Picture 5" descr="http://s56.radikal.ru/i151/0906/1f/d8d61fb565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628775"/>
            <a:ext cx="8208963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Олег Митяев</a:t>
            </a:r>
          </a:p>
        </p:txBody>
      </p:sp>
      <p:pic>
        <p:nvPicPr>
          <p:cNvPr id="23555" name="Picture 4" descr="митяе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1268413"/>
            <a:ext cx="3627438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2422525"/>
            <a:ext cx="493236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800" b="1" i="1" u="sng"/>
              <a:t>Митяев Олег Григорьевич</a:t>
            </a:r>
            <a:r>
              <a:rPr lang="ru-RU" sz="1800"/>
              <a:t>, родился в Челябинске. </a:t>
            </a:r>
          </a:p>
          <a:p>
            <a:pPr algn="ctr"/>
            <a:r>
              <a:rPr lang="ru-RU" sz="1800"/>
              <a:t>Окончил Челябинский монтажный техникум и </a:t>
            </a:r>
          </a:p>
          <a:p>
            <a:pPr algn="ctr"/>
            <a:r>
              <a:rPr lang="ru-RU" sz="1800"/>
              <a:t>Челябинский институт физкультуры. Артист. Пишет песни с 1980г. на свои стихи.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Грушинский фестиваль</a:t>
            </a:r>
            <a:endParaRPr lang="ru-RU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4580" name="Picture 5" descr="http://www.arriva.ru/Files/41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9700" y="4221163"/>
            <a:ext cx="352901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http://www.nr2.ru/pict/arts1/07/08/708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0838" y="1501775"/>
            <a:ext cx="310673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груша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6013" y="1662113"/>
            <a:ext cx="28575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5" descr="груша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1675" y="3860800"/>
            <a:ext cx="36861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6502400" cy="94138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effectLst/>
              </a:rPr>
              <a:t>Концерт окончен,                                       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Музыка вдруг смолкла. 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Но так ли это</a:t>
            </a:r>
            <a:r>
              <a:rPr lang="ru-RU" dirty="0" smtClean="0">
                <a:effectLst/>
              </a:rPr>
              <a:t>….</a:t>
            </a:r>
            <a:endParaRPr lang="ru-RU" dirty="0" smtClean="0"/>
          </a:p>
        </p:txBody>
      </p:sp>
      <p:pic>
        <p:nvPicPr>
          <p:cNvPr id="25603" name="Picture 7" descr="http://www.molgvardia.ru/files/grushinskiy-02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6075" y="2200275"/>
            <a:ext cx="52800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8" descr="http://happyland.by.ru/img/grusha1.jpg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940425" y="1484313"/>
            <a:ext cx="2857500" cy="2143125"/>
          </a:xfrm>
          <a:noFill/>
        </p:spPr>
      </p:pic>
      <p:pic>
        <p:nvPicPr>
          <p:cNvPr id="25605" name="Picture 9" descr="http://pear.on.ufanet.ru/index.files/image0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3789363"/>
            <a:ext cx="20383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6627" name="Picture 6" descr="1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88913"/>
            <a:ext cx="8424862" cy="6326187"/>
          </a:xfr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554413" y="1125538"/>
            <a:ext cx="50498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 НОВЫХ ВСТРЕЧ!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8229600" cy="1660526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800" smtClean="0"/>
              <a:t>Александр Галич, Владимир Высоцкий, Новелла Матвеева, Юлий Ким, Юрий Визбор, Евгений Клячкин, Александр Городницкий.</a:t>
            </a:r>
          </a:p>
        </p:txBody>
      </p:sp>
      <p:pic>
        <p:nvPicPr>
          <p:cNvPr id="5123" name="Picture 4" descr="гали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125538"/>
            <a:ext cx="36004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http://totalrating.ru/i/11/b_10132klya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3789363"/>
            <a:ext cx="3624263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http://www.vestnik.com/issues/2004/0121/images/khelemsky_matveev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1196975"/>
            <a:ext cx="1905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городн"/>
          <p:cNvPicPr>
            <a:picLocks noChangeAspect="1" noChangeArrowheads="1"/>
          </p:cNvPicPr>
          <p:nvPr>
            <p:ph type="body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804025" y="3644900"/>
            <a:ext cx="2139950" cy="2855913"/>
          </a:xfrm>
          <a:noFill/>
        </p:spPr>
      </p:pic>
      <p:pic>
        <p:nvPicPr>
          <p:cNvPr id="5127" name="Picture 10" descr="выс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9475" y="1196975"/>
            <a:ext cx="168433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1" descr="ю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9563" y="1341438"/>
            <a:ext cx="295116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2" descr="визбор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950" y="3789363"/>
            <a:ext cx="3203575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Анатолий Лемыш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4259263" cy="4141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u="sng" smtClean="0"/>
              <a:t>   Лемыш Анатолий Владимирович</a:t>
            </a:r>
            <a:r>
              <a:rPr lang="ru-RU" sz="2400" smtClean="0"/>
              <a:t>, родился 1950 и живет в Киеве. Окончил Московский государственный университет им. М.В.Ломоносова в 1972г. Математик-программист. Песни пишет с 1967 г. преимущественно на свои стихи.</a:t>
            </a:r>
          </a:p>
        </p:txBody>
      </p:sp>
      <p:pic>
        <p:nvPicPr>
          <p:cNvPr id="6148" name="Picture 5" descr="http://test.interesniy.kiev.ua/imglib/_newimage/new/opinions/velikie/7/19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1844675"/>
            <a:ext cx="352901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686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Над Волгой, Волгой долгой тихой песней</a:t>
            </a:r>
            <a:br>
              <a:rPr lang="ru-RU" sz="2800" dirty="0" smtClean="0"/>
            </a:br>
            <a:r>
              <a:rPr lang="ru-RU" sz="2800" dirty="0" smtClean="0"/>
              <a:t>Проходит ночь, проходит ночь с заката до утра…</a:t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172" name="Picture 5" descr="http://moyasamara.ru/uploads/mynews/9901765c2f7d7c1e5f09956b4c733dbc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16125" y="1773238"/>
            <a:ext cx="518477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Булат Окуджава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18488" cy="45735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i="1" u="sng" dirty="0" smtClean="0"/>
              <a:t>Окуджава Булат Шалвович,</a:t>
            </a:r>
            <a:r>
              <a:rPr lang="ru-RU" sz="1800" dirty="0" smtClean="0"/>
              <a:t> родился в 1924 в Москве. Окончил Тбилисский государственный университет. Писатель, поэт. Песни писал с 1946г. на свои стихи. Один из основоположников жанра авторской песни.</a:t>
            </a:r>
          </a:p>
        </p:txBody>
      </p:sp>
      <p:pic>
        <p:nvPicPr>
          <p:cNvPr id="8196" name="Picture 4" descr="окуджав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825" y="2924175"/>
            <a:ext cx="3143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окуд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3068638"/>
            <a:ext cx="381635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19" name="Picture 6" descr="http://www.forum.minolta-club.ru/photo/data/514/medium/PICT96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125538"/>
            <a:ext cx="8137525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395288" y="404813"/>
            <a:ext cx="7154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На этом берегу туманном…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Владимир Высоцкий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4500563" cy="4718050"/>
          </a:xfrm>
        </p:spPr>
        <p:txBody>
          <a:bodyPr/>
          <a:lstStyle/>
          <a:p>
            <a:pPr lvl="2" algn="ctr" eaLnBrk="1" hangingPunct="1">
              <a:buFont typeface="Wingdings" pitchFamily="2" charset="2"/>
              <a:buNone/>
              <a:defRPr/>
            </a:pPr>
            <a:r>
              <a:rPr lang="ru-RU" sz="1800" b="1" i="1" u="sng" smtClean="0"/>
              <a:t>Высоцкий Владимир Семенович</a:t>
            </a:r>
            <a:r>
              <a:rPr lang="ru-RU" sz="1800" smtClean="0"/>
              <a:t> 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ru-RU" sz="1800" smtClean="0"/>
              <a:t>(1938-1980), родился и жил в Москве. Окончил Школу-студию при Московском художественном академическом театре им. М.Горького. Актер. Лауреат Государственной премии СССР. Песни писал с 1960г. на свои стихи. Один из основоположников жанра авторской песни.</a:t>
            </a:r>
          </a:p>
        </p:txBody>
      </p:sp>
      <p:pic>
        <p:nvPicPr>
          <p:cNvPr id="10244" name="Picture 4" descr="вы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1484313"/>
            <a:ext cx="35941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Александр Городницкий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u="sng" smtClean="0"/>
              <a:t>Памяти Юрия Визбора</a:t>
            </a: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2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Нам с годами ближе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Станут эти песни,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Каждая их строчка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Будет дорога.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Снова чьи-то лыжи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Греются у печки-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На плато полночном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Снежная пурга.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Нас не вспомнят в «Избранном».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Мы писали плохо…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Нет печальней участи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Первых петухов.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Вместе с Юрой Визбором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Кончилась эпоха-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Время нашей юности,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Песен и стихов.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smtClean="0"/>
              <a:t>               А.Городницкий</a:t>
            </a:r>
          </a:p>
        </p:txBody>
      </p:sp>
      <p:pic>
        <p:nvPicPr>
          <p:cNvPr id="11268" name="Picture 4" descr="город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1484313"/>
            <a:ext cx="3700463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513</TotalTime>
  <Words>602</Words>
  <Application>Microsoft Office PowerPoint</Application>
  <PresentationFormat>Экран (4:3)</PresentationFormat>
  <Paragraphs>78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Verdana</vt:lpstr>
      <vt:lpstr>Arial</vt:lpstr>
      <vt:lpstr>Wingdings</vt:lpstr>
      <vt:lpstr>Calibri</vt:lpstr>
      <vt:lpstr>Склон</vt:lpstr>
      <vt:lpstr>Слайд 1</vt:lpstr>
      <vt:lpstr>Слайд 2</vt:lpstr>
      <vt:lpstr>Александр Галич, Владимир Высоцкий, Новелла Матвеева, Юлий Ким, Юрий Визбор, Евгений Клячкин, Александр Городницкий.</vt:lpstr>
      <vt:lpstr>Анатолий Лемыш</vt:lpstr>
      <vt:lpstr>Над Волгой, Волгой долгой тихой песней Проходит ночь, проходит ночь с заката до утра… </vt:lpstr>
      <vt:lpstr>Булат Окуджава</vt:lpstr>
      <vt:lpstr>Слайд 7</vt:lpstr>
      <vt:lpstr>Владимир Высоцкий</vt:lpstr>
      <vt:lpstr>Александр Городницкий</vt:lpstr>
      <vt:lpstr>Юрий Визбор</vt:lpstr>
      <vt:lpstr>Алекса́ндр Моисе́евич Городни́цкий </vt:lpstr>
      <vt:lpstr>Его́ров Вади́м Влади́мирович</vt:lpstr>
      <vt:lpstr>Вадим Егоров</vt:lpstr>
      <vt:lpstr>Юлий Ким</vt:lpstr>
      <vt:lpstr>Ариадна Якушева</vt:lpstr>
      <vt:lpstr>Грушинский фестиваль</vt:lpstr>
      <vt:lpstr>Александр Розенбаум</vt:lpstr>
      <vt:lpstr>Виктор Берковский</vt:lpstr>
      <vt:lpstr>Валерий Грушин</vt:lpstr>
      <vt:lpstr>Мастрюковские озёра </vt:lpstr>
      <vt:lpstr>Олег Митяев</vt:lpstr>
      <vt:lpstr>Грушинский фестиваль</vt:lpstr>
      <vt:lpstr>Концерт окончен,                                        Музыка вдруг смолкла.  Но так ли это….</vt:lpstr>
      <vt:lpstr>Слайд 24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re</cp:lastModifiedBy>
  <cp:revision>20</cp:revision>
  <dcterms:created xsi:type="dcterms:W3CDTF">2009-08-21T06:21:33Z</dcterms:created>
  <dcterms:modified xsi:type="dcterms:W3CDTF">2014-03-13T14:44:24Z</dcterms:modified>
</cp:coreProperties>
</file>