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3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810D-63B5-4736-8400-B66BD0E8742C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55E5-72F2-4557-91D5-379BA36C8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659D-233D-46FB-BF28-45560687807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DE02-BC54-42FB-BF9E-E3B68D2DF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E8E18-2DCD-4078-81BA-889990859EDB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A6690-68F0-4542-A7C6-9E7330103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6217-4A00-4170-A682-0E9F9599842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85F6E-F6FE-4548-8684-05232926D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7F031-19DF-4FD0-8F64-947CCC9EE0C6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6188-D30B-402C-92D2-EE00F5959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D08E-1C0B-4CA9-AAC2-EE30BFACEFC6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11090-541D-4F76-8ABE-CB404557F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2A00-4F7A-4303-93FC-CDA43FF04C6C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1598D-CDAB-4472-81A8-B1AF07C63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1A64-6FA8-4DE8-9124-CB1411DF536E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5435A-D825-4318-A41B-F836857CB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7463-0DFA-4D63-8ACD-535EAD2FC679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B853-1F0A-4946-963B-5E0DEB416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C3FB-F337-4B0A-9E5E-EED2EBA33C79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3BD6-E767-42A3-8810-D755ED9BB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A2EA-624F-4133-9B58-08292CBA1AB6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89F9-DA9D-4B28-B00F-0EF001421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CA4FFA-666C-465A-9AC1-9E6F33E98546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67832-3299-428F-9971-4CD3E7A77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Расчет  неразветвленной </a:t>
            </a:r>
            <a:r>
              <a:rPr lang="ru-RU" u="sng" dirty="0"/>
              <a:t>электрической цепи переменного тока</a:t>
            </a:r>
            <a:endParaRPr lang="ru-RU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4786313"/>
            <a:ext cx="8143875" cy="852487"/>
          </a:xfrm>
        </p:spPr>
        <p:txBody>
          <a:bodyPr/>
          <a:lstStyle/>
          <a:p>
            <a:pPr algn="l" eaLnBrk="1" hangingPunct="1"/>
            <a:r>
              <a:rPr lang="ru-RU" sz="1800" smtClean="0">
                <a:solidFill>
                  <a:schemeClr val="tx1"/>
                </a:solidFill>
              </a:rPr>
              <a:t>Разработка  преподавателя электротехники Сибайского многопрофильного профессионального колледжа Девятовой ИМ </a:t>
            </a:r>
            <a:r>
              <a:rPr lang="en-US" sz="1800" smtClean="0">
                <a:solidFill>
                  <a:schemeClr val="tx1"/>
                </a:solidFill>
              </a:rPr>
              <a:t>[</a:t>
            </a:r>
            <a:r>
              <a:rPr lang="ru-RU" sz="1800" smtClean="0">
                <a:solidFill>
                  <a:schemeClr val="tx1"/>
                </a:solidFill>
              </a:rPr>
              <a:t>267-233-166</a:t>
            </a:r>
            <a:r>
              <a:rPr lang="en-US" sz="1800" smtClean="0">
                <a:solidFill>
                  <a:schemeClr val="tx1"/>
                </a:solidFill>
              </a:rPr>
              <a:t>]</a:t>
            </a:r>
            <a:endParaRPr lang="ru-RU" sz="1800" smtClean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1000125" y="35718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Урок №24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285875"/>
            <a:ext cx="24669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428625" y="357188"/>
            <a:ext cx="8215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Последовательное соединение активного сопротивления и индуктивности</a:t>
            </a:r>
          </a:p>
        </p:txBody>
      </p:sp>
      <p:pic>
        <p:nvPicPr>
          <p:cNvPr id="3076" name="Рисунок 7" descr="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63" y="3714750"/>
            <a:ext cx="2295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2643188" y="1857375"/>
            <a:ext cx="5786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R=100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L=0.2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Гн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U=120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   I=?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071813" y="2714625"/>
            <a:ext cx="514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L=2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f L= 2*3.14*50*0.2= 62.8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Ом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071813" y="4071938"/>
            <a:ext cx="5000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Z=√ R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=√100*100 + 62.8*62.8=118.08</a:t>
            </a:r>
            <a:endParaRPr lang="ru-RU" sz="2000" b="1" baseline="-25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571875" y="4143375"/>
            <a:ext cx="10001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57750" y="4143375"/>
            <a:ext cx="2214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00063" y="428625"/>
            <a:ext cx="81438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=I*R=1.014*100=101.6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;                  U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=I*X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=1.016*62.8=63.8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500563" y="3643313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0625" y="3643313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102"/>
          <p:cNvSpPr txBox="1">
            <a:spLocks noChangeArrowheads="1"/>
          </p:cNvSpPr>
          <p:nvPr/>
        </p:nvSpPr>
        <p:spPr bwMode="auto">
          <a:xfrm>
            <a:off x="214313" y="1571625"/>
            <a:ext cx="30003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=arccos (63.8/119.7)=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=57.82º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4102" name="TextBox 103"/>
          <p:cNvSpPr txBox="1">
            <a:spLocks noChangeArrowheads="1"/>
          </p:cNvSpPr>
          <p:nvPr/>
        </p:nvSpPr>
        <p:spPr bwMode="auto">
          <a:xfrm>
            <a:off x="285750" y="3429000"/>
            <a:ext cx="2857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i=1.016 sin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t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u=120 sin (t+57.82)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Блок-схема: альтернативный процесс 104"/>
          <p:cNvSpPr/>
          <p:nvPr/>
        </p:nvSpPr>
        <p:spPr>
          <a:xfrm>
            <a:off x="142875" y="3357563"/>
            <a:ext cx="2857500" cy="92868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4" name="TextBox 105"/>
          <p:cNvSpPr txBox="1">
            <a:spLocks noChangeArrowheads="1"/>
          </p:cNvSpPr>
          <p:nvPr/>
        </p:nvSpPr>
        <p:spPr bwMode="auto">
          <a:xfrm>
            <a:off x="357188" y="4500563"/>
            <a:ext cx="2714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Ток отстает от напряжения на 57,82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º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5" name="Рисунок 38" descr="сетк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8" y="1357313"/>
            <a:ext cx="47053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Прямая со стрелкой 40"/>
          <p:cNvCxnSpPr/>
          <p:nvPr/>
        </p:nvCxnSpPr>
        <p:spPr>
          <a:xfrm>
            <a:off x="4500563" y="4286250"/>
            <a:ext cx="3857625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500563" y="4214813"/>
            <a:ext cx="857250" cy="1587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3498850" y="3214688"/>
            <a:ext cx="2001837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7358063" y="3286125"/>
            <a:ext cx="20018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72000" y="2286000"/>
            <a:ext cx="3714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4500563" y="2286000"/>
            <a:ext cx="3857625" cy="192881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TextBox 61"/>
          <p:cNvSpPr txBox="1">
            <a:spLocks noChangeArrowheads="1"/>
          </p:cNvSpPr>
          <p:nvPr/>
        </p:nvSpPr>
        <p:spPr bwMode="auto">
          <a:xfrm>
            <a:off x="6000750" y="300037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endParaRPr lang="ru-RU">
              <a:latin typeface="Calibri" pitchFamily="34" charset="0"/>
            </a:endParaRPr>
          </a:p>
        </p:txBody>
      </p:sp>
      <p:sp>
        <p:nvSpPr>
          <p:cNvPr id="4113" name="TextBox 63"/>
          <p:cNvSpPr txBox="1">
            <a:spLocks noChangeArrowheads="1"/>
          </p:cNvSpPr>
          <p:nvPr/>
        </p:nvSpPr>
        <p:spPr bwMode="auto">
          <a:xfrm>
            <a:off x="4572000" y="2928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L</a:t>
            </a:r>
            <a:endParaRPr lang="ru-RU">
              <a:latin typeface="Calibri" pitchFamily="34" charset="0"/>
            </a:endParaRPr>
          </a:p>
        </p:txBody>
      </p:sp>
      <p:sp>
        <p:nvSpPr>
          <p:cNvPr id="4114" name="TextBox 65"/>
          <p:cNvSpPr txBox="1">
            <a:spLocks noChangeArrowheads="1"/>
          </p:cNvSpPr>
          <p:nvPr/>
        </p:nvSpPr>
        <p:spPr bwMode="auto">
          <a:xfrm>
            <a:off x="6072188" y="4429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R</a:t>
            </a:r>
            <a:endParaRPr lang="ru-RU">
              <a:latin typeface="Calibri" pitchFamily="34" charset="0"/>
            </a:endParaRPr>
          </a:p>
        </p:txBody>
      </p:sp>
      <p:sp>
        <p:nvSpPr>
          <p:cNvPr id="4115" name="TextBox 66"/>
          <p:cNvSpPr txBox="1">
            <a:spLocks noChangeArrowheads="1"/>
          </p:cNvSpPr>
          <p:nvPr/>
        </p:nvSpPr>
        <p:spPr bwMode="auto">
          <a:xfrm>
            <a:off x="4786313" y="4357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I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  <p:bldP spid="41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1357313"/>
            <a:ext cx="22764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642938" y="142875"/>
            <a:ext cx="7643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Последовательное соединение активного сопротивления и емкости</a:t>
            </a: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3071813" y="1428750"/>
            <a:ext cx="5643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R=100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мкф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U=120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   I=?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3071813" y="2714625"/>
            <a:ext cx="514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L=2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f L= 2*3.14*50*0.2= 62.8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Ом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3071813" y="4071938"/>
            <a:ext cx="5000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Z=√ R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=√100*100 + 62.8*62.8=118.08</a:t>
            </a:r>
            <a:endParaRPr lang="ru-RU" sz="2000" b="1" baseline="-25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00063" y="428625"/>
            <a:ext cx="81438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=I*R=0,64*100=64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;                  U</a:t>
            </a:r>
            <a:r>
              <a:rPr lang="ru-RU" sz="2000" b="1" baseline="-250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=I*X</a:t>
            </a:r>
            <a:r>
              <a:rPr lang="ru-RU" sz="2000" b="1" baseline="-250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=0,64*159,23=101.9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500563" y="3643313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0625" y="3643313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84"/>
          <p:cNvSpPr txBox="1">
            <a:spLocks noChangeArrowheads="1"/>
          </p:cNvSpPr>
          <p:nvPr/>
        </p:nvSpPr>
        <p:spPr bwMode="auto">
          <a:xfrm>
            <a:off x="428625" y="1285875"/>
            <a:ext cx="30003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=arccos (101.9/120.3)=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=32.12º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86" name="Блок-схема: альтернативный процесс 85"/>
          <p:cNvSpPr/>
          <p:nvPr/>
        </p:nvSpPr>
        <p:spPr>
          <a:xfrm>
            <a:off x="357188" y="2857500"/>
            <a:ext cx="2857500" cy="92868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1" name="TextBox 86"/>
          <p:cNvSpPr txBox="1">
            <a:spLocks noChangeArrowheads="1"/>
          </p:cNvSpPr>
          <p:nvPr/>
        </p:nvSpPr>
        <p:spPr bwMode="auto">
          <a:xfrm>
            <a:off x="357188" y="3000375"/>
            <a:ext cx="2857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i=0.64 sin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t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u=120 sin (t-32.12)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Box 88"/>
          <p:cNvSpPr txBox="1">
            <a:spLocks noChangeArrowheads="1"/>
          </p:cNvSpPr>
          <p:nvPr/>
        </p:nvSpPr>
        <p:spPr bwMode="auto">
          <a:xfrm>
            <a:off x="285750" y="4572000"/>
            <a:ext cx="2714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Ток опережает напряжение на 32,12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º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3" name="Рисунок 51" descr="сетк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5" y="2000250"/>
            <a:ext cx="47053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Прямая со стрелкой 54"/>
          <p:cNvCxnSpPr/>
          <p:nvPr/>
        </p:nvCxnSpPr>
        <p:spPr>
          <a:xfrm>
            <a:off x="5357813" y="3000375"/>
            <a:ext cx="857250" cy="158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357813" y="3071813"/>
            <a:ext cx="2500312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>
            <a:off x="3786982" y="4571206"/>
            <a:ext cx="3143250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6200000" flipH="1">
            <a:off x="5143500" y="3357563"/>
            <a:ext cx="3000375" cy="24288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TextBox 73"/>
          <p:cNvSpPr txBox="1">
            <a:spLocks noChangeArrowheads="1"/>
          </p:cNvSpPr>
          <p:nvPr/>
        </p:nvSpPr>
        <p:spPr bwMode="auto">
          <a:xfrm>
            <a:off x="5715000" y="2571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I</a:t>
            </a:r>
            <a:endParaRPr lang="ru-RU">
              <a:latin typeface="Calibri" pitchFamily="34" charset="0"/>
            </a:endParaRPr>
          </a:p>
        </p:txBody>
      </p:sp>
      <p:sp>
        <p:nvSpPr>
          <p:cNvPr id="6159" name="TextBox 74"/>
          <p:cNvSpPr txBox="1">
            <a:spLocks noChangeArrowheads="1"/>
          </p:cNvSpPr>
          <p:nvPr/>
        </p:nvSpPr>
        <p:spPr bwMode="auto">
          <a:xfrm>
            <a:off x="6786563" y="42148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endParaRPr lang="ru-RU">
              <a:latin typeface="Calibri" pitchFamily="34" charset="0"/>
            </a:endParaRPr>
          </a:p>
        </p:txBody>
      </p:sp>
      <p:sp>
        <p:nvSpPr>
          <p:cNvPr id="6160" name="TextBox 75"/>
          <p:cNvSpPr txBox="1">
            <a:spLocks noChangeArrowheads="1"/>
          </p:cNvSpPr>
          <p:nvPr/>
        </p:nvSpPr>
        <p:spPr bwMode="auto">
          <a:xfrm>
            <a:off x="7143750" y="25717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R</a:t>
            </a:r>
            <a:endParaRPr lang="ru-RU">
              <a:latin typeface="Calibri" pitchFamily="34" charset="0"/>
            </a:endParaRPr>
          </a:p>
        </p:txBody>
      </p:sp>
      <p:sp>
        <p:nvSpPr>
          <p:cNvPr id="6161" name="TextBox 76"/>
          <p:cNvSpPr txBox="1">
            <a:spLocks noChangeArrowheads="1"/>
          </p:cNvSpPr>
          <p:nvPr/>
        </p:nvSpPr>
        <p:spPr bwMode="auto">
          <a:xfrm>
            <a:off x="4714875" y="42862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rot="5400000">
            <a:off x="6322219" y="4607719"/>
            <a:ext cx="307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>
            <a:off x="5429250" y="6143625"/>
            <a:ext cx="2500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9" grpId="0"/>
      <p:bldP spid="6160" grpId="0"/>
      <p:bldP spid="6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хема RL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1285875"/>
            <a:ext cx="357187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Прямоугольник 6"/>
          <p:cNvSpPr>
            <a:spLocks noChangeArrowheads="1"/>
          </p:cNvSpPr>
          <p:nvPr/>
        </p:nvSpPr>
        <p:spPr bwMode="auto">
          <a:xfrm>
            <a:off x="500063" y="357188"/>
            <a:ext cx="8429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Последовательное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соединение активного сопротивления, индуктивности и емкости</a:t>
            </a:r>
          </a:p>
        </p:txBody>
      </p:sp>
      <p:sp>
        <p:nvSpPr>
          <p:cNvPr id="7172" name="Прямоугольник 7"/>
          <p:cNvSpPr>
            <a:spLocks noChangeArrowheads="1"/>
          </p:cNvSpPr>
          <p:nvPr/>
        </p:nvSpPr>
        <p:spPr bwMode="auto">
          <a:xfrm>
            <a:off x="4071938" y="1500188"/>
            <a:ext cx="4786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R=100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L=0.2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Гн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U=120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С= 20 мкф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 I=?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15"/>
          <p:cNvSpPr txBox="1">
            <a:spLocks noChangeArrowheads="1"/>
          </p:cNvSpPr>
          <p:nvPr/>
        </p:nvSpPr>
        <p:spPr bwMode="auto">
          <a:xfrm>
            <a:off x="4357688" y="2857500"/>
            <a:ext cx="457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X= X</a:t>
            </a:r>
            <a:r>
              <a:rPr lang="ru-RU" sz="2000" b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-Xс=159,23-62,8=96,43 Ом                         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Z =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√ R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с)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=  138,9 Ом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Uc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=120/138.9=0.86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 descr="сетк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500" y="1571625"/>
            <a:ext cx="47053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428625" y="428625"/>
            <a:ext cx="37560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Uc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=120/138.9=0.86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>
              <a:latin typeface="Times New Roman" pitchFamily="18" charset="0"/>
              <a:ea typeface="TimesNewRomanPSMT" charset="-128"/>
              <a:cs typeface="Times New Roman" pitchFamily="18" charset="0"/>
            </a:endParaRPr>
          </a:p>
          <a:p>
            <a:pPr algn="just"/>
            <a:endParaRPr lang="ru-RU" sz="2000" b="1">
              <a:latin typeface="Times New Roman" pitchFamily="18" charset="0"/>
              <a:ea typeface="TimesNewRomanPSMT" charset="-128"/>
              <a:cs typeface="Times New Roman" pitchFamily="18" charset="0"/>
            </a:endParaRPr>
          </a:p>
          <a:p>
            <a:pPr algn="just"/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U</a:t>
            </a:r>
            <a:r>
              <a:rPr lang="en-US" sz="2000" b="1" baseline="-30000">
                <a:latin typeface="Times New Roman" pitchFamily="18" charset="0"/>
                <a:ea typeface="TimesNewRomanPSMT" charset="-128"/>
                <a:cs typeface="Times New Roman" pitchFamily="18" charset="0"/>
              </a:rPr>
              <a:t>R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=I*R=0,86*100=86 </a:t>
            </a:r>
            <a:r>
              <a:rPr lang="ru-RU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;      </a:t>
            </a:r>
            <a:endParaRPr lang="ru-RU" sz="2000" b="1">
              <a:latin typeface="Times New Roman" pitchFamily="18" charset="0"/>
              <a:ea typeface="TimesNewRomanPSMT" charset="-128"/>
              <a:cs typeface="Times New Roman" pitchFamily="18" charset="0"/>
            </a:endParaRPr>
          </a:p>
          <a:p>
            <a:pPr algn="just"/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U</a:t>
            </a:r>
            <a:r>
              <a:rPr lang="ru-RU" sz="2000" b="1" baseline="-30000">
                <a:latin typeface="Times New Roman" pitchFamily="18" charset="0"/>
                <a:ea typeface="TimesNewRomanPSMT" charset="-128"/>
                <a:cs typeface="Times New Roman" pitchFamily="18" charset="0"/>
              </a:rPr>
              <a:t>С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=I*X</a:t>
            </a:r>
            <a:r>
              <a:rPr lang="ru-RU" sz="2000" b="1" baseline="-30000">
                <a:latin typeface="Times New Roman" pitchFamily="18" charset="0"/>
                <a:ea typeface="TimesNewRomanPSMT" charset="-128"/>
                <a:cs typeface="Times New Roman" pitchFamily="18" charset="0"/>
              </a:rPr>
              <a:t>С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=0,86*159,23=136.9 </a:t>
            </a:r>
            <a:r>
              <a:rPr lang="ru-RU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.  </a:t>
            </a:r>
            <a:endParaRPr lang="ru-RU" sz="2000" b="1">
              <a:latin typeface="Times New Roman" pitchFamily="18" charset="0"/>
              <a:ea typeface="TimesNewRomanPSMT" charset="-128"/>
              <a:cs typeface="Times New Roman" pitchFamily="18" charset="0"/>
            </a:endParaRPr>
          </a:p>
          <a:p>
            <a:pPr algn="just"/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U</a:t>
            </a:r>
            <a:r>
              <a:rPr lang="en-US" sz="2000" b="1" baseline="-30000">
                <a:latin typeface="Times New Roman" pitchFamily="18" charset="0"/>
                <a:ea typeface="TimesNewRomanPSMT" charset="-128"/>
                <a:cs typeface="Times New Roman" pitchFamily="18" charset="0"/>
              </a:rPr>
              <a:t>L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=I*X</a:t>
            </a:r>
            <a:r>
              <a:rPr lang="en-US" sz="2000" b="1" baseline="-30000">
                <a:latin typeface="Times New Roman" pitchFamily="18" charset="0"/>
                <a:ea typeface="TimesNewRomanPSMT" charset="-128"/>
                <a:cs typeface="Times New Roman" pitchFamily="18" charset="0"/>
              </a:rPr>
              <a:t>L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=0,86*62.8=</a:t>
            </a:r>
            <a:r>
              <a:rPr lang="ru-RU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54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В</a:t>
            </a:r>
            <a:r>
              <a:rPr lang="en-US" sz="2000" b="1">
                <a:latin typeface="Times New Roman" pitchFamily="18" charset="0"/>
                <a:ea typeface="TimesNewRomanPSMT" charset="-128"/>
                <a:cs typeface="Times New Roman" pitchFamily="18" charset="0"/>
              </a:rPr>
              <a:t>.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036888" y="4106863"/>
            <a:ext cx="4357687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14938" y="1928813"/>
            <a:ext cx="3286125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14938" y="1928813"/>
            <a:ext cx="3214687" cy="157162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5572125" y="13573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I</a:t>
            </a:r>
            <a:endParaRPr lang="ru-RU">
              <a:latin typeface="Calibri" pitchFamily="34" charset="0"/>
            </a:endParaRPr>
          </a:p>
        </p:txBody>
      </p: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7643813" y="20002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R</a:t>
            </a:r>
            <a:endParaRPr lang="ru-RU">
              <a:latin typeface="Calibri" pitchFamily="34" charset="0"/>
            </a:endParaRPr>
          </a:p>
        </p:txBody>
      </p:sp>
      <p:sp>
        <p:nvSpPr>
          <p:cNvPr id="8201" name="TextBox 11"/>
          <p:cNvSpPr txBox="1">
            <a:spLocks noChangeArrowheads="1"/>
          </p:cNvSpPr>
          <p:nvPr/>
        </p:nvSpPr>
        <p:spPr bwMode="auto">
          <a:xfrm>
            <a:off x="4857750" y="25717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8202" name="TextBox 12"/>
          <p:cNvSpPr txBox="1">
            <a:spLocks noChangeArrowheads="1"/>
          </p:cNvSpPr>
          <p:nvPr/>
        </p:nvSpPr>
        <p:spPr bwMode="auto">
          <a:xfrm>
            <a:off x="7000875" y="300037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endParaRPr lang="ru-RU">
              <a:latin typeface="Calibri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3965575" y="4894263"/>
            <a:ext cx="2643187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4"/>
          <p:cNvSpPr txBox="1">
            <a:spLocks noChangeArrowheads="1"/>
          </p:cNvSpPr>
          <p:nvPr/>
        </p:nvSpPr>
        <p:spPr bwMode="auto">
          <a:xfrm>
            <a:off x="5357813" y="4429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L</a:t>
            </a:r>
            <a:endParaRPr lang="ru-RU">
              <a:latin typeface="Calibri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7644606" y="2713832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214938" y="1857375"/>
            <a:ext cx="857250" cy="158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14938" y="3500438"/>
            <a:ext cx="32146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8" name="TextBox 28"/>
          <p:cNvSpPr txBox="1">
            <a:spLocks noChangeArrowheads="1"/>
          </p:cNvSpPr>
          <p:nvPr/>
        </p:nvSpPr>
        <p:spPr bwMode="auto">
          <a:xfrm>
            <a:off x="500063" y="3857625"/>
            <a:ext cx="2857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i=0.64 sin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t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u=120 sin (t-</a:t>
            </a:r>
            <a:r>
              <a:rPr lang="ru-RU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46,07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428625" y="3643313"/>
            <a:ext cx="2857500" cy="92868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10" name="TextBox 30"/>
          <p:cNvSpPr txBox="1">
            <a:spLocks noChangeArrowheads="1"/>
          </p:cNvSpPr>
          <p:nvPr/>
        </p:nvSpPr>
        <p:spPr bwMode="auto">
          <a:xfrm>
            <a:off x="357188" y="2643188"/>
            <a:ext cx="30003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=arccos (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82,9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19,45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46,07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º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8211" name="TextBox 31"/>
          <p:cNvSpPr txBox="1">
            <a:spLocks noChangeArrowheads="1"/>
          </p:cNvSpPr>
          <p:nvPr/>
        </p:nvSpPr>
        <p:spPr bwMode="auto">
          <a:xfrm>
            <a:off x="571500" y="5286375"/>
            <a:ext cx="2714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Ток опережает напряжение на 46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º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1" grpId="0"/>
      <p:bldP spid="8202" grpId="0"/>
      <p:bldP spid="820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270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Symbol</vt:lpstr>
      <vt:lpstr>TimesNewRomanPSMT</vt:lpstr>
      <vt:lpstr>Тема Office</vt:lpstr>
      <vt:lpstr>Расчет  неразветвленной электрической цепи переменного тока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неразветвленной электрической цепи переменного тока</dc:title>
  <dc:creator>Admin</dc:creator>
  <cp:lastModifiedBy>re</cp:lastModifiedBy>
  <cp:revision>28</cp:revision>
  <dcterms:created xsi:type="dcterms:W3CDTF">2012-12-04T08:47:29Z</dcterms:created>
  <dcterms:modified xsi:type="dcterms:W3CDTF">2014-03-18T22:22:25Z</dcterms:modified>
</cp:coreProperties>
</file>