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98" r:id="rId3"/>
    <p:sldId id="299" r:id="rId4"/>
    <p:sldId id="259" r:id="rId5"/>
    <p:sldId id="261" r:id="rId6"/>
    <p:sldId id="266" r:id="rId7"/>
    <p:sldId id="264" r:id="rId8"/>
    <p:sldId id="265" r:id="rId9"/>
    <p:sldId id="267" r:id="rId10"/>
    <p:sldId id="269" r:id="rId11"/>
    <p:sldId id="268" r:id="rId12"/>
    <p:sldId id="270" r:id="rId13"/>
    <p:sldId id="271" r:id="rId14"/>
    <p:sldId id="274" r:id="rId15"/>
    <p:sldId id="272" r:id="rId16"/>
    <p:sldId id="273" r:id="rId17"/>
    <p:sldId id="275" r:id="rId18"/>
    <p:sldId id="276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8" r:id="rId28"/>
    <p:sldId id="289" r:id="rId29"/>
    <p:sldId id="290" r:id="rId30"/>
    <p:sldId id="292" r:id="rId31"/>
    <p:sldId id="293" r:id="rId32"/>
    <p:sldId id="294" r:id="rId33"/>
    <p:sldId id="295" r:id="rId34"/>
    <p:sldId id="296" r:id="rId35"/>
    <p:sldId id="297" r:id="rId36"/>
    <p:sldId id="300" r:id="rId3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F5D6"/>
    <a:srgbClr val="66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43" autoAdjust="0"/>
    <p:restoredTop sz="94660"/>
  </p:normalViewPr>
  <p:slideViewPr>
    <p:cSldViewPr>
      <p:cViewPr varScale="1">
        <p:scale>
          <a:sx n="42" d="100"/>
          <a:sy n="42" d="100"/>
        </p:scale>
        <p:origin x="-110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56C791-9F6C-4078-946C-E2FE790901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9A3A7B-F2C8-4F31-BA21-A9AEA2B635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3FA7B8-210E-4CE0-BE78-1083AD0619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E32F5A-1E8A-4237-972A-E303BE764D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2026BF-915C-471B-83FC-59B77A0312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артинк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артинка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2BED6F-5380-4D2B-99ED-E0AD5C650C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82FCCE-DD85-4862-8CC3-BF393DD03F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Заголовок, 2 маленьких объекта и 1 большой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614364-D208-42B7-8FD8-CDA2957030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D10A09-3110-4735-9F7B-7442F9B7A5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0105C2-054D-4989-91A5-AAD4335334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5D891A-1BD8-4D7B-8784-55542281CF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753C91-CEC4-4146-A584-779ED715C6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C56AD3-73A1-49F4-8ACE-00DB38C89F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2DEC82-BB78-4FF5-BF9C-E2DAEFD6FB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A8C50C-BE98-48F3-BC10-846C43835B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64D635-2D78-422A-B1D5-95FF44D3E1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F496E1-B43F-4D6E-B511-B8371AEB02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A44594AC-61D3-425F-BCC5-C8496D5738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7.png"/><Relationship Id="rId4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шаблон18_0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9388" y="188913"/>
            <a:ext cx="8785225" cy="640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51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476375" y="476250"/>
            <a:ext cx="7488238" cy="1873250"/>
          </a:xfrm>
        </p:spPr>
        <p:txBody>
          <a:bodyPr/>
          <a:lstStyle/>
          <a:p>
            <a:pPr eaLnBrk="1" hangingPunct="1"/>
            <a:r>
              <a:rPr lang="ru-RU" i="1" dirty="0" smtClean="0">
                <a:solidFill>
                  <a:schemeClr val="accent2"/>
                </a:solidFill>
              </a:rPr>
              <a:t>«ПОЛЯ  РАТНОЙ  СЛАВЫ»</a:t>
            </a: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547813" y="2852738"/>
            <a:ext cx="7596187" cy="3529012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smtClean="0">
                <a:solidFill>
                  <a:srgbClr val="660066"/>
                </a:solidFill>
              </a:rPr>
              <a:t>Художественно-исторический журнал</a:t>
            </a:r>
          </a:p>
          <a:p>
            <a:pPr eaLnBrk="1" hangingPunct="1">
              <a:defRPr/>
            </a:pPr>
            <a:endParaRPr lang="ru-RU" dirty="0" smtClean="0">
              <a:solidFill>
                <a:srgbClr val="660066"/>
              </a:solidFill>
            </a:endParaRPr>
          </a:p>
          <a:p>
            <a:pPr eaLnBrk="1" hangingPunct="1">
              <a:defRPr/>
            </a:pPr>
            <a:endParaRPr lang="ru-RU" dirty="0" smtClean="0">
              <a:solidFill>
                <a:srgbClr val="660066"/>
              </a:solidFill>
            </a:endParaRPr>
          </a:p>
          <a:p>
            <a:pPr marL="457200" indent="-457200" eaLnBrk="1" hangingPunct="1">
              <a:buFont typeface="Wingdings" pitchFamily="2" charset="2"/>
              <a:buChar char="v"/>
              <a:defRPr/>
            </a:pPr>
            <a:r>
              <a:rPr lang="ru-RU" sz="2400" dirty="0" smtClean="0">
                <a:solidFill>
                  <a:srgbClr val="660066"/>
                </a:solidFill>
              </a:rPr>
              <a:t>Составитель: Мартыненко  Галина  Фёдоровна</a:t>
            </a:r>
          </a:p>
          <a:p>
            <a:pPr marL="457200" indent="-457200" eaLnBrk="1" hangingPunct="1">
              <a:buFont typeface="Wingdings" pitchFamily="2" charset="2"/>
              <a:buChar char="v"/>
              <a:defRPr/>
            </a:pPr>
            <a:r>
              <a:rPr lang="ru-RU" sz="2400" dirty="0" smtClean="0">
                <a:solidFill>
                  <a:srgbClr val="660066"/>
                </a:solidFill>
              </a:rPr>
              <a:t>учитель истории  (241-062-069)</a:t>
            </a:r>
          </a:p>
          <a:p>
            <a:pPr marL="457200" indent="-457200" eaLnBrk="1" hangingPunct="1">
              <a:buFont typeface="Wingdings" pitchFamily="2" charset="2"/>
              <a:buChar char="v"/>
              <a:defRPr/>
            </a:pPr>
            <a:r>
              <a:rPr lang="ru-RU" sz="2400" dirty="0" smtClean="0">
                <a:solidFill>
                  <a:srgbClr val="660066"/>
                </a:solidFill>
              </a:rPr>
              <a:t>ГКОУ РО школы-интерната </a:t>
            </a:r>
            <a:r>
              <a:rPr lang="en-US" sz="2400" dirty="0" smtClean="0">
                <a:solidFill>
                  <a:srgbClr val="660066"/>
                </a:solidFill>
              </a:rPr>
              <a:t> VIII</a:t>
            </a:r>
            <a:r>
              <a:rPr lang="ru-RU" sz="2400" dirty="0" smtClean="0">
                <a:solidFill>
                  <a:srgbClr val="660066"/>
                </a:solidFill>
              </a:rPr>
              <a:t> вида</a:t>
            </a:r>
          </a:p>
          <a:p>
            <a:pPr eaLnBrk="1" hangingPunct="1">
              <a:defRPr/>
            </a:pPr>
            <a:r>
              <a:rPr lang="ru-RU" sz="2400" dirty="0" err="1" smtClean="0">
                <a:solidFill>
                  <a:srgbClr val="660066"/>
                </a:solidFill>
              </a:rPr>
              <a:t>г.Новошахтинска</a:t>
            </a:r>
            <a:endParaRPr lang="ru-RU" sz="2400" dirty="0" smtClean="0">
              <a:solidFill>
                <a:srgbClr val="660066"/>
              </a:solidFill>
            </a:endParaRPr>
          </a:p>
          <a:p>
            <a:pPr eaLnBrk="1" hangingPunct="1">
              <a:defRPr/>
            </a:pPr>
            <a:endParaRPr lang="ru-RU" dirty="0" smtClean="0">
              <a:solidFill>
                <a:srgbClr val="66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шаблон28_0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50825" y="211138"/>
            <a:ext cx="8713788" cy="648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267" name="Rectangle 3"/>
          <p:cNvSpPr>
            <a:spLocks noGrp="1" noChangeArrowheads="1"/>
          </p:cNvSpPr>
          <p:nvPr>
            <p:ph type="title"/>
          </p:nvPr>
        </p:nvSpPr>
        <p:spPr>
          <a:xfrm>
            <a:off x="1042988" y="404813"/>
            <a:ext cx="7200900" cy="1223962"/>
          </a:xfrm>
          <a:solidFill>
            <a:srgbClr val="FAF5D6"/>
          </a:solidFill>
          <a:ln>
            <a:solidFill>
              <a:schemeClr val="accent2"/>
            </a:solidFill>
          </a:ln>
        </p:spPr>
        <p:txBody>
          <a:bodyPr/>
          <a:lstStyle/>
          <a:p>
            <a:pPr eaLnBrk="1" hangingPunct="1"/>
            <a:r>
              <a:rPr lang="ru-RU" sz="2400" b="1" i="1" smtClean="0">
                <a:solidFill>
                  <a:schemeClr val="accent2"/>
                </a:solidFill>
              </a:rPr>
              <a:t>Полководческое дарование великого князя проявилось в умелой расстановке полков</a:t>
            </a:r>
          </a:p>
        </p:txBody>
      </p:sp>
      <p:pic>
        <p:nvPicPr>
          <p:cNvPr id="11268" name="Picture 5"/>
          <p:cNvPicPr>
            <a:picLocks noChangeAspect="1" noChangeArrowheads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1692275" y="1700213"/>
            <a:ext cx="6119813" cy="4824412"/>
          </a:xfr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шаблон28_0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50825" y="211138"/>
            <a:ext cx="8713788" cy="648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291" name="Rectangle 9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354137"/>
          </a:xfrm>
          <a:solidFill>
            <a:srgbClr val="FAF5D6"/>
          </a:solidFill>
          <a:ln>
            <a:solidFill>
              <a:schemeClr val="accent2"/>
            </a:solidFill>
          </a:ln>
        </p:spPr>
        <p:txBody>
          <a:bodyPr/>
          <a:lstStyle/>
          <a:p>
            <a:pPr eaLnBrk="1" hangingPunct="1"/>
            <a:r>
              <a:rPr lang="ru-RU" sz="2000" smtClean="0">
                <a:solidFill>
                  <a:schemeClr val="accent2"/>
                </a:solidFill>
              </a:rPr>
              <a:t>«Вступившись обе силы на бой, и была брань и сеча зело, и лилась кровь как вода, и пала мёртвых бесчисленно от обеих сил от татарской и русской. Всюду лежали мёртвые, и не могли кони ступать по мёртвым».</a:t>
            </a:r>
          </a:p>
        </p:txBody>
      </p:sp>
      <p:pic>
        <p:nvPicPr>
          <p:cNvPr id="12292" name="Picture 8"/>
          <p:cNvPicPr>
            <a:picLocks noChangeAspect="1" noChangeArrowheads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1403350" y="1773238"/>
            <a:ext cx="6553200" cy="4813300"/>
          </a:xfr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шаблон22_0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50825" y="187325"/>
            <a:ext cx="8497888" cy="637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315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476250"/>
            <a:ext cx="4679950" cy="5649913"/>
          </a:xfrm>
          <a:solidFill>
            <a:srgbClr val="FAF5D6"/>
          </a:solidFill>
          <a:ln>
            <a:solidFill>
              <a:schemeClr val="accent2"/>
            </a:solidFill>
          </a:ln>
        </p:spPr>
        <p:txBody>
          <a:bodyPr/>
          <a:lstStyle/>
          <a:p>
            <a:pPr eaLnBrk="1" hangingPunct="1">
              <a:buFontTx/>
              <a:buNone/>
            </a:pPr>
            <a:r>
              <a:rPr lang="ru-RU" sz="2400" smtClean="0"/>
              <a:t> </a:t>
            </a:r>
            <a:r>
              <a:rPr lang="ru-RU" sz="2400" i="1" smtClean="0">
                <a:solidFill>
                  <a:schemeClr val="accent2"/>
                </a:solidFill>
              </a:rPr>
              <a:t>«И рече князь великий Дмитрий Иванович: «Братия,- бояра и князи, и дети боярские, то вам суждено место… на поле Куликове, на речке Непрядве. И положили ите головы своя за святыя церкви, за землю за Русскую и за веру крестьянскую. Прости, мя, братия, и благословите в сем веке и в будущем»».</a:t>
            </a:r>
          </a:p>
        </p:txBody>
      </p:sp>
      <p:pic>
        <p:nvPicPr>
          <p:cNvPr id="13316" name="Picture 6"/>
          <p:cNvPicPr>
            <a:picLocks noChangeAspect="1" noChangeArrowheads="1"/>
          </p:cNvPicPr>
          <p:nvPr>
            <p:ph sz="half" idx="2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5148263" y="333375"/>
            <a:ext cx="3635375" cy="4525963"/>
          </a:xfr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шаблон9_0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95288" y="296863"/>
            <a:ext cx="8497887" cy="637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33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425575"/>
          </a:xfrm>
          <a:solidFill>
            <a:schemeClr val="accent1"/>
          </a:solidFill>
          <a:ln>
            <a:solidFill>
              <a:srgbClr val="660066"/>
            </a:solidFill>
          </a:ln>
        </p:spPr>
        <p:txBody>
          <a:bodyPr/>
          <a:lstStyle/>
          <a:p>
            <a:pPr eaLnBrk="1" hangingPunct="1"/>
            <a:r>
              <a:rPr lang="ru-RU" sz="2400" smtClean="0">
                <a:solidFill>
                  <a:srgbClr val="660066"/>
                </a:solidFill>
              </a:rPr>
              <a:t>26 августа 1812 года произошло Бородинское сражение русской армии, под командованием М.И.Кутузова, с французской армией Наполеона.</a:t>
            </a:r>
            <a:endParaRPr lang="ru-RU" sz="4000" smtClean="0">
              <a:solidFill>
                <a:srgbClr val="660066"/>
              </a:solidFill>
            </a:endParaRPr>
          </a:p>
        </p:txBody>
      </p:sp>
      <p:pic>
        <p:nvPicPr>
          <p:cNvPr id="14340" name="Picture 5"/>
          <p:cNvPicPr>
            <a:picLocks noChangeAspect="1" noChangeArrowheads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755650" y="1773238"/>
            <a:ext cx="7775575" cy="4464050"/>
          </a:xfr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шаблон9_0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95288" y="296863"/>
            <a:ext cx="8497887" cy="637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333375"/>
            <a:ext cx="8229600" cy="2159000"/>
          </a:xfrm>
          <a:solidFill>
            <a:schemeClr val="accent1"/>
          </a:solidFill>
          <a:ln>
            <a:solidFill>
              <a:srgbClr val="660066"/>
            </a:solidFill>
          </a:ln>
        </p:spPr>
        <p:txBody>
          <a:bodyPr/>
          <a:lstStyle/>
          <a:p>
            <a:pPr eaLnBrk="1" hangingPunct="1"/>
            <a:r>
              <a:rPr lang="ru-RU" sz="2000" smtClean="0"/>
              <a:t>«</a:t>
            </a:r>
            <a:r>
              <a:rPr lang="ru-RU" sz="2000" smtClean="0">
                <a:solidFill>
                  <a:srgbClr val="660066"/>
                </a:solidFill>
              </a:rPr>
              <a:t>Трудно себе представить ожесточение обеих сторон в Бородинском сражении.</a:t>
            </a:r>
            <a:r>
              <a:rPr lang="ru-RU" sz="4000" smtClean="0">
                <a:solidFill>
                  <a:srgbClr val="660066"/>
                </a:solidFill>
              </a:rPr>
              <a:t> </a:t>
            </a:r>
            <a:r>
              <a:rPr lang="ru-RU" sz="2000" smtClean="0">
                <a:solidFill>
                  <a:srgbClr val="660066"/>
                </a:solidFill>
              </a:rPr>
              <a:t>Артиллерия скакала по трупам, как по бревенчатой мостовой, втискивая трупы в землю, упитанную кровью. Изувеченные люди и лошади лежали грудами. Чугун и железо отказывались служить мщению людей, раскалённые пушки не моли выдерживать действия пороха и лопались с треском…»</a:t>
            </a:r>
          </a:p>
        </p:txBody>
      </p:sp>
      <p:pic>
        <p:nvPicPr>
          <p:cNvPr id="15364" name="Picture 6"/>
          <p:cNvPicPr>
            <a:picLocks noChangeAspect="1" noChangeArrowheads="1"/>
          </p:cNvPicPr>
          <p:nvPr>
            <p:ph sz="half"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179388" y="3068638"/>
            <a:ext cx="4248150" cy="3384550"/>
          </a:xfrm>
          <a:noFill/>
        </p:spPr>
      </p:pic>
      <p:pic>
        <p:nvPicPr>
          <p:cNvPr id="15365" name="Picture 7"/>
          <p:cNvPicPr>
            <a:picLocks noChangeAspect="1" noChangeArrowheads="1"/>
          </p:cNvPicPr>
          <p:nvPr>
            <p:ph sz="half" idx="2"/>
          </p:nvPr>
        </p:nvPicPr>
        <p:blipFill>
          <a:blip r:embed="rId4" cstate="email"/>
          <a:srcRect/>
          <a:stretch>
            <a:fillRect/>
          </a:stretch>
        </p:blipFill>
        <p:spPr>
          <a:xfrm>
            <a:off x="4572000" y="2636838"/>
            <a:ext cx="4572000" cy="2493962"/>
          </a:xfr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шаблон9_0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95288" y="296863"/>
            <a:ext cx="8497887" cy="637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387" name="Rectangle 11"/>
          <p:cNvSpPr>
            <a:spLocks noGrp="1" noChangeArrowheads="1"/>
          </p:cNvSpPr>
          <p:nvPr>
            <p:ph sz="half" idx="3"/>
          </p:nvPr>
        </p:nvSpPr>
        <p:spPr>
          <a:xfrm>
            <a:off x="4572000" y="692150"/>
            <a:ext cx="4114800" cy="3529013"/>
          </a:xfrm>
          <a:solidFill>
            <a:schemeClr val="accent1"/>
          </a:solidFill>
          <a:ln>
            <a:solidFill>
              <a:srgbClr val="660066"/>
            </a:solidFill>
          </a:ln>
        </p:spPr>
        <p:txBody>
          <a:bodyPr/>
          <a:lstStyle/>
          <a:p>
            <a:pPr eaLnBrk="1" hangingPunct="1">
              <a:buFontTx/>
              <a:buNone/>
            </a:pPr>
            <a:r>
              <a:rPr lang="ru-RU" sz="2000" smtClean="0">
                <a:solidFill>
                  <a:srgbClr val="660066"/>
                </a:solidFill>
              </a:rPr>
              <a:t>Напрасно ждал Наполеон,</a:t>
            </a:r>
          </a:p>
          <a:p>
            <a:pPr eaLnBrk="1" hangingPunct="1">
              <a:buFontTx/>
              <a:buNone/>
            </a:pPr>
            <a:r>
              <a:rPr lang="ru-RU" sz="2000" smtClean="0">
                <a:solidFill>
                  <a:srgbClr val="660066"/>
                </a:solidFill>
              </a:rPr>
              <a:t>Последним счастьем упоённый,       Москвы коленопреклонённой</a:t>
            </a:r>
          </a:p>
          <a:p>
            <a:pPr eaLnBrk="1" hangingPunct="1">
              <a:buFontTx/>
              <a:buNone/>
            </a:pPr>
            <a:r>
              <a:rPr lang="ru-RU" sz="2000" smtClean="0">
                <a:solidFill>
                  <a:srgbClr val="660066"/>
                </a:solidFill>
              </a:rPr>
              <a:t>С ключами старого Кремля:</a:t>
            </a:r>
          </a:p>
          <a:p>
            <a:pPr eaLnBrk="1" hangingPunct="1">
              <a:buFontTx/>
              <a:buNone/>
            </a:pPr>
            <a:r>
              <a:rPr lang="ru-RU" sz="2000" smtClean="0">
                <a:solidFill>
                  <a:srgbClr val="660066"/>
                </a:solidFill>
              </a:rPr>
              <a:t> Нет, не пошла Москва моя</a:t>
            </a:r>
          </a:p>
          <a:p>
            <a:pPr eaLnBrk="1" hangingPunct="1">
              <a:buFontTx/>
              <a:buNone/>
            </a:pPr>
            <a:r>
              <a:rPr lang="ru-RU" sz="2000" smtClean="0">
                <a:solidFill>
                  <a:srgbClr val="660066"/>
                </a:solidFill>
              </a:rPr>
              <a:t> К нему с повинной головою.</a:t>
            </a:r>
          </a:p>
          <a:p>
            <a:pPr eaLnBrk="1" hangingPunct="1">
              <a:buFontTx/>
              <a:buNone/>
            </a:pPr>
            <a:r>
              <a:rPr lang="ru-RU" sz="2000" smtClean="0">
                <a:solidFill>
                  <a:srgbClr val="660066"/>
                </a:solidFill>
              </a:rPr>
              <a:t> Не праздник, не приёмный дар,</a:t>
            </a:r>
          </a:p>
          <a:p>
            <a:pPr eaLnBrk="1" hangingPunct="1">
              <a:buFontTx/>
              <a:buNone/>
            </a:pPr>
            <a:r>
              <a:rPr lang="ru-RU" sz="2000" smtClean="0">
                <a:solidFill>
                  <a:srgbClr val="660066"/>
                </a:solidFill>
              </a:rPr>
              <a:t> Она готовила пожар</a:t>
            </a:r>
          </a:p>
          <a:p>
            <a:pPr eaLnBrk="1" hangingPunct="1">
              <a:buFontTx/>
              <a:buNone/>
            </a:pPr>
            <a:r>
              <a:rPr lang="ru-RU" sz="2000" smtClean="0">
                <a:solidFill>
                  <a:srgbClr val="660066"/>
                </a:solidFill>
              </a:rPr>
              <a:t> Нетерпеливому герою.</a:t>
            </a:r>
          </a:p>
        </p:txBody>
      </p:sp>
      <p:pic>
        <p:nvPicPr>
          <p:cNvPr id="16388" name="Picture 12"/>
          <p:cNvPicPr>
            <a:picLocks noChangeAspect="1" noChangeArrowheads="1"/>
          </p:cNvPicPr>
          <p:nvPr>
            <p:ph sz="quarter"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250825" y="404813"/>
            <a:ext cx="4321175" cy="3381375"/>
          </a:xfrm>
          <a:noFill/>
        </p:spPr>
      </p:pic>
      <p:pic>
        <p:nvPicPr>
          <p:cNvPr id="16389" name="Picture 13"/>
          <p:cNvPicPr>
            <a:picLocks noChangeAspect="1" noChangeArrowheads="1"/>
          </p:cNvPicPr>
          <p:nvPr>
            <p:ph sz="quarter" idx="2"/>
          </p:nvPr>
        </p:nvPicPr>
        <p:blipFill>
          <a:blip r:embed="rId4" cstate="email"/>
          <a:srcRect/>
          <a:stretch>
            <a:fillRect/>
          </a:stretch>
        </p:blipFill>
        <p:spPr>
          <a:xfrm>
            <a:off x="611188" y="3933825"/>
            <a:ext cx="4032250" cy="2590800"/>
          </a:xfr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шаблон9_0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9388" y="0"/>
            <a:ext cx="8785225" cy="666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411" name="Rectangle 7"/>
          <p:cNvSpPr>
            <a:spLocks noGrp="1" noChangeArrowheads="1"/>
          </p:cNvSpPr>
          <p:nvPr>
            <p:ph type="title"/>
          </p:nvPr>
        </p:nvSpPr>
        <p:spPr>
          <a:xfrm>
            <a:off x="539750" y="4941888"/>
            <a:ext cx="8280400" cy="1727200"/>
          </a:xfrm>
          <a:solidFill>
            <a:srgbClr val="FAF5D6"/>
          </a:solidFill>
          <a:ln>
            <a:solidFill>
              <a:schemeClr val="accent2"/>
            </a:solidFill>
          </a:ln>
        </p:spPr>
        <p:txBody>
          <a:bodyPr/>
          <a:lstStyle/>
          <a:p>
            <a:pPr eaLnBrk="1" hangingPunct="1"/>
            <a:r>
              <a:rPr lang="ru-RU" sz="2000" smtClean="0">
                <a:solidFill>
                  <a:schemeClr val="accent2"/>
                </a:solidFill>
              </a:rPr>
              <a:t>М.И. Кутузов возглавлял непобедимую русскую армию. Громадные стратегические способности, личная несокрушимая спокойная храбрость, большой опыт на командных постах, широчайшая популярность Кутузова у населения и армии – всё это ставило генерала выше всех военноначальников того времени.</a:t>
            </a:r>
          </a:p>
        </p:txBody>
      </p:sp>
      <p:pic>
        <p:nvPicPr>
          <p:cNvPr id="17412" name="Picture 6"/>
          <p:cNvPicPr>
            <a:picLocks noChangeAspect="1" noChangeArrowheads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468313" y="260350"/>
            <a:ext cx="8351837" cy="4608513"/>
          </a:xfr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шаблон14_0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23850" y="242888"/>
            <a:ext cx="8569325" cy="642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435" name="Rectangle 3"/>
          <p:cNvSpPr>
            <a:spLocks noGrp="1" noChangeArrowheads="1"/>
          </p:cNvSpPr>
          <p:nvPr>
            <p:ph type="title"/>
          </p:nvPr>
        </p:nvSpPr>
        <p:spPr>
          <a:xfrm>
            <a:off x="4859338" y="620713"/>
            <a:ext cx="3827462" cy="5184775"/>
          </a:xfrm>
          <a:solidFill>
            <a:schemeClr val="bg2"/>
          </a:solidFill>
          <a:ln>
            <a:solidFill>
              <a:schemeClr val="tx2"/>
            </a:solidFill>
          </a:ln>
        </p:spPr>
        <p:txBody>
          <a:bodyPr/>
          <a:lstStyle/>
          <a:p>
            <a:pPr eaLnBrk="1" hangingPunct="1"/>
            <a:r>
              <a:rPr lang="ru-RU" sz="4000" smtClean="0"/>
              <a:t> </a:t>
            </a:r>
            <a:r>
              <a:rPr lang="ru-RU" sz="2400" b="1" i="1" smtClean="0"/>
              <a:t>В июле- августе 1943 года разыгралось одно из крупнейших сражений второй мировой войны - Курская битва. Под Прохоровкой 12 июля 1943 года произошло беспримерное в истории войны танковое сражение.</a:t>
            </a:r>
          </a:p>
        </p:txBody>
      </p:sp>
      <p:pic>
        <p:nvPicPr>
          <p:cNvPr id="18436" name="Picture 11"/>
          <p:cNvPicPr>
            <a:picLocks noChangeAspect="1" noChangeArrowheads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611188" y="620713"/>
            <a:ext cx="3744912" cy="5184775"/>
          </a:xfrm>
          <a:noFill/>
          <a:ln>
            <a:solidFill>
              <a:schemeClr val="tx2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шаблон14_0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50825" y="260350"/>
            <a:ext cx="8569325" cy="642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45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282700"/>
          </a:xfrm>
          <a:solidFill>
            <a:srgbClr val="FAF5D6"/>
          </a:solidFill>
          <a:ln>
            <a:solidFill>
              <a:schemeClr val="accent2"/>
            </a:solidFill>
          </a:ln>
        </p:spPr>
        <p:txBody>
          <a:bodyPr/>
          <a:lstStyle/>
          <a:p>
            <a:pPr eaLnBrk="1" hangingPunct="1"/>
            <a:r>
              <a:rPr lang="ru-RU" sz="2800" smtClean="0">
                <a:solidFill>
                  <a:schemeClr val="accent2"/>
                </a:solidFill>
              </a:rPr>
              <a:t>Боевые действия начались 12 июля в 8 часов 30 минут после пятнадцатиминутной артиллерийской </a:t>
            </a:r>
          </a:p>
        </p:txBody>
      </p:sp>
      <p:pic>
        <p:nvPicPr>
          <p:cNvPr id="19460" name="Picture 5"/>
          <p:cNvPicPr>
            <a:picLocks noChangeAspect="1" noChangeArrowheads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539750" y="1700213"/>
            <a:ext cx="8135938" cy="4465637"/>
          </a:xfrm>
          <a:noFill/>
          <a:ln>
            <a:solidFill>
              <a:schemeClr val="tx2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шаблон14_0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23850" y="242888"/>
            <a:ext cx="8569325" cy="642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483" name="Rectangle 3"/>
          <p:cNvSpPr>
            <a:spLocks noGrp="1" noChangeArrowheads="1"/>
          </p:cNvSpPr>
          <p:nvPr>
            <p:ph type="title"/>
          </p:nvPr>
        </p:nvSpPr>
        <p:spPr>
          <a:xfrm>
            <a:off x="1116013" y="549275"/>
            <a:ext cx="7056437" cy="647700"/>
          </a:xfrm>
          <a:solidFill>
            <a:srgbClr val="FAF5D6"/>
          </a:solidFill>
          <a:ln>
            <a:solidFill>
              <a:schemeClr val="accent2"/>
            </a:solidFill>
          </a:ln>
        </p:spPr>
        <p:txBody>
          <a:bodyPr/>
          <a:lstStyle/>
          <a:p>
            <a:pPr eaLnBrk="1" hangingPunct="1"/>
            <a:r>
              <a:rPr lang="ru-RU" sz="3600" smtClean="0">
                <a:solidFill>
                  <a:schemeClr val="accent2"/>
                </a:solidFill>
              </a:rPr>
              <a:t>и авиационной подготовки.</a:t>
            </a:r>
          </a:p>
        </p:txBody>
      </p:sp>
      <p:pic>
        <p:nvPicPr>
          <p:cNvPr id="20484" name="Picture 5"/>
          <p:cNvPicPr>
            <a:picLocks noChangeAspect="1" noChangeArrowheads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827088" y="1328738"/>
            <a:ext cx="7632700" cy="5053012"/>
          </a:xfrm>
          <a:noFill/>
          <a:ln>
            <a:solidFill>
              <a:schemeClr val="tx2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шаблон18_0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9388" y="188913"/>
            <a:ext cx="8785225" cy="640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75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476375" y="476250"/>
            <a:ext cx="7488238" cy="1873250"/>
          </a:xfrm>
        </p:spPr>
        <p:txBody>
          <a:bodyPr/>
          <a:lstStyle/>
          <a:p>
            <a:pPr eaLnBrk="1" hangingPunct="1"/>
            <a:r>
              <a:rPr lang="ru-RU" i="1" smtClean="0">
                <a:solidFill>
                  <a:schemeClr val="accent2"/>
                </a:solidFill>
              </a:rPr>
              <a:t>70-летию Курской битвы посвящается</a:t>
            </a:r>
          </a:p>
        </p:txBody>
      </p:sp>
      <p:sp>
        <p:nvSpPr>
          <p:cNvPr id="3076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835150" y="2852738"/>
            <a:ext cx="7308850" cy="2663825"/>
          </a:xfrm>
        </p:spPr>
        <p:txBody>
          <a:bodyPr/>
          <a:lstStyle/>
          <a:p>
            <a:pPr algn="l" eaLnBrk="1" hangingPunct="1"/>
            <a:r>
              <a:rPr lang="ru-RU" smtClean="0">
                <a:solidFill>
                  <a:srgbClr val="660066"/>
                </a:solidFill>
              </a:rPr>
              <a:t>Присягали царю и Отечеству</a:t>
            </a:r>
          </a:p>
          <a:p>
            <a:pPr algn="l" eaLnBrk="1" hangingPunct="1"/>
            <a:r>
              <a:rPr lang="ru-RU" smtClean="0">
                <a:solidFill>
                  <a:srgbClr val="660066"/>
                </a:solidFill>
              </a:rPr>
              <a:t>За свободу платили судьбой,</a:t>
            </a:r>
          </a:p>
          <a:p>
            <a:pPr algn="l" eaLnBrk="1" hangingPunct="1"/>
            <a:r>
              <a:rPr lang="ru-RU" smtClean="0">
                <a:solidFill>
                  <a:srgbClr val="660066"/>
                </a:solidFill>
              </a:rPr>
              <a:t>А теперь вы обвенчаны с вечностью</a:t>
            </a:r>
          </a:p>
          <a:p>
            <a:pPr algn="l" eaLnBrk="1" hangingPunct="1"/>
            <a:r>
              <a:rPr lang="ru-RU" smtClean="0">
                <a:solidFill>
                  <a:srgbClr val="660066"/>
                </a:solidFill>
              </a:rPr>
              <a:t>Слава вечная, вечный покой!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шаблон14_0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23850" y="242888"/>
            <a:ext cx="8569325" cy="642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507" name="Rectangle 5"/>
          <p:cNvSpPr>
            <a:spLocks noGrp="1" noChangeArrowheads="1"/>
          </p:cNvSpPr>
          <p:nvPr>
            <p:ph type="title"/>
          </p:nvPr>
        </p:nvSpPr>
        <p:spPr>
          <a:xfrm>
            <a:off x="684213" y="404813"/>
            <a:ext cx="7848600" cy="1143000"/>
          </a:xfrm>
          <a:solidFill>
            <a:srgbClr val="FAF5D6"/>
          </a:solidFill>
          <a:ln>
            <a:solidFill>
              <a:schemeClr val="accent2"/>
            </a:solidFill>
          </a:ln>
        </p:spPr>
        <p:txBody>
          <a:bodyPr/>
          <a:lstStyle/>
          <a:p>
            <a:pPr eaLnBrk="1" hangingPunct="1"/>
            <a:r>
              <a:rPr lang="ru-RU" sz="3600" smtClean="0">
                <a:solidFill>
                  <a:schemeClr val="accent2"/>
                </a:solidFill>
              </a:rPr>
              <a:t>Две мощные лавины устремились друг другу навстречу.</a:t>
            </a:r>
          </a:p>
        </p:txBody>
      </p:sp>
      <p:pic>
        <p:nvPicPr>
          <p:cNvPr id="21508" name="Picture 7"/>
          <p:cNvPicPr>
            <a:picLocks noChangeAspect="1" noChangeArrowheads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755650" y="1773238"/>
            <a:ext cx="7704138" cy="4319587"/>
          </a:xfr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шаблон14_0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23850" y="242888"/>
            <a:ext cx="8569325" cy="642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53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404813"/>
            <a:ext cx="8229600" cy="1368425"/>
          </a:xfrm>
          <a:solidFill>
            <a:srgbClr val="FAF5D6"/>
          </a:solidFill>
          <a:ln>
            <a:solidFill>
              <a:schemeClr val="accent2"/>
            </a:solidFill>
          </a:ln>
        </p:spPr>
        <p:txBody>
          <a:bodyPr/>
          <a:lstStyle/>
          <a:p>
            <a:pPr eaLnBrk="1" hangingPunct="1"/>
            <a:r>
              <a:rPr lang="ru-RU" sz="3200" smtClean="0">
                <a:solidFill>
                  <a:schemeClr val="accent2"/>
                </a:solidFill>
              </a:rPr>
              <a:t>Наши танки на полном ходу врезались в боевые порядки танков противника.</a:t>
            </a:r>
          </a:p>
        </p:txBody>
      </p:sp>
      <p:pic>
        <p:nvPicPr>
          <p:cNvPr id="22532" name="Picture 5"/>
          <p:cNvPicPr>
            <a:picLocks noChangeAspect="1" noChangeArrowheads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900113" y="1879600"/>
            <a:ext cx="7416800" cy="4573588"/>
          </a:xfr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шаблон14_0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23850" y="242888"/>
            <a:ext cx="8569325" cy="642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555" name="Rectangle 3"/>
          <p:cNvSpPr>
            <a:spLocks noGrp="1" noChangeArrowheads="1"/>
          </p:cNvSpPr>
          <p:nvPr>
            <p:ph type="title"/>
          </p:nvPr>
        </p:nvSpPr>
        <p:spPr>
          <a:xfrm>
            <a:off x="827088" y="333375"/>
            <a:ext cx="7416800" cy="1511300"/>
          </a:xfrm>
          <a:solidFill>
            <a:srgbClr val="FAF5D6"/>
          </a:solidFill>
          <a:ln>
            <a:solidFill>
              <a:schemeClr val="accent2"/>
            </a:solidFill>
          </a:ln>
        </p:spPr>
        <p:txBody>
          <a:bodyPr/>
          <a:lstStyle/>
          <a:p>
            <a:pPr eaLnBrk="1" hangingPunct="1"/>
            <a:r>
              <a:rPr lang="ru-RU" sz="3200" smtClean="0">
                <a:solidFill>
                  <a:schemeClr val="accent2"/>
                </a:solidFill>
              </a:rPr>
              <a:t>Героически дрались танкисты 170-й танковой бригады 18-го танкового корпуса</a:t>
            </a:r>
          </a:p>
        </p:txBody>
      </p:sp>
      <p:pic>
        <p:nvPicPr>
          <p:cNvPr id="23556" name="Picture 5"/>
          <p:cNvPicPr>
            <a:picLocks noChangeAspect="1" noChangeArrowheads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971550" y="2060575"/>
            <a:ext cx="7129463" cy="4464050"/>
          </a:xfr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шаблон13_0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9388" y="123825"/>
            <a:ext cx="8713787" cy="655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579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684213" y="1052513"/>
            <a:ext cx="4032250" cy="4679950"/>
          </a:xfrm>
          <a:solidFill>
            <a:srgbClr val="FAF5D6"/>
          </a:solidFill>
          <a:ln>
            <a:solidFill>
              <a:schemeClr val="accent2"/>
            </a:solidFill>
          </a:ln>
        </p:spPr>
        <p:txBody>
          <a:bodyPr/>
          <a:lstStyle/>
          <a:p>
            <a:pPr eaLnBrk="1" hangingPunct="1">
              <a:buFontTx/>
              <a:buNone/>
            </a:pPr>
            <a:r>
              <a:rPr lang="ru-RU" sz="2800" smtClean="0">
                <a:solidFill>
                  <a:schemeClr val="accent2"/>
                </a:solidFill>
              </a:rPr>
              <a:t>В оперативной свод-</a:t>
            </a:r>
          </a:p>
          <a:p>
            <a:pPr eaLnBrk="1" hangingPunct="1">
              <a:buFontTx/>
              <a:buNone/>
            </a:pPr>
            <a:r>
              <a:rPr lang="ru-RU" sz="2800" smtClean="0">
                <a:solidFill>
                  <a:schemeClr val="accent2"/>
                </a:solidFill>
              </a:rPr>
              <a:t>ке сообщалось: «Эки-</a:t>
            </a:r>
          </a:p>
          <a:p>
            <a:pPr eaLnBrk="1" hangingPunct="1">
              <a:buFontTx/>
              <a:buNone/>
            </a:pPr>
            <a:r>
              <a:rPr lang="ru-RU" sz="2800" smtClean="0">
                <a:solidFill>
                  <a:schemeClr val="accent2"/>
                </a:solidFill>
              </a:rPr>
              <a:t>паж танка под коман-</a:t>
            </a:r>
          </a:p>
          <a:p>
            <a:pPr eaLnBrk="1" hangingPunct="1">
              <a:buFontTx/>
              <a:buNone/>
            </a:pPr>
            <a:r>
              <a:rPr lang="ru-RU" sz="2800" smtClean="0">
                <a:solidFill>
                  <a:schemeClr val="accent2"/>
                </a:solidFill>
              </a:rPr>
              <a:t>дованием гвардии </a:t>
            </a:r>
          </a:p>
          <a:p>
            <a:pPr eaLnBrk="1" hangingPunct="1">
              <a:buFontTx/>
              <a:buNone/>
            </a:pPr>
            <a:r>
              <a:rPr lang="ru-RU" sz="2800" smtClean="0">
                <a:solidFill>
                  <a:schemeClr val="accent2"/>
                </a:solidFill>
              </a:rPr>
              <a:t>лейтенанта И.Е.Бутен-</a:t>
            </a:r>
          </a:p>
          <a:p>
            <a:pPr eaLnBrk="1" hangingPunct="1">
              <a:buFontTx/>
              <a:buNone/>
            </a:pPr>
            <a:r>
              <a:rPr lang="ru-RU" sz="2800" smtClean="0">
                <a:solidFill>
                  <a:schemeClr val="accent2"/>
                </a:solidFill>
              </a:rPr>
              <a:t>ко поджёг один танк и</a:t>
            </a:r>
          </a:p>
          <a:p>
            <a:pPr eaLnBrk="1" hangingPunct="1">
              <a:buFontTx/>
              <a:buNone/>
            </a:pPr>
            <a:r>
              <a:rPr lang="ru-RU" sz="2800" smtClean="0">
                <a:solidFill>
                  <a:schemeClr val="accent2"/>
                </a:solidFill>
              </a:rPr>
              <a:t>тараном вывел из </a:t>
            </a:r>
          </a:p>
          <a:p>
            <a:pPr eaLnBrk="1" hangingPunct="1">
              <a:buFontTx/>
              <a:buNone/>
            </a:pPr>
            <a:r>
              <a:rPr lang="ru-RU" sz="2800" smtClean="0">
                <a:solidFill>
                  <a:schemeClr val="accent2"/>
                </a:solidFill>
              </a:rPr>
              <a:t>строя два танка про-</a:t>
            </a:r>
          </a:p>
          <a:p>
            <a:pPr eaLnBrk="1" hangingPunct="1">
              <a:buFontTx/>
              <a:buNone/>
            </a:pPr>
            <a:r>
              <a:rPr lang="ru-RU" sz="2800" smtClean="0">
                <a:solidFill>
                  <a:schemeClr val="accent2"/>
                </a:solidFill>
              </a:rPr>
              <a:t>тивника»</a:t>
            </a:r>
          </a:p>
        </p:txBody>
      </p:sp>
      <p:pic>
        <p:nvPicPr>
          <p:cNvPr id="24580" name="Picture 6"/>
          <p:cNvPicPr>
            <a:picLocks noChangeAspect="1" noChangeArrowheads="1"/>
          </p:cNvPicPr>
          <p:nvPr>
            <p:ph sz="half" idx="2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4932363" y="692150"/>
            <a:ext cx="3432175" cy="5184775"/>
          </a:xfr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шаблон13_0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9388" y="123825"/>
            <a:ext cx="8713787" cy="655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603" name="Rectangle 3"/>
          <p:cNvSpPr>
            <a:spLocks noGrp="1" noChangeArrowheads="1"/>
          </p:cNvSpPr>
          <p:nvPr>
            <p:ph type="title"/>
          </p:nvPr>
        </p:nvSpPr>
        <p:spPr>
          <a:xfrm>
            <a:off x="2268538" y="549275"/>
            <a:ext cx="5688012" cy="796925"/>
          </a:xfrm>
        </p:spPr>
        <p:txBody>
          <a:bodyPr/>
          <a:lstStyle/>
          <a:p>
            <a:pPr eaLnBrk="1" hangingPunct="1"/>
            <a:r>
              <a:rPr lang="ru-RU" sz="2800" smtClean="0"/>
              <a:t>Танк Бутенко сгорел.</a:t>
            </a:r>
          </a:p>
        </p:txBody>
      </p:sp>
      <p:pic>
        <p:nvPicPr>
          <p:cNvPr id="25604" name="Picture 6"/>
          <p:cNvPicPr>
            <a:picLocks noChangeAspect="1" noChangeArrowheads="1"/>
          </p:cNvPicPr>
          <p:nvPr>
            <p:ph sz="half"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1042988" y="1557338"/>
            <a:ext cx="6769100" cy="4519612"/>
          </a:xfr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шаблон13_0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9388" y="123825"/>
            <a:ext cx="8713787" cy="655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627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2555875" y="692150"/>
            <a:ext cx="5616575" cy="158273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sz="2000" smtClean="0"/>
              <a:t>Был трудный бой. Всё ныне, как спросонок, </a:t>
            </a:r>
          </a:p>
          <a:p>
            <a:pPr eaLnBrk="1" hangingPunct="1">
              <a:buFontTx/>
              <a:buNone/>
            </a:pPr>
            <a:r>
              <a:rPr lang="ru-RU" sz="2000" smtClean="0"/>
              <a:t>И только не могу себе простить,</a:t>
            </a:r>
          </a:p>
          <a:p>
            <a:pPr eaLnBrk="1" hangingPunct="1">
              <a:buFontTx/>
              <a:buNone/>
            </a:pPr>
            <a:r>
              <a:rPr lang="ru-RU" sz="2000" smtClean="0"/>
              <a:t>Из тысяч лиц узнал бы я мальчонку.</a:t>
            </a:r>
          </a:p>
          <a:p>
            <a:pPr eaLnBrk="1" hangingPunct="1">
              <a:buFontTx/>
              <a:buNone/>
            </a:pPr>
            <a:r>
              <a:rPr lang="ru-RU" sz="2000" smtClean="0"/>
              <a:t>А как зовут – забыл его спросить…</a:t>
            </a:r>
          </a:p>
        </p:txBody>
      </p:sp>
      <p:pic>
        <p:nvPicPr>
          <p:cNvPr id="26628" name="Picture 6"/>
          <p:cNvPicPr>
            <a:picLocks noChangeAspect="1" noChangeArrowheads="1"/>
          </p:cNvPicPr>
          <p:nvPr>
            <p:ph sz="half"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1331913" y="2420938"/>
            <a:ext cx="6337300" cy="3816350"/>
          </a:xfr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шаблон13_0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9388" y="123825"/>
            <a:ext cx="8713787" cy="655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651" name="Rectangle 3"/>
          <p:cNvSpPr>
            <a:spLocks noGrp="1" noChangeArrowheads="1"/>
          </p:cNvSpPr>
          <p:nvPr>
            <p:ph type="title"/>
          </p:nvPr>
        </p:nvSpPr>
        <p:spPr>
          <a:xfrm>
            <a:off x="1403350" y="692150"/>
            <a:ext cx="6769100" cy="865188"/>
          </a:xfrm>
          <a:solidFill>
            <a:srgbClr val="FAF5D6"/>
          </a:solidFill>
          <a:ln>
            <a:solidFill>
              <a:schemeClr val="accent2"/>
            </a:solidFill>
          </a:ln>
        </p:spPr>
        <p:txBody>
          <a:bodyPr/>
          <a:lstStyle/>
          <a:p>
            <a:pPr eaLnBrk="1" hangingPunct="1"/>
            <a:r>
              <a:rPr lang="ru-RU" sz="2800" smtClean="0">
                <a:solidFill>
                  <a:schemeClr val="accent2"/>
                </a:solidFill>
              </a:rPr>
              <a:t>На поле боя продолжалась упорная, смертельная схватка с врагом.</a:t>
            </a:r>
          </a:p>
        </p:txBody>
      </p:sp>
      <p:pic>
        <p:nvPicPr>
          <p:cNvPr id="27652" name="Picture 5"/>
          <p:cNvPicPr>
            <a:picLocks noChangeAspect="1" noChangeArrowheads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1476375" y="1700213"/>
            <a:ext cx="6551613" cy="4525962"/>
          </a:xfr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шаблон18_0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9388" y="188913"/>
            <a:ext cx="8785225" cy="640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675" name="Rectangle 5"/>
          <p:cNvSpPr>
            <a:spLocks noGrp="1" noChangeArrowheads="1"/>
          </p:cNvSpPr>
          <p:nvPr>
            <p:ph type="title"/>
          </p:nvPr>
        </p:nvSpPr>
        <p:spPr>
          <a:solidFill>
            <a:srgbClr val="FAF5D6"/>
          </a:solidFill>
          <a:ln>
            <a:solidFill>
              <a:schemeClr val="accent2"/>
            </a:solidFill>
          </a:ln>
        </p:spPr>
        <p:txBody>
          <a:bodyPr/>
          <a:lstStyle/>
          <a:p>
            <a:pPr eaLnBrk="1" hangingPunct="1"/>
            <a:r>
              <a:rPr lang="ru-RU" sz="2400" smtClean="0">
                <a:solidFill>
                  <a:schemeClr val="accent2"/>
                </a:solidFill>
              </a:rPr>
              <a:t>Санинструктор Марушилина Дуся в боях под Прохоровкой вытащила с поля боя 16 тяжелораненых.</a:t>
            </a:r>
          </a:p>
        </p:txBody>
      </p:sp>
      <p:pic>
        <p:nvPicPr>
          <p:cNvPr id="28676" name="Picture 7"/>
          <p:cNvPicPr>
            <a:picLocks noChangeAspect="1" noChangeArrowheads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1476375" y="1824038"/>
            <a:ext cx="7199313" cy="4629150"/>
          </a:xfr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шаблон18_0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9388" y="188913"/>
            <a:ext cx="8785225" cy="640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699" name="Rectangle 5"/>
          <p:cNvSpPr>
            <a:spLocks noGrp="1" noChangeArrowheads="1"/>
          </p:cNvSpPr>
          <p:nvPr>
            <p:ph type="title"/>
          </p:nvPr>
        </p:nvSpPr>
        <p:spPr>
          <a:xfrm>
            <a:off x="1187450" y="274638"/>
            <a:ext cx="7499350" cy="1143000"/>
          </a:xfrm>
          <a:solidFill>
            <a:srgbClr val="FAF5D6"/>
          </a:solidFill>
          <a:ln>
            <a:solidFill>
              <a:schemeClr val="accent2"/>
            </a:solidFill>
          </a:ln>
        </p:spPr>
        <p:txBody>
          <a:bodyPr/>
          <a:lstStyle/>
          <a:p>
            <a:pPr eaLnBrk="1" hangingPunct="1"/>
            <a:r>
              <a:rPr lang="ru-RU" sz="2000" smtClean="0">
                <a:solidFill>
                  <a:schemeClr val="accent2"/>
                </a:solidFill>
              </a:rPr>
              <a:t>Комсомолец-связист, старший сержант А.И.Егоров 12 июля под сильным артиллерийским огнём 7 раз восстанавливал связь  наблюдательного пункта с командным.</a:t>
            </a:r>
          </a:p>
        </p:txBody>
      </p:sp>
      <p:pic>
        <p:nvPicPr>
          <p:cNvPr id="29700" name="Picture 7"/>
          <p:cNvPicPr>
            <a:picLocks noChangeAspect="1" noChangeArrowheads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2268538" y="1916113"/>
            <a:ext cx="6480175" cy="4608512"/>
          </a:xfr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шаблон18_0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9388" y="188913"/>
            <a:ext cx="8785225" cy="640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723" name="Rectangle 5"/>
          <p:cNvSpPr>
            <a:spLocks noGrp="1" noChangeArrowheads="1"/>
          </p:cNvSpPr>
          <p:nvPr>
            <p:ph type="title"/>
          </p:nvPr>
        </p:nvSpPr>
        <p:spPr>
          <a:solidFill>
            <a:srgbClr val="FAF5D6"/>
          </a:solidFill>
          <a:ln>
            <a:solidFill>
              <a:schemeClr val="accent2"/>
            </a:solidFill>
          </a:ln>
        </p:spPr>
        <p:txBody>
          <a:bodyPr/>
          <a:lstStyle/>
          <a:p>
            <a:pPr eaLnBrk="1" hangingPunct="1"/>
            <a:r>
              <a:rPr lang="ru-RU" sz="2800" smtClean="0">
                <a:solidFill>
                  <a:schemeClr val="accent2"/>
                </a:solidFill>
              </a:rPr>
              <a:t>Смертью героя пал старший лейтенант А.Е.Пальчиков.</a:t>
            </a:r>
          </a:p>
        </p:txBody>
      </p:sp>
      <p:pic>
        <p:nvPicPr>
          <p:cNvPr id="30724" name="Picture 7"/>
          <p:cNvPicPr>
            <a:picLocks noChangeAspect="1" noChangeArrowheads="1"/>
          </p:cNvPicPr>
          <p:nvPr>
            <p:ph type="body"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1143000" y="1633538"/>
            <a:ext cx="7461250" cy="4748212"/>
          </a:xfr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шаблон18_0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9388" y="188913"/>
            <a:ext cx="8785225" cy="640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99" name="Заголовок 4"/>
          <p:cNvSpPr>
            <a:spLocks noGrp="1"/>
          </p:cNvSpPr>
          <p:nvPr>
            <p:ph type="title"/>
          </p:nvPr>
        </p:nvSpPr>
        <p:spPr>
          <a:xfrm>
            <a:off x="5651500" y="836613"/>
            <a:ext cx="3035300" cy="4248150"/>
          </a:xfrm>
        </p:spPr>
        <p:txBody>
          <a:bodyPr/>
          <a:lstStyle/>
          <a:p>
            <a:pPr eaLnBrk="1" hangingPunct="1"/>
            <a:r>
              <a:rPr lang="ru-RU" sz="2400" smtClean="0"/>
              <a:t>Автор художественно-исторического журнала: Мартыненко Галина Фёдоровна ГКОУ РО школа-интернат </a:t>
            </a:r>
            <a:r>
              <a:rPr lang="en-US" sz="2400" smtClean="0"/>
              <a:t>VIII</a:t>
            </a:r>
            <a:r>
              <a:rPr lang="ru-RU" sz="2400" smtClean="0"/>
              <a:t> вида г.Новошахтинска</a:t>
            </a:r>
          </a:p>
        </p:txBody>
      </p:sp>
      <p:pic>
        <p:nvPicPr>
          <p:cNvPr id="4100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2339975" y="1125538"/>
            <a:ext cx="2757488" cy="4138612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шаблон18_0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9388" y="188913"/>
            <a:ext cx="8785225" cy="640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747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3563938" y="4437063"/>
            <a:ext cx="4619625" cy="19431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sz="2400" smtClean="0"/>
              <a:t>Это поле победы суровой</a:t>
            </a:r>
          </a:p>
          <a:p>
            <a:pPr eaLnBrk="1" hangingPunct="1">
              <a:buFontTx/>
              <a:buNone/>
            </a:pPr>
            <a:r>
              <a:rPr lang="ru-RU" sz="2400" smtClean="0"/>
              <a:t>Для потомков по праву равно</a:t>
            </a:r>
          </a:p>
          <a:p>
            <a:pPr eaLnBrk="1" hangingPunct="1">
              <a:buFontTx/>
              <a:buNone/>
            </a:pPr>
            <a:r>
              <a:rPr lang="ru-RU" sz="2400" smtClean="0"/>
              <a:t>Полю грозному Куликову,</a:t>
            </a:r>
          </a:p>
          <a:p>
            <a:pPr eaLnBrk="1" hangingPunct="1">
              <a:buFontTx/>
              <a:buNone/>
            </a:pPr>
            <a:r>
              <a:rPr lang="ru-RU" sz="2400" smtClean="0"/>
              <a:t>Ратным доблестям Бородино.</a:t>
            </a:r>
          </a:p>
        </p:txBody>
      </p:sp>
      <p:pic>
        <p:nvPicPr>
          <p:cNvPr id="31748" name="Picture 8"/>
          <p:cNvPicPr>
            <a:picLocks noChangeAspect="1" noChangeArrowheads="1"/>
          </p:cNvPicPr>
          <p:nvPr>
            <p:ph sz="half" idx="2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2700338" y="333375"/>
            <a:ext cx="5832475" cy="3871913"/>
          </a:xfr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шаблон18_0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9388" y="188913"/>
            <a:ext cx="8785225" cy="640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771" name="Rectangle 5"/>
          <p:cNvSpPr>
            <a:spLocks noGrp="1" noChangeArrowheads="1"/>
          </p:cNvSpPr>
          <p:nvPr>
            <p:ph type="title"/>
          </p:nvPr>
        </p:nvSpPr>
        <p:spPr>
          <a:xfrm>
            <a:off x="1619250" y="404813"/>
            <a:ext cx="7212013" cy="1143000"/>
          </a:xfrm>
        </p:spPr>
        <p:txBody>
          <a:bodyPr/>
          <a:lstStyle/>
          <a:p>
            <a:pPr eaLnBrk="1" hangingPunct="1"/>
            <a:r>
              <a:rPr lang="ru-RU" sz="2800" smtClean="0"/>
              <a:t>Разметнулись танки в мёртвой схватке.</a:t>
            </a:r>
            <a:br>
              <a:rPr lang="ru-RU" sz="2800" smtClean="0"/>
            </a:br>
            <a:r>
              <a:rPr lang="ru-RU" sz="2800" smtClean="0"/>
              <a:t>Металл поднялся на металл.</a:t>
            </a:r>
          </a:p>
        </p:txBody>
      </p:sp>
      <p:pic>
        <p:nvPicPr>
          <p:cNvPr id="32772" name="Picture 7"/>
          <p:cNvPicPr>
            <a:picLocks noChangeAspect="1" noChangeArrowheads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2051050" y="1916113"/>
            <a:ext cx="6746875" cy="4525962"/>
          </a:xfr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шаблон18_0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9388" y="188913"/>
            <a:ext cx="8785225" cy="640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795" name="Rectangle 5"/>
          <p:cNvSpPr>
            <a:spLocks noGrp="1" noChangeArrowheads="1"/>
          </p:cNvSpPr>
          <p:nvPr>
            <p:ph type="title"/>
          </p:nvPr>
        </p:nvSpPr>
        <p:spPr>
          <a:xfrm>
            <a:off x="971550" y="188913"/>
            <a:ext cx="8172450" cy="1439862"/>
          </a:xfrm>
        </p:spPr>
        <p:txBody>
          <a:bodyPr/>
          <a:lstStyle/>
          <a:p>
            <a:pPr eaLnBrk="1" hangingPunct="1"/>
            <a:r>
              <a:rPr lang="ru-RU" sz="2400" smtClean="0"/>
              <a:t>3 мая 1995 года были возведены величавые символы народной памяти: Храм Святых Апостолов Петра и Павла</a:t>
            </a:r>
          </a:p>
        </p:txBody>
      </p:sp>
      <p:pic>
        <p:nvPicPr>
          <p:cNvPr id="33796" name="Picture 7"/>
          <p:cNvPicPr>
            <a:picLocks noChangeAspect="1" noChangeArrowheads="1"/>
          </p:cNvPicPr>
          <p:nvPr>
            <p:ph type="body"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1547813" y="1700213"/>
            <a:ext cx="7283450" cy="4862512"/>
          </a:xfr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шаблон18_0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9388" y="188913"/>
            <a:ext cx="8785225" cy="640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819" name="Rectangle 5"/>
          <p:cNvSpPr>
            <a:spLocks noGrp="1" noChangeArrowheads="1"/>
          </p:cNvSpPr>
          <p:nvPr>
            <p:ph type="title"/>
          </p:nvPr>
        </p:nvSpPr>
        <p:spPr>
          <a:xfrm>
            <a:off x="6300788" y="765175"/>
            <a:ext cx="2843212" cy="4319588"/>
          </a:xfrm>
        </p:spPr>
        <p:txBody>
          <a:bodyPr/>
          <a:lstStyle/>
          <a:p>
            <a:pPr eaLnBrk="1" hangingPunct="1"/>
            <a:r>
              <a:rPr lang="ru-RU" sz="2400" smtClean="0"/>
              <a:t>и памятник</a:t>
            </a:r>
            <a:br>
              <a:rPr lang="ru-RU" sz="2400" smtClean="0"/>
            </a:br>
            <a:r>
              <a:rPr lang="ru-RU" sz="2400" smtClean="0"/>
              <a:t>Победы на</a:t>
            </a:r>
            <a:br>
              <a:rPr lang="ru-RU" sz="2400" smtClean="0"/>
            </a:br>
            <a:r>
              <a:rPr lang="ru-RU" sz="2400" smtClean="0"/>
              <a:t>Прохоровском</a:t>
            </a:r>
            <a:br>
              <a:rPr lang="ru-RU" sz="2400" smtClean="0"/>
            </a:br>
            <a:r>
              <a:rPr lang="ru-RU" sz="2400" smtClean="0"/>
              <a:t>поле – звонница, которая</a:t>
            </a:r>
            <a:br>
              <a:rPr lang="ru-RU" sz="2400" smtClean="0"/>
            </a:br>
            <a:r>
              <a:rPr lang="ru-RU" sz="2400" smtClean="0"/>
              <a:t>своей устрем-</a:t>
            </a:r>
            <a:br>
              <a:rPr lang="ru-RU" sz="2400" smtClean="0"/>
            </a:br>
            <a:r>
              <a:rPr lang="ru-RU" sz="2400" smtClean="0"/>
              <a:t>лённостью ввысь симво-</a:t>
            </a:r>
            <a:br>
              <a:rPr lang="ru-RU" sz="2400" smtClean="0"/>
            </a:br>
            <a:r>
              <a:rPr lang="ru-RU" sz="2400" smtClean="0"/>
              <a:t>лизирует хрис-</a:t>
            </a:r>
            <a:br>
              <a:rPr lang="ru-RU" sz="2400" smtClean="0"/>
            </a:br>
            <a:r>
              <a:rPr lang="ru-RU" sz="2400" smtClean="0"/>
              <a:t>тианский мотив</a:t>
            </a:r>
            <a:br>
              <a:rPr lang="ru-RU" sz="2400" smtClean="0"/>
            </a:br>
            <a:r>
              <a:rPr lang="ru-RU" sz="2400" smtClean="0"/>
              <a:t>обращения к Богу.</a:t>
            </a:r>
          </a:p>
        </p:txBody>
      </p:sp>
      <p:pic>
        <p:nvPicPr>
          <p:cNvPr id="34820" name="Picture 7"/>
          <p:cNvPicPr>
            <a:picLocks noChangeAspect="1" noChangeArrowheads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971550" y="333375"/>
            <a:ext cx="5184775" cy="6264275"/>
          </a:xfr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шаблон18_0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9388" y="188913"/>
            <a:ext cx="8785225" cy="640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5843" name="Rectangle 5"/>
          <p:cNvSpPr>
            <a:spLocks noGrp="1" noChangeArrowheads="1"/>
          </p:cNvSpPr>
          <p:nvPr>
            <p:ph type="title"/>
          </p:nvPr>
        </p:nvSpPr>
        <p:spPr>
          <a:xfrm>
            <a:off x="2051050" y="274638"/>
            <a:ext cx="6635750" cy="1143000"/>
          </a:xfrm>
        </p:spPr>
        <p:txBody>
          <a:bodyPr/>
          <a:lstStyle/>
          <a:p>
            <a:pPr eaLnBrk="1" hangingPunct="1"/>
            <a:r>
              <a:rPr lang="ru-RU" sz="3200" smtClean="0"/>
              <a:t>Медаль выпущенная к 70-летию Курской битвы.</a:t>
            </a:r>
          </a:p>
        </p:txBody>
      </p:sp>
      <p:pic>
        <p:nvPicPr>
          <p:cNvPr id="35844" name="Picture 7"/>
          <p:cNvPicPr>
            <a:picLocks noChangeAspect="1" noChangeArrowheads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1692275" y="2133600"/>
            <a:ext cx="7034213" cy="4103688"/>
          </a:xfr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шаблон18_0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9388" y="188913"/>
            <a:ext cx="8785225" cy="640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867" name="Rectangle 7"/>
          <p:cNvSpPr>
            <a:spLocks noGrp="1" noChangeArrowheads="1"/>
          </p:cNvSpPr>
          <p:nvPr>
            <p:ph sz="quarter" idx="2"/>
          </p:nvPr>
        </p:nvSpPr>
        <p:spPr>
          <a:xfrm>
            <a:off x="4716463" y="404813"/>
            <a:ext cx="4249737" cy="309721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sz="2000" smtClean="0"/>
              <a:t>Куликовское, Бородинское,</a:t>
            </a:r>
          </a:p>
          <a:p>
            <a:pPr eaLnBrk="1" hangingPunct="1">
              <a:buFontTx/>
              <a:buNone/>
            </a:pPr>
            <a:r>
              <a:rPr lang="ru-RU" sz="2000" smtClean="0"/>
              <a:t>Поле Прхоровское – родня:</a:t>
            </a:r>
          </a:p>
          <a:p>
            <a:pPr eaLnBrk="1" hangingPunct="1">
              <a:buFontTx/>
              <a:buNone/>
            </a:pPr>
            <a:r>
              <a:rPr lang="ru-RU" sz="2000" smtClean="0"/>
              <a:t>Все по духу по кровному близкие</a:t>
            </a:r>
          </a:p>
          <a:p>
            <a:pPr eaLnBrk="1" hangingPunct="1">
              <a:buFontTx/>
              <a:buNone/>
            </a:pPr>
            <a:r>
              <a:rPr lang="ru-RU" sz="2000" smtClean="0"/>
              <a:t>Разве только из разного дня.</a:t>
            </a:r>
          </a:p>
          <a:p>
            <a:pPr eaLnBrk="1" hangingPunct="1">
              <a:buFontTx/>
              <a:buNone/>
            </a:pPr>
            <a:r>
              <a:rPr lang="ru-RU" sz="2000" smtClean="0"/>
              <a:t>Веет дух Пересвета над вами,</a:t>
            </a:r>
          </a:p>
          <a:p>
            <a:pPr eaLnBrk="1" hangingPunct="1">
              <a:buFontTx/>
              <a:buNone/>
            </a:pPr>
            <a:r>
              <a:rPr lang="ru-RU" sz="2000" smtClean="0"/>
              <a:t>Для Кутузова, дух Горовца,</a:t>
            </a:r>
          </a:p>
          <a:p>
            <a:pPr eaLnBrk="1" hangingPunct="1">
              <a:buFontTx/>
              <a:buNone/>
            </a:pPr>
            <a:r>
              <a:rPr lang="ru-RU" sz="2000" smtClean="0"/>
              <a:t>Память Родины не убывает.</a:t>
            </a:r>
          </a:p>
          <a:p>
            <a:pPr eaLnBrk="1" hangingPunct="1">
              <a:buFontTx/>
              <a:buNone/>
            </a:pPr>
            <a:r>
              <a:rPr lang="ru-RU" sz="2000" smtClean="0"/>
              <a:t>И как прежде волнует сердца.</a:t>
            </a:r>
          </a:p>
        </p:txBody>
      </p:sp>
      <p:pic>
        <p:nvPicPr>
          <p:cNvPr id="36868" name="Picture 10"/>
          <p:cNvPicPr>
            <a:picLocks noChangeAspect="1" noChangeArrowheads="1"/>
          </p:cNvPicPr>
          <p:nvPr>
            <p:ph sz="quarter"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1187450" y="1557338"/>
            <a:ext cx="3282950" cy="2185987"/>
          </a:xfrm>
          <a:noFill/>
        </p:spPr>
      </p:pic>
      <p:pic>
        <p:nvPicPr>
          <p:cNvPr id="36869" name="Picture 11"/>
          <p:cNvPicPr>
            <a:picLocks noChangeAspect="1" noChangeArrowheads="1"/>
          </p:cNvPicPr>
          <p:nvPr>
            <p:ph sz="quarter" idx="3"/>
          </p:nvPr>
        </p:nvPicPr>
        <p:blipFill>
          <a:blip r:embed="rId4" cstate="email"/>
          <a:srcRect/>
          <a:stretch>
            <a:fillRect/>
          </a:stretch>
        </p:blipFill>
        <p:spPr>
          <a:xfrm>
            <a:off x="1619250" y="4005263"/>
            <a:ext cx="3240088" cy="2430462"/>
          </a:xfrm>
          <a:noFill/>
        </p:spPr>
      </p:pic>
      <p:pic>
        <p:nvPicPr>
          <p:cNvPr id="36870" name="Picture 12"/>
          <p:cNvPicPr>
            <a:picLocks noChangeAspect="1" noChangeArrowheads="1"/>
          </p:cNvPicPr>
          <p:nvPr>
            <p:ph sz="quarter" idx="4"/>
          </p:nvPr>
        </p:nvPicPr>
        <p:blipFill>
          <a:blip r:embed="rId5" cstate="email"/>
          <a:srcRect/>
          <a:stretch>
            <a:fillRect/>
          </a:stretch>
        </p:blipFill>
        <p:spPr>
          <a:xfrm>
            <a:off x="5292725" y="3860800"/>
            <a:ext cx="3394075" cy="2549525"/>
          </a:xfr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шаблон18_0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9388" y="188913"/>
            <a:ext cx="8785225" cy="640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891" name="Объект 1"/>
          <p:cNvSpPr>
            <a:spLocks noGrp="1"/>
          </p:cNvSpPr>
          <p:nvPr>
            <p:ph/>
          </p:nvPr>
        </p:nvSpPr>
        <p:spPr>
          <a:xfrm>
            <a:off x="2268538" y="476250"/>
            <a:ext cx="6418262" cy="5976938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ru-RU" sz="2400" b="1" smtClean="0">
                <a:latin typeface="TimesNewRomanPSMT"/>
                <a:ea typeface="Times New Roman" pitchFamily="18" charset="0"/>
                <a:cs typeface="TimesNewRomanPSMT"/>
              </a:rPr>
              <a:t>Используемая литература:</a:t>
            </a:r>
            <a:endParaRPr lang="ru-RU" sz="2400" smtClean="0">
              <a:latin typeface="Times New Roman" pitchFamily="18" charset="0"/>
              <a:ea typeface="Times New Roman" pitchFamily="18" charset="0"/>
              <a:cs typeface="TimesNewRomanPSMT"/>
            </a:endParaRPr>
          </a:p>
          <a:p>
            <a:pPr marL="0" indent="0" algn="just">
              <a:buFontTx/>
              <a:buAutoNum type="arabicPeriod"/>
            </a:pPr>
            <a:r>
              <a:rPr lang="ru-RU" sz="2000" smtClean="0">
                <a:latin typeface="TimesNewRomanPSMT"/>
                <a:ea typeface="Times New Roman" pitchFamily="18" charset="0"/>
                <a:cs typeface="TimesNewRomanPSMT"/>
              </a:rPr>
              <a:t>Великий подвиг: вспоминают ветераны. - М.,АТ и СО, 2000.</a:t>
            </a:r>
            <a:endParaRPr lang="ru-RU" sz="2000" smtClean="0">
              <a:latin typeface="Times New Roman" pitchFamily="18" charset="0"/>
              <a:ea typeface="Times New Roman" pitchFamily="18" charset="0"/>
              <a:cs typeface="TimesNewRomanPSMT"/>
            </a:endParaRPr>
          </a:p>
          <a:p>
            <a:pPr marL="0" indent="0" algn="just">
              <a:buFontTx/>
              <a:buAutoNum type="arabicPeriod"/>
            </a:pPr>
            <a:r>
              <a:rPr lang="ru-RU" sz="2000" smtClean="0">
                <a:latin typeface="TimesNewRomanPSMT"/>
                <a:ea typeface="Times New Roman" pitchFamily="18" charset="0"/>
                <a:cs typeface="TimesNewRomanPSMT"/>
              </a:rPr>
              <a:t>Гудериан Г. Воспоминания солдата.-Ростов н/Д,1998.</a:t>
            </a:r>
            <a:endParaRPr lang="ru-RU" sz="2000" smtClean="0">
              <a:latin typeface="Times New Roman" pitchFamily="18" charset="0"/>
              <a:ea typeface="Times New Roman" pitchFamily="18" charset="0"/>
              <a:cs typeface="TimesNewRomanPSMT"/>
            </a:endParaRPr>
          </a:p>
          <a:p>
            <a:pPr marL="0" indent="0" algn="just">
              <a:buFontTx/>
              <a:buAutoNum type="arabicPeriod"/>
            </a:pPr>
            <a:r>
              <a:rPr lang="ru-RU" sz="2000" smtClean="0">
                <a:latin typeface="TimesNewRomanPSMT"/>
                <a:ea typeface="Times New Roman" pitchFamily="18" charset="0"/>
                <a:cs typeface="TimesNewRomanPSMT"/>
              </a:rPr>
              <a:t>Курская битва - коренной перелом в Великой Отечественной войне 1941-1945 гг.- Белгород,2003.</a:t>
            </a:r>
            <a:endParaRPr lang="ru-RU" sz="2000" smtClean="0">
              <a:latin typeface="Times New Roman" pitchFamily="18" charset="0"/>
              <a:ea typeface="Times New Roman" pitchFamily="18" charset="0"/>
              <a:cs typeface="TimesNewRomanPSMT"/>
            </a:endParaRPr>
          </a:p>
          <a:p>
            <a:pPr marL="0" indent="0" algn="just">
              <a:buFontTx/>
              <a:buAutoNum type="arabicPeriod"/>
            </a:pPr>
            <a:r>
              <a:rPr lang="ru-RU" sz="2000" smtClean="0">
                <a:latin typeface="TimesNewRomanPSMT"/>
                <a:ea typeface="Times New Roman" pitchFamily="18" charset="0"/>
                <a:cs typeface="TimesNewRomanPSMT"/>
              </a:rPr>
              <a:t>Памятники Отечества: Прохоровское поле- М., Памятники Отечества,2001.</a:t>
            </a:r>
            <a:endParaRPr lang="ru-RU" sz="2000" smtClean="0">
              <a:latin typeface="Times New Roman" pitchFamily="18" charset="0"/>
              <a:ea typeface="Times New Roman" pitchFamily="18" charset="0"/>
              <a:cs typeface="TimesNewRomanPSMT"/>
            </a:endParaRPr>
          </a:p>
          <a:p>
            <a:pPr marL="0" indent="0" algn="just">
              <a:buFontTx/>
              <a:buAutoNum type="arabicPeriod"/>
            </a:pPr>
            <a:r>
              <a:rPr lang="ru-RU" sz="2000" smtClean="0">
                <a:latin typeface="TimesNewRomanPSMT"/>
                <a:ea typeface="Times New Roman" pitchFamily="18" charset="0"/>
                <a:cs typeface="TimesNewRomanPSMT"/>
              </a:rPr>
              <a:t>Полководцы и военачальники Курской битвы.- Белгород, Везелица, 2003.</a:t>
            </a:r>
            <a:endParaRPr lang="ru-RU" sz="2000" smtClean="0">
              <a:latin typeface="Times New Roman" pitchFamily="18" charset="0"/>
              <a:ea typeface="Times New Roman" pitchFamily="18" charset="0"/>
              <a:cs typeface="TimesNewRomanPSMT"/>
            </a:endParaRPr>
          </a:p>
          <a:p>
            <a:pPr marL="0" indent="0" algn="just">
              <a:buFontTx/>
              <a:buAutoNum type="arabicPeriod"/>
            </a:pPr>
            <a:r>
              <a:rPr lang="ru-RU" sz="2000" smtClean="0">
                <a:latin typeface="TimesNewRomanPSMT"/>
                <a:ea typeface="Times New Roman" pitchFamily="18" charset="0"/>
                <a:cs typeface="TimesNewRomanPSMT"/>
              </a:rPr>
              <a:t>Отразился эхом через всю историю: Сорок третий в</a:t>
            </a:r>
            <a:r>
              <a:rPr lang="ru-RU" sz="2000" smtClean="0">
                <a:latin typeface="Times New Roman" pitchFamily="18" charset="0"/>
                <a:ea typeface="Times New Roman" pitchFamily="18" charset="0"/>
                <a:cs typeface="TimesNewRomanPSMT"/>
              </a:rPr>
              <a:t> </a:t>
            </a:r>
            <a:r>
              <a:rPr lang="ru-RU" sz="2000" smtClean="0">
                <a:latin typeface="TimesNewRomanPSMT"/>
                <a:ea typeface="Times New Roman" pitchFamily="18" charset="0"/>
                <a:cs typeface="TimesNewRomanPSMT"/>
              </a:rPr>
              <a:t>документах//Советская Россия.- 1990.</a:t>
            </a:r>
            <a:endParaRPr lang="ru-RU" sz="2000" smtClean="0">
              <a:latin typeface="Times New Roman" pitchFamily="18" charset="0"/>
              <a:ea typeface="Times New Roman" pitchFamily="18" charset="0"/>
              <a:cs typeface="TimesNewRomanPSMT"/>
            </a:endParaRPr>
          </a:p>
          <a:p>
            <a:pPr marL="0" indent="0" algn="just">
              <a:buFontTx/>
              <a:buAutoNum type="arabicPeriod"/>
            </a:pPr>
            <a:r>
              <a:rPr lang="ru-RU" sz="2000" smtClean="0">
                <a:latin typeface="TimesNewRomanPSMT"/>
                <a:ea typeface="Times New Roman" pitchFamily="18" charset="0"/>
                <a:cs typeface="TimesNewRomanPSMT"/>
              </a:rPr>
              <a:t>И. Чернухин. Сборник стихов. Белгород, Везелица, 1998.</a:t>
            </a:r>
            <a:endParaRPr lang="ru-RU" sz="2000" smtClean="0">
              <a:latin typeface="Times New Roman" pitchFamily="18" charset="0"/>
              <a:ea typeface="Times New Roman" pitchFamily="18" charset="0"/>
              <a:cs typeface="TimesNewRomanPSMT"/>
            </a:endParaRPr>
          </a:p>
          <a:p>
            <a:pPr marL="0" indent="0" algn="just">
              <a:buFontTx/>
              <a:buNone/>
            </a:pPr>
            <a:r>
              <a:rPr lang="ru-RU" sz="2000" smtClean="0">
                <a:latin typeface="TimesNewRomanPSMT"/>
                <a:ea typeface="Times New Roman" pitchFamily="18" charset="0"/>
                <a:cs typeface="TimesNewRomanPSMT"/>
              </a:rPr>
              <a:t> </a:t>
            </a:r>
            <a:endParaRPr lang="ru-RU" sz="2000" smtClean="0">
              <a:latin typeface="Times New Roman" pitchFamily="18" charset="0"/>
              <a:ea typeface="Times New Roman" pitchFamily="18" charset="0"/>
              <a:cs typeface="TimesNewRomanPSMT"/>
            </a:endParaRPr>
          </a:p>
          <a:p>
            <a:pPr marL="0" indent="0" algn="just">
              <a:buFontTx/>
              <a:buNone/>
            </a:pPr>
            <a:r>
              <a:rPr lang="ru-RU" sz="2000" smtClean="0">
                <a:latin typeface="TimesNewRomanPSMT"/>
                <a:ea typeface="Times New Roman" pitchFamily="18" charset="0"/>
                <a:cs typeface="TimesNewRomanPSMT"/>
              </a:rPr>
              <a:t> </a:t>
            </a:r>
            <a:endParaRPr lang="ru-RU" sz="2000" smtClean="0">
              <a:latin typeface="Times New Roman" pitchFamily="18" charset="0"/>
              <a:ea typeface="Times New Roman" pitchFamily="18" charset="0"/>
              <a:cs typeface="TimesNewRomanPSMT"/>
            </a:endParaRPr>
          </a:p>
          <a:p>
            <a:pPr marL="0" indent="0" algn="just">
              <a:buFontTx/>
              <a:buNone/>
            </a:pPr>
            <a:r>
              <a:rPr lang="ru-RU" sz="2000" smtClean="0">
                <a:latin typeface="TimesNewRomanPSMT"/>
                <a:ea typeface="Times New Roman" pitchFamily="18" charset="0"/>
                <a:cs typeface="TimesNewRomanPSMT"/>
              </a:rPr>
              <a:t> </a:t>
            </a:r>
            <a:endParaRPr lang="ru-RU" sz="2000" smtClean="0">
              <a:latin typeface="Times New Roman" pitchFamily="18" charset="0"/>
              <a:ea typeface="Times New Roman" pitchFamily="18" charset="0"/>
              <a:cs typeface="TimesNewRomanPSMT"/>
            </a:endParaRPr>
          </a:p>
          <a:p>
            <a:pPr marL="0" indent="0" algn="just">
              <a:buFontTx/>
              <a:buNone/>
            </a:pPr>
            <a:r>
              <a:rPr lang="ru-RU" sz="2000" smtClean="0">
                <a:latin typeface="TimesNewRomanPSMT"/>
                <a:ea typeface="Times New Roman" pitchFamily="18" charset="0"/>
                <a:cs typeface="TimesNewRomanPSMT"/>
              </a:rPr>
              <a:t> </a:t>
            </a:r>
            <a:endParaRPr lang="ru-RU" sz="2000" smtClean="0">
              <a:latin typeface="Times New Roman" pitchFamily="18" charset="0"/>
              <a:ea typeface="Times New Roman" pitchFamily="18" charset="0"/>
              <a:cs typeface="TimesNewRomanPSMT"/>
            </a:endParaRPr>
          </a:p>
          <a:p>
            <a:pPr marL="0" indent="0" algn="just">
              <a:buFontTx/>
              <a:buNone/>
            </a:pPr>
            <a:endParaRPr lang="ru-RU" sz="2000" smtClean="0">
              <a:latin typeface="Times New Roman" pitchFamily="18" charset="0"/>
              <a:ea typeface="Times New Roman" pitchFamily="18" charset="0"/>
              <a:cs typeface="TimesNewRomanPSMT"/>
            </a:endParaRPr>
          </a:p>
          <a:p>
            <a:pPr marL="0" indent="0" algn="just">
              <a:buFontTx/>
              <a:buNone/>
            </a:pPr>
            <a:endParaRPr lang="ru-RU" sz="2000" smtClean="0">
              <a:latin typeface="Times New Roman" pitchFamily="18" charset="0"/>
              <a:ea typeface="Times New Roman" pitchFamily="18" charset="0"/>
              <a:cs typeface="TimesNewRomanPSMT"/>
            </a:endParaRPr>
          </a:p>
          <a:p>
            <a:pPr marL="0" indent="0" algn="just">
              <a:buFontTx/>
              <a:buNone/>
            </a:pPr>
            <a:endParaRPr lang="ru-RU" sz="2000" smtClean="0">
              <a:latin typeface="Times New Roman" pitchFamily="18" charset="0"/>
              <a:ea typeface="Times New Roman" pitchFamily="18" charset="0"/>
              <a:cs typeface="TimesNewRomanPSMT"/>
            </a:endParaRPr>
          </a:p>
          <a:p>
            <a:pPr marL="0" indent="0">
              <a:buFontTx/>
              <a:buNone/>
            </a:pPr>
            <a:endParaRPr lang="ru-RU" smtClean="0">
              <a:ea typeface="Times New Roman" pitchFamily="18" charset="0"/>
              <a:cs typeface="TimesNewRomanPS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шаблон18_0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9388" y="188913"/>
            <a:ext cx="8785225" cy="640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4" descr="курская битва"/>
          <p:cNvPicPr>
            <a:picLocks noChangeAspect="1" noChangeArrowheads="1"/>
          </p:cNvPicPr>
          <p:nvPr>
            <p:ph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2843213" y="260350"/>
            <a:ext cx="5862637" cy="6192838"/>
          </a:xfr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шаблон11_0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9388" y="115888"/>
            <a:ext cx="8785225" cy="649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147" name="Rectangle 5"/>
          <p:cNvSpPr>
            <a:spLocks noGrp="1" noChangeArrowheads="1"/>
          </p:cNvSpPr>
          <p:nvPr>
            <p:ph type="title" sz="quarter"/>
          </p:nvPr>
        </p:nvSpPr>
        <p:spPr>
          <a:xfrm>
            <a:off x="1116013" y="260350"/>
            <a:ext cx="6985000" cy="865188"/>
          </a:xfrm>
          <a:solidFill>
            <a:schemeClr val="accent1"/>
          </a:solidFill>
          <a:ln>
            <a:solidFill>
              <a:srgbClr val="660066"/>
            </a:solidFill>
          </a:ln>
        </p:spPr>
        <p:txBody>
          <a:bodyPr/>
          <a:lstStyle/>
          <a:p>
            <a:pPr eaLnBrk="1" hangingPunct="1"/>
            <a:r>
              <a:rPr lang="ru-RU" sz="2400" smtClean="0">
                <a:solidFill>
                  <a:srgbClr val="660066"/>
                </a:solidFill>
              </a:rPr>
              <a:t>Есть на Русской земле три поля: Куликово, Бородинское и Прохоровское.</a:t>
            </a:r>
          </a:p>
        </p:txBody>
      </p:sp>
      <p:sp>
        <p:nvSpPr>
          <p:cNvPr id="6148" name="Rectangle 9"/>
          <p:cNvSpPr>
            <a:spLocks noGrp="1" noChangeArrowheads="1"/>
          </p:cNvSpPr>
          <p:nvPr>
            <p:ph sz="quarter" idx="4"/>
          </p:nvPr>
        </p:nvSpPr>
        <p:spPr>
          <a:xfrm>
            <a:off x="4572000" y="3716338"/>
            <a:ext cx="4183063" cy="3025775"/>
          </a:xfrm>
          <a:solidFill>
            <a:schemeClr val="accent1"/>
          </a:solidFill>
          <a:ln>
            <a:solidFill>
              <a:srgbClr val="660066"/>
            </a:solidFill>
          </a:ln>
        </p:spPr>
        <p:txBody>
          <a:bodyPr/>
          <a:lstStyle/>
          <a:p>
            <a:pPr eaLnBrk="1" hangingPunct="1">
              <a:buFontTx/>
              <a:buNone/>
            </a:pPr>
            <a:r>
              <a:rPr lang="ru-RU" sz="2000" smtClean="0"/>
              <a:t>Безграничное</a:t>
            </a:r>
            <a:r>
              <a:rPr lang="ru-RU" sz="2400" smtClean="0"/>
              <a:t> </a:t>
            </a:r>
            <a:r>
              <a:rPr lang="ru-RU" sz="2000" smtClean="0"/>
              <a:t>снежное поле,</a:t>
            </a:r>
          </a:p>
          <a:p>
            <a:pPr eaLnBrk="1" hangingPunct="1">
              <a:buFontTx/>
              <a:buNone/>
            </a:pPr>
            <a:r>
              <a:rPr lang="ru-RU" sz="2000" smtClean="0"/>
              <a:t>Ходит ветер, позёмкой пыля,</a:t>
            </a:r>
          </a:p>
          <a:p>
            <a:pPr eaLnBrk="1" hangingPunct="1">
              <a:buFontTx/>
              <a:buNone/>
            </a:pPr>
            <a:r>
              <a:rPr lang="ru-RU" sz="2000" smtClean="0"/>
              <a:t>Это русское наше раздолье,</a:t>
            </a:r>
          </a:p>
          <a:p>
            <a:pPr eaLnBrk="1" hangingPunct="1">
              <a:buFontTx/>
              <a:buNone/>
            </a:pPr>
            <a:r>
              <a:rPr lang="ru-RU" sz="2000" smtClean="0"/>
              <a:t>Это вольная наша земля.</a:t>
            </a:r>
          </a:p>
          <a:p>
            <a:pPr eaLnBrk="1" hangingPunct="1">
              <a:buFontTx/>
              <a:buNone/>
            </a:pPr>
            <a:r>
              <a:rPr lang="ru-RU" sz="2000" smtClean="0"/>
              <a:t>И зовётся ль оно Куликовым,</a:t>
            </a:r>
          </a:p>
          <a:p>
            <a:pPr eaLnBrk="1" hangingPunct="1">
              <a:buFontTx/>
              <a:buNone/>
            </a:pPr>
            <a:r>
              <a:rPr lang="ru-RU" sz="2000" smtClean="0"/>
              <a:t>Бородинским зовётся ль оно,</a:t>
            </a:r>
          </a:p>
          <a:p>
            <a:pPr eaLnBrk="1" hangingPunct="1">
              <a:buFontTx/>
              <a:buNone/>
            </a:pPr>
            <a:r>
              <a:rPr lang="ru-RU" sz="2000" smtClean="0"/>
              <a:t>Или славой овеяно новой.</a:t>
            </a:r>
          </a:p>
          <a:p>
            <a:pPr eaLnBrk="1" hangingPunct="1">
              <a:buFontTx/>
              <a:buNone/>
            </a:pPr>
            <a:r>
              <a:rPr lang="ru-RU" sz="2000" smtClean="0"/>
              <a:t>Словно знамя опять взметено.</a:t>
            </a:r>
          </a:p>
        </p:txBody>
      </p:sp>
      <p:pic>
        <p:nvPicPr>
          <p:cNvPr id="6149" name="Picture 10"/>
          <p:cNvPicPr>
            <a:picLocks noChangeAspect="1" noChangeArrowheads="1"/>
          </p:cNvPicPr>
          <p:nvPr>
            <p:ph sz="quarter"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539750" y="1412875"/>
            <a:ext cx="3816350" cy="2373313"/>
          </a:xfrm>
          <a:noFill/>
        </p:spPr>
      </p:pic>
      <p:pic>
        <p:nvPicPr>
          <p:cNvPr id="6150" name="Picture 11"/>
          <p:cNvPicPr>
            <a:picLocks noChangeAspect="1" noChangeArrowheads="1"/>
          </p:cNvPicPr>
          <p:nvPr>
            <p:ph sz="quarter" idx="3"/>
          </p:nvPr>
        </p:nvPicPr>
        <p:blipFill>
          <a:blip r:embed="rId4" cstate="email"/>
          <a:srcRect/>
          <a:stretch>
            <a:fillRect/>
          </a:stretch>
        </p:blipFill>
        <p:spPr>
          <a:xfrm>
            <a:off x="539750" y="3933825"/>
            <a:ext cx="3816350" cy="2376488"/>
          </a:xfrm>
          <a:noFill/>
        </p:spPr>
      </p:pic>
      <p:pic>
        <p:nvPicPr>
          <p:cNvPr id="6151" name="Picture 12"/>
          <p:cNvPicPr>
            <a:picLocks noChangeAspect="1" noChangeArrowheads="1"/>
          </p:cNvPicPr>
          <p:nvPr>
            <p:ph sz="quarter" idx="2"/>
          </p:nvPr>
        </p:nvPicPr>
        <p:blipFill>
          <a:blip r:embed="rId5" cstate="email"/>
          <a:srcRect/>
          <a:stretch>
            <a:fillRect/>
          </a:stretch>
        </p:blipFill>
        <p:spPr>
          <a:xfrm>
            <a:off x="4572000" y="1196975"/>
            <a:ext cx="4319588" cy="237331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шаблон22_0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50825" y="187325"/>
            <a:ext cx="8497888" cy="637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1295400"/>
          </a:xfrm>
          <a:solidFill>
            <a:srgbClr val="FAF5D6"/>
          </a:solidFill>
          <a:ln>
            <a:solidFill>
              <a:schemeClr val="accent2"/>
            </a:solidFill>
          </a:ln>
        </p:spPr>
        <p:txBody>
          <a:bodyPr/>
          <a:lstStyle/>
          <a:p>
            <a:pPr eaLnBrk="1" hangingPunct="1"/>
            <a:r>
              <a:rPr lang="ru-RU" sz="2400" smtClean="0">
                <a:solidFill>
                  <a:schemeClr val="accent2"/>
                </a:solidFill>
              </a:rPr>
              <a:t>Так пришла на Русь великая беда - татаро-монгольское иго. Русь была вынуждена платить Золотой Орде богатую дань. Ханы правили русской землёй.</a:t>
            </a:r>
            <a:r>
              <a:rPr lang="ru-RU" sz="4000" smtClean="0"/>
              <a:t> </a:t>
            </a:r>
          </a:p>
        </p:txBody>
      </p:sp>
      <p:pic>
        <p:nvPicPr>
          <p:cNvPr id="7172" name="Picture 5" descr="9"/>
          <p:cNvPicPr>
            <a:picLocks noChangeAspect="1" noChangeArrowheads="1"/>
          </p:cNvPicPr>
          <p:nvPr>
            <p:ph type="body"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971550" y="1628775"/>
            <a:ext cx="7416800" cy="4176713"/>
          </a:xfr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шаблон22_0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7950" y="115888"/>
            <a:ext cx="8856663" cy="662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195" name="Rectangle 3"/>
          <p:cNvSpPr>
            <a:spLocks noGrp="1" noChangeArrowheads="1"/>
          </p:cNvSpPr>
          <p:nvPr>
            <p:ph type="title"/>
          </p:nvPr>
        </p:nvSpPr>
        <p:spPr>
          <a:xfrm>
            <a:off x="179388" y="260350"/>
            <a:ext cx="8713787" cy="1498600"/>
          </a:xfrm>
          <a:solidFill>
            <a:schemeClr val="bg1"/>
          </a:solidFill>
          <a:ln>
            <a:solidFill>
              <a:schemeClr val="accent2"/>
            </a:solidFill>
          </a:ln>
        </p:spPr>
        <p:txBody>
          <a:bodyPr/>
          <a:lstStyle/>
          <a:p>
            <a:pPr eaLnBrk="1" hangingPunct="1"/>
            <a:r>
              <a:rPr lang="ru-RU" sz="2000" b="1" i="1" smtClean="0">
                <a:solidFill>
                  <a:schemeClr val="accent2"/>
                </a:solidFill>
              </a:rPr>
              <a:t>21 сентября отмечается День Победы русских полков во главе с великим князем Дмитрием Донским над монголо-татарскими войсками в Куликовской битве (1380 г.)</a:t>
            </a:r>
          </a:p>
        </p:txBody>
      </p:sp>
      <p:sp>
        <p:nvSpPr>
          <p:cNvPr id="8196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4211638" y="1989138"/>
            <a:ext cx="4608512" cy="2303462"/>
          </a:xfrm>
          <a:solidFill>
            <a:schemeClr val="accent1"/>
          </a:solidFill>
          <a:ln>
            <a:solidFill>
              <a:srgbClr val="660066"/>
            </a:solidFill>
          </a:ln>
        </p:spPr>
        <p:txBody>
          <a:bodyPr/>
          <a:lstStyle/>
          <a:p>
            <a:pPr eaLnBrk="1" hangingPunct="1">
              <a:buFontTx/>
              <a:buNone/>
            </a:pPr>
            <a:r>
              <a:rPr lang="ru-RU" sz="2000" smtClean="0">
                <a:solidFill>
                  <a:srgbClr val="660066"/>
                </a:solidFill>
              </a:rPr>
              <a:t>Кличет Дмитрий всю страну</a:t>
            </a:r>
          </a:p>
          <a:p>
            <a:pPr eaLnBrk="1" hangingPunct="1">
              <a:buFontTx/>
              <a:buNone/>
            </a:pPr>
            <a:r>
              <a:rPr lang="ru-RU" sz="2000" smtClean="0">
                <a:solidFill>
                  <a:srgbClr val="660066"/>
                </a:solidFill>
              </a:rPr>
              <a:t>На священную войну.</a:t>
            </a:r>
          </a:p>
          <a:p>
            <a:pPr eaLnBrk="1" hangingPunct="1">
              <a:buFontTx/>
              <a:buNone/>
            </a:pPr>
            <a:r>
              <a:rPr lang="ru-RU" sz="2000" smtClean="0">
                <a:solidFill>
                  <a:srgbClr val="660066"/>
                </a:solidFill>
              </a:rPr>
              <a:t>Не довольно ль, братцы, даром </a:t>
            </a:r>
          </a:p>
          <a:p>
            <a:pPr eaLnBrk="1" hangingPunct="1">
              <a:buFontTx/>
              <a:buNone/>
            </a:pPr>
            <a:r>
              <a:rPr lang="ru-RU" sz="2000" smtClean="0">
                <a:solidFill>
                  <a:srgbClr val="660066"/>
                </a:solidFill>
              </a:rPr>
              <a:t>Отдавать добро татарам?</a:t>
            </a:r>
          </a:p>
          <a:p>
            <a:pPr eaLnBrk="1" hangingPunct="1">
              <a:buFontTx/>
              <a:buNone/>
            </a:pPr>
            <a:r>
              <a:rPr lang="ru-RU" sz="2000" smtClean="0">
                <a:solidFill>
                  <a:srgbClr val="660066"/>
                </a:solidFill>
              </a:rPr>
              <a:t>Сбросить иго не пора ли?</a:t>
            </a:r>
          </a:p>
          <a:p>
            <a:pPr eaLnBrk="1" hangingPunct="1">
              <a:buFontTx/>
              <a:buNone/>
            </a:pPr>
            <a:r>
              <a:rPr lang="ru-RU" sz="2000" smtClean="0">
                <a:solidFill>
                  <a:srgbClr val="660066"/>
                </a:solidFill>
              </a:rPr>
              <a:t>Сколько лет нас обирали!</a:t>
            </a:r>
          </a:p>
        </p:txBody>
      </p:sp>
      <p:pic>
        <p:nvPicPr>
          <p:cNvPr id="8197" name="Picture 6"/>
          <p:cNvPicPr>
            <a:picLocks noChangeAspect="1" noChangeArrowheads="1"/>
          </p:cNvPicPr>
          <p:nvPr>
            <p:ph sz="half"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323850" y="1989138"/>
            <a:ext cx="3322638" cy="4137025"/>
          </a:xfr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шаблон22_0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7950" y="0"/>
            <a:ext cx="8856663" cy="659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219" name="Rectangle 9"/>
          <p:cNvSpPr>
            <a:spLocks noGrp="1" noChangeArrowheads="1"/>
          </p:cNvSpPr>
          <p:nvPr>
            <p:ph type="title" sz="quarter"/>
          </p:nvPr>
        </p:nvSpPr>
        <p:spPr>
          <a:xfrm>
            <a:off x="971550" y="404813"/>
            <a:ext cx="7345363" cy="936625"/>
          </a:xfrm>
          <a:solidFill>
            <a:schemeClr val="bg1"/>
          </a:solidFill>
          <a:ln>
            <a:solidFill>
              <a:schemeClr val="accent2"/>
            </a:solidFill>
          </a:ln>
        </p:spPr>
        <p:txBody>
          <a:bodyPr/>
          <a:lstStyle/>
          <a:p>
            <a:pPr eaLnBrk="1" hangingPunct="1"/>
            <a:r>
              <a:rPr lang="ru-RU" sz="2000" b="1" i="1" smtClean="0">
                <a:solidFill>
                  <a:schemeClr val="accent2"/>
                </a:solidFill>
              </a:rPr>
              <a:t>Около 36 городов откликнулись и послали свои дружины и полки отстаивать Отечество.</a:t>
            </a:r>
          </a:p>
        </p:txBody>
      </p:sp>
      <p:pic>
        <p:nvPicPr>
          <p:cNvPr id="9220" name="Picture 7"/>
          <p:cNvPicPr>
            <a:picLocks noChangeAspect="1" noChangeArrowheads="1"/>
          </p:cNvPicPr>
          <p:nvPr>
            <p:ph sz="quarter"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468313" y="1628775"/>
            <a:ext cx="3749675" cy="2981325"/>
          </a:xfrm>
          <a:noFill/>
        </p:spPr>
      </p:pic>
      <p:pic>
        <p:nvPicPr>
          <p:cNvPr id="9221" name="Picture 8"/>
          <p:cNvPicPr>
            <a:picLocks noChangeAspect="1" noChangeArrowheads="1"/>
          </p:cNvPicPr>
          <p:nvPr>
            <p:ph sz="quarter" idx="2"/>
          </p:nvPr>
        </p:nvPicPr>
        <p:blipFill>
          <a:blip r:embed="rId4" cstate="email"/>
          <a:srcRect/>
          <a:stretch>
            <a:fillRect/>
          </a:stretch>
        </p:blipFill>
        <p:spPr>
          <a:xfrm>
            <a:off x="4859338" y="1628775"/>
            <a:ext cx="3671887" cy="2981325"/>
          </a:xfrm>
          <a:noFill/>
        </p:spPr>
      </p:pic>
      <p:sp>
        <p:nvSpPr>
          <p:cNvPr id="9222" name="Rectangle 10"/>
          <p:cNvSpPr>
            <a:spLocks noGrp="1" noChangeArrowheads="1"/>
          </p:cNvSpPr>
          <p:nvPr>
            <p:ph sz="quarter" idx="3"/>
          </p:nvPr>
        </p:nvSpPr>
        <p:spPr>
          <a:xfrm>
            <a:off x="250825" y="5084763"/>
            <a:ext cx="4176713" cy="1223962"/>
          </a:xfrm>
          <a:solidFill>
            <a:schemeClr val="accent1"/>
          </a:solidFill>
          <a:ln>
            <a:solidFill>
              <a:srgbClr val="660066"/>
            </a:solidFill>
          </a:ln>
        </p:spPr>
        <p:txBody>
          <a:bodyPr/>
          <a:lstStyle/>
          <a:p>
            <a:pPr eaLnBrk="1" hangingPunct="1">
              <a:buFontTx/>
              <a:buNone/>
            </a:pPr>
            <a:r>
              <a:rPr lang="ru-RU" sz="2000" smtClean="0">
                <a:solidFill>
                  <a:srgbClr val="660066"/>
                </a:solidFill>
              </a:rPr>
              <a:t>Князь Дмитрий пришёл за </a:t>
            </a:r>
          </a:p>
          <a:p>
            <a:pPr eaLnBrk="1" hangingPunct="1">
              <a:buFontTx/>
              <a:buNone/>
            </a:pPr>
            <a:r>
              <a:rPr lang="ru-RU" sz="2000" smtClean="0">
                <a:solidFill>
                  <a:srgbClr val="660066"/>
                </a:solidFill>
              </a:rPr>
              <a:t>благословлением к отцу Сергию</a:t>
            </a:r>
          </a:p>
          <a:p>
            <a:pPr eaLnBrk="1" hangingPunct="1">
              <a:buFontTx/>
              <a:buNone/>
            </a:pPr>
            <a:r>
              <a:rPr lang="ru-RU" sz="2000" smtClean="0">
                <a:solidFill>
                  <a:srgbClr val="660066"/>
                </a:solidFill>
              </a:rPr>
              <a:t>Перед боем с монголо-татарами</a:t>
            </a:r>
            <a:r>
              <a:rPr lang="ru-RU" sz="2000" smtClean="0"/>
              <a:t> </a:t>
            </a:r>
          </a:p>
        </p:txBody>
      </p:sp>
      <p:sp>
        <p:nvSpPr>
          <p:cNvPr id="9223" name="Rectangle 11"/>
          <p:cNvSpPr>
            <a:spLocks noGrp="1" noChangeArrowheads="1"/>
          </p:cNvSpPr>
          <p:nvPr>
            <p:ph sz="quarter" idx="4"/>
          </p:nvPr>
        </p:nvSpPr>
        <p:spPr>
          <a:xfrm>
            <a:off x="4859338" y="5084763"/>
            <a:ext cx="3683000" cy="865187"/>
          </a:xfrm>
          <a:solidFill>
            <a:schemeClr val="accent1"/>
          </a:solidFill>
          <a:ln>
            <a:solidFill>
              <a:srgbClr val="660066"/>
            </a:solidFill>
          </a:ln>
        </p:spPr>
        <p:txBody>
          <a:bodyPr/>
          <a:lstStyle/>
          <a:p>
            <a:pPr eaLnBrk="1" hangingPunct="1">
              <a:buFontTx/>
              <a:buNone/>
            </a:pPr>
            <a:r>
              <a:rPr lang="ru-RU" sz="2000" smtClean="0">
                <a:solidFill>
                  <a:srgbClr val="660066"/>
                </a:solidFill>
              </a:rPr>
              <a:t>Монах Сергия Радонежского </a:t>
            </a:r>
          </a:p>
          <a:p>
            <a:pPr eaLnBrk="1" hangingPunct="1">
              <a:buFontTx/>
              <a:buNone/>
            </a:pPr>
            <a:r>
              <a:rPr lang="ru-RU" sz="2000" smtClean="0">
                <a:solidFill>
                  <a:srgbClr val="660066"/>
                </a:solidFill>
              </a:rPr>
              <a:t>Монастыря - Пересвет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шаблон28_0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7950" y="115888"/>
            <a:ext cx="8928100" cy="658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43" name="Rectangle 3"/>
          <p:cNvSpPr>
            <a:spLocks noGrp="1" noChangeArrowheads="1"/>
          </p:cNvSpPr>
          <p:nvPr>
            <p:ph type="title" sz="quarter"/>
          </p:nvPr>
        </p:nvSpPr>
        <p:spPr>
          <a:xfrm>
            <a:off x="2484438" y="836613"/>
            <a:ext cx="4895850" cy="793750"/>
          </a:xfrm>
          <a:solidFill>
            <a:srgbClr val="FAF5D6"/>
          </a:solidFill>
          <a:ln>
            <a:solidFill>
              <a:schemeClr val="accent2"/>
            </a:solidFill>
          </a:ln>
        </p:spPr>
        <p:txBody>
          <a:bodyPr/>
          <a:lstStyle/>
          <a:p>
            <a:pPr eaLnBrk="1" hangingPunct="1"/>
            <a:r>
              <a:rPr lang="ru-RU" sz="4000" b="1" i="1" smtClean="0">
                <a:solidFill>
                  <a:schemeClr val="accent2"/>
                </a:solidFill>
              </a:rPr>
              <a:t>Перед боем</a:t>
            </a:r>
          </a:p>
        </p:txBody>
      </p:sp>
      <p:sp>
        <p:nvSpPr>
          <p:cNvPr id="10244" name="Rectangle 6"/>
          <p:cNvSpPr>
            <a:spLocks noGrp="1" noChangeArrowheads="1"/>
          </p:cNvSpPr>
          <p:nvPr>
            <p:ph sz="quarter" idx="3"/>
          </p:nvPr>
        </p:nvSpPr>
        <p:spPr>
          <a:xfrm>
            <a:off x="250825" y="4941888"/>
            <a:ext cx="3598863" cy="963612"/>
          </a:xfrm>
          <a:solidFill>
            <a:schemeClr val="accent1"/>
          </a:solidFill>
          <a:ln>
            <a:solidFill>
              <a:srgbClr val="660066"/>
            </a:solidFill>
          </a:ln>
        </p:spPr>
        <p:txBody>
          <a:bodyPr/>
          <a:lstStyle/>
          <a:p>
            <a:pPr eaLnBrk="1" hangingPunct="1">
              <a:buFontTx/>
              <a:buNone/>
            </a:pPr>
            <a:r>
              <a:rPr lang="ru-RU" sz="2000" smtClean="0">
                <a:solidFill>
                  <a:srgbClr val="660066"/>
                </a:solidFill>
              </a:rPr>
              <a:t>Поединок Пересвета и</a:t>
            </a:r>
          </a:p>
          <a:p>
            <a:pPr eaLnBrk="1" hangingPunct="1">
              <a:buFontTx/>
              <a:buNone/>
            </a:pPr>
            <a:r>
              <a:rPr lang="ru-RU" sz="2000" smtClean="0">
                <a:solidFill>
                  <a:srgbClr val="660066"/>
                </a:solidFill>
              </a:rPr>
              <a:t>Челубея</a:t>
            </a:r>
          </a:p>
        </p:txBody>
      </p:sp>
      <p:sp>
        <p:nvSpPr>
          <p:cNvPr id="10245" name="Rectangle 7"/>
          <p:cNvSpPr>
            <a:spLocks noGrp="1" noChangeArrowheads="1"/>
          </p:cNvSpPr>
          <p:nvPr>
            <p:ph sz="quarter" idx="4"/>
          </p:nvPr>
        </p:nvSpPr>
        <p:spPr>
          <a:xfrm>
            <a:off x="5364163" y="5661025"/>
            <a:ext cx="2447925" cy="576263"/>
          </a:xfrm>
          <a:solidFill>
            <a:schemeClr val="accent1"/>
          </a:solidFill>
          <a:ln>
            <a:solidFill>
              <a:srgbClr val="660066"/>
            </a:solidFill>
          </a:ln>
        </p:spPr>
        <p:txBody>
          <a:bodyPr/>
          <a:lstStyle/>
          <a:p>
            <a:pPr eaLnBrk="1" hangingPunct="1">
              <a:buFontTx/>
              <a:buNone/>
            </a:pPr>
            <a:r>
              <a:rPr lang="ru-RU" sz="2400" smtClean="0">
                <a:solidFill>
                  <a:srgbClr val="660066"/>
                </a:solidFill>
              </a:rPr>
              <a:t>Русские полки</a:t>
            </a:r>
          </a:p>
        </p:txBody>
      </p:sp>
      <p:pic>
        <p:nvPicPr>
          <p:cNvPr id="10246" name="Picture 8"/>
          <p:cNvPicPr>
            <a:picLocks noChangeAspect="1" noChangeArrowheads="1"/>
          </p:cNvPicPr>
          <p:nvPr>
            <p:ph sz="quarter"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179388" y="2133600"/>
            <a:ext cx="3733800" cy="2519363"/>
          </a:xfrm>
          <a:noFill/>
        </p:spPr>
      </p:pic>
      <p:pic>
        <p:nvPicPr>
          <p:cNvPr id="10247" name="Picture 9"/>
          <p:cNvPicPr>
            <a:picLocks noChangeAspect="1" noChangeArrowheads="1"/>
          </p:cNvPicPr>
          <p:nvPr>
            <p:ph sz="quarter" idx="2"/>
          </p:nvPr>
        </p:nvPicPr>
        <p:blipFill>
          <a:blip r:embed="rId4" cstate="email"/>
          <a:srcRect/>
          <a:stretch>
            <a:fillRect/>
          </a:stretch>
        </p:blipFill>
        <p:spPr>
          <a:xfrm>
            <a:off x="4284663" y="2492375"/>
            <a:ext cx="4608512" cy="2808288"/>
          </a:xfr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894</Words>
  <Application>Microsoft Office PowerPoint</Application>
  <PresentationFormat>Экран (4:3)</PresentationFormat>
  <Paragraphs>109</Paragraphs>
  <Slides>36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2" baseType="lpstr">
      <vt:lpstr>Arial</vt:lpstr>
      <vt:lpstr>Calibri</vt:lpstr>
      <vt:lpstr>Wingdings</vt:lpstr>
      <vt:lpstr>TimesNewRomanPSMT</vt:lpstr>
      <vt:lpstr>Times New Roman</vt:lpstr>
      <vt:lpstr>Оформление по умолчанию</vt:lpstr>
      <vt:lpstr>«ПОЛЯ  РАТНОЙ  СЛАВЫ»</vt:lpstr>
      <vt:lpstr>70-летию Курской битвы посвящается</vt:lpstr>
      <vt:lpstr>Автор художественно-исторического журнала: Мартыненко Галина Фёдоровна ГКОУ РО школа-интернат VIII вида г.Новошахтинска</vt:lpstr>
      <vt:lpstr>Слайд 4</vt:lpstr>
      <vt:lpstr>Есть на Русской земле три поля: Куликово, Бородинское и Прохоровское.</vt:lpstr>
      <vt:lpstr>Так пришла на Русь великая беда - татаро-монгольское иго. Русь была вынуждена платить Золотой Орде богатую дань. Ханы правили русской землёй. </vt:lpstr>
      <vt:lpstr>21 сентября отмечается День Победы русских полков во главе с великим князем Дмитрием Донским над монголо-татарскими войсками в Куликовской битве (1380 г.)</vt:lpstr>
      <vt:lpstr>Около 36 городов откликнулись и послали свои дружины и полки отстаивать Отечество.</vt:lpstr>
      <vt:lpstr>Перед боем</vt:lpstr>
      <vt:lpstr>Полководческое дарование великого князя проявилось в умелой расстановке полков</vt:lpstr>
      <vt:lpstr>«Вступившись обе силы на бой, и была брань и сеча зело, и лилась кровь как вода, и пала мёртвых бесчисленно от обеих сил от татарской и русской. Всюду лежали мёртвые, и не могли кони ступать по мёртвым».</vt:lpstr>
      <vt:lpstr>Слайд 12</vt:lpstr>
      <vt:lpstr>26 августа 1812 года произошло Бородинское сражение русской армии, под командованием М.И.Кутузова, с французской армией Наполеона.</vt:lpstr>
      <vt:lpstr>«Трудно себе представить ожесточение обеих сторон в Бородинском сражении. Артиллерия скакала по трупам, как по бревенчатой мостовой, втискивая трупы в землю, упитанную кровью. Изувеченные люди и лошади лежали грудами. Чугун и железо отказывались служить мщению людей, раскалённые пушки не моли выдерживать действия пороха и лопались с треском…»</vt:lpstr>
      <vt:lpstr>Слайд 15</vt:lpstr>
      <vt:lpstr>М.И. Кутузов возглавлял непобедимую русскую армию. Громадные стратегические способности, личная несокрушимая спокойная храбрость, большой опыт на командных постах, широчайшая популярность Кутузова у населения и армии – всё это ставило генерала выше всех военноначальников того времени.</vt:lpstr>
      <vt:lpstr> В июле- августе 1943 года разыгралось одно из крупнейших сражений второй мировой войны - Курская битва. Под Прохоровкой 12 июля 1943 года произошло беспримерное в истории войны танковое сражение.</vt:lpstr>
      <vt:lpstr>Боевые действия начались 12 июля в 8 часов 30 минут после пятнадцатиминутной артиллерийской </vt:lpstr>
      <vt:lpstr>и авиационной подготовки.</vt:lpstr>
      <vt:lpstr>Две мощные лавины устремились друг другу навстречу.</vt:lpstr>
      <vt:lpstr>Наши танки на полном ходу врезались в боевые порядки танков противника.</vt:lpstr>
      <vt:lpstr>Героически дрались танкисты 170-й танковой бригады 18-го танкового корпуса</vt:lpstr>
      <vt:lpstr>Слайд 23</vt:lpstr>
      <vt:lpstr>Танк Бутенко сгорел.</vt:lpstr>
      <vt:lpstr>Слайд 25</vt:lpstr>
      <vt:lpstr>На поле боя продолжалась упорная, смертельная схватка с врагом.</vt:lpstr>
      <vt:lpstr>Санинструктор Марушилина Дуся в боях под Прохоровкой вытащила с поля боя 16 тяжелораненых.</vt:lpstr>
      <vt:lpstr>Комсомолец-связист, старший сержант А.И.Егоров 12 июля под сильным артиллерийским огнём 7 раз восстанавливал связь  наблюдательного пункта с командным.</vt:lpstr>
      <vt:lpstr>Смертью героя пал старший лейтенант А.Е.Пальчиков.</vt:lpstr>
      <vt:lpstr>Слайд 30</vt:lpstr>
      <vt:lpstr>Разметнулись танки в мёртвой схватке. Металл поднялся на металл.</vt:lpstr>
      <vt:lpstr>3 мая 1995 года были возведены величавые символы народной памяти: Храм Святых Апостолов Петра и Павла</vt:lpstr>
      <vt:lpstr>и памятник Победы на Прохоровском поле – звонница, которая своей устрем- лённостью ввысь симво- лизирует хрис- тианский мотив обращения к Богу.</vt:lpstr>
      <vt:lpstr>Медаль выпущенная к 70-летию Курской битвы.</vt:lpstr>
      <vt:lpstr>Слайд 35</vt:lpstr>
      <vt:lpstr>Слайд 36</vt:lpstr>
    </vt:vector>
  </TitlesOfParts>
  <Company>Дом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Галина</dc:creator>
  <cp:lastModifiedBy>re</cp:lastModifiedBy>
  <cp:revision>14</cp:revision>
  <dcterms:created xsi:type="dcterms:W3CDTF">2013-05-20T16:53:04Z</dcterms:created>
  <dcterms:modified xsi:type="dcterms:W3CDTF">2014-03-19T12:32:52Z</dcterms:modified>
</cp:coreProperties>
</file>