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9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62" r:id="rId16"/>
    <p:sldId id="270" r:id="rId17"/>
    <p:sldId id="278" r:id="rId18"/>
    <p:sldId id="279" r:id="rId19"/>
    <p:sldId id="280" r:id="rId20"/>
    <p:sldId id="282" r:id="rId21"/>
    <p:sldId id="281" r:id="rId22"/>
    <p:sldId id="257" r:id="rId23"/>
    <p:sldId id="259" r:id="rId24"/>
    <p:sldId id="260" r:id="rId25"/>
    <p:sldId id="258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357298"/>
            <a:ext cx="7000924" cy="2028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3643314"/>
            <a:ext cx="421484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22855-D4E7-4F74-AF1F-4D568A7ED5CF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91CED-1444-4848-8B64-9CCD271A6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275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448F9-E17A-409D-8434-4488FE5FB9D1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B52E8-726B-4D0E-BF56-B63FACD56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53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8F01F-CC7F-43B5-806B-51744D4C5491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94FA3-B795-404C-B2C2-FCE4BE642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650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EE18B-6671-40EE-AAE0-0E8FCE9C0F3D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ACA54-4909-439E-95E8-A07B72338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809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5CE92-A91B-47B4-8B26-8E39C001FD84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989D9-1A83-4371-9DA6-EEA756F9F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502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71F23-EA6D-451A-9DB6-51D239BDF53D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368CC-07E1-47E0-BD9D-7DB53C962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583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1171D-769A-4785-97C4-00CDF6C714C9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D505E-DB95-43E5-9C73-E04F8FF73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162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ED52F-0B6B-46C8-A726-5E570F54FE99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DECAE-C82A-4029-BFFE-33CAF0FD3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774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9F7BF-23CF-415A-BE88-764E81354519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BBCEB-AE3D-4029-90AC-02EC35E2D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0582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0209D-9DB4-483E-B723-817956A763BB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841BC-E214-4E70-A818-260D0D878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054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7C192-C50F-47F9-80D4-D7B4746B3FF6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E2ED4-F716-47FE-95F9-73FFDBDF2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811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148610-1F61-41F6-98B3-2B25211ABA44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5C9A97-BD91-4239-9122-CDDF665A4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le.pickens.k12.sc.us/images/announcement/142542-2081126-857.gif" TargetMode="External"/><Relationship Id="rId2" Type="http://schemas.openxmlformats.org/officeDocument/2006/relationships/hyperlink" Target="http://content.foto.mail.ru/bk/u1177/_blogs/i-1108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 txBox="1">
            <a:spLocks noChangeArrowheads="1" noChangeShapeType="1" noTextEdit="1"/>
          </p:cNvSpPr>
          <p:nvPr/>
        </p:nvSpPr>
        <p:spPr bwMode="auto">
          <a:xfrm>
            <a:off x="457200" y="1052736"/>
            <a:ext cx="822960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 anchor="ctr">
            <a:prstTxWarp prst="textCanDown">
              <a:avLst>
                <a:gd name="adj" fmla="val 33333"/>
              </a:avLst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3600" kern="1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CC3300"/>
                </a:solidFill>
                <a:latin typeface="Times New Roman"/>
                <a:cs typeface="Times New Roman"/>
              </a:rPr>
              <a:t>Наш проект</a:t>
            </a:r>
            <a:endParaRPr lang="ru-RU" sz="3600" kern="10" dirty="0">
              <a:ln w="9360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CC3300"/>
              </a:solidFill>
              <a:latin typeface="Times New Roman"/>
              <a:cs typeface="Times New Roman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95513"/>
            <a:ext cx="8229600" cy="248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50871" y="3861048"/>
            <a:ext cx="5638800" cy="1323439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</a:rPr>
              <a:t>Исследователи: учащиеся 6 «Б» класса.</a:t>
            </a:r>
          </a:p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</a:rPr>
              <a:t>Руководитель проекта: </a:t>
            </a:r>
          </a:p>
          <a:p>
            <a:pPr>
              <a:defRPr/>
            </a:pPr>
            <a:r>
              <a:rPr lang="ru-RU" sz="2000" b="1" dirty="0" err="1">
                <a:solidFill>
                  <a:srgbClr val="FF0000"/>
                </a:solidFill>
              </a:rPr>
              <a:t>Немцева</a:t>
            </a:r>
            <a:r>
              <a:rPr lang="ru-RU" sz="2000" b="1" dirty="0">
                <a:solidFill>
                  <a:srgbClr val="FF0000"/>
                </a:solidFill>
              </a:rPr>
              <a:t> Светлана </a:t>
            </a:r>
            <a:r>
              <a:rPr lang="ru-RU" sz="2000" b="1" dirty="0" err="1">
                <a:solidFill>
                  <a:srgbClr val="FF0000"/>
                </a:solidFill>
              </a:rPr>
              <a:t>Равиновна</a:t>
            </a:r>
            <a:r>
              <a:rPr lang="ru-RU" sz="2000" b="1" dirty="0">
                <a:solidFill>
                  <a:srgbClr val="FF0000"/>
                </a:solidFill>
              </a:rPr>
              <a:t>.</a:t>
            </a:r>
          </a:p>
          <a:p>
            <a:pPr algn="ctr">
              <a:defRPr/>
            </a:pPr>
            <a:r>
              <a:rPr lang="ru-RU" sz="2000" b="1" i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 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Фразеологизмы</a:t>
            </a:r>
            <a:r>
              <a:rPr lang="ru-RU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, пришедшие из </a:t>
            </a:r>
            <a:r>
              <a:rPr lang="ru-RU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мифов.</a:t>
            </a:r>
            <a:endParaRPr lang="ru-RU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ru-RU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Ариаднина нить</a:t>
            </a:r>
            <a:r>
              <a:rPr lang="ru-RU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/>
              <a:t>- 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то, что помогает найти выход из затруднительного положения.</a:t>
            </a:r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r>
              <a:rPr lang="ru-RU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Ахиллесова пята </a:t>
            </a:r>
            <a:r>
              <a:rPr lang="ru-RU" dirty="0"/>
              <a:t>– 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уязвимое место.</a:t>
            </a:r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r>
              <a:rPr lang="ru-RU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Дамоклов меч</a:t>
            </a:r>
            <a:r>
              <a:rPr lang="ru-RU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/>
              <a:t>– 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нависшая, угрожающая опасность.</a:t>
            </a:r>
            <a:endParaRPr lang="ru-RU" dirty="0" smtClean="0"/>
          </a:p>
          <a:p>
            <a:pPr marL="0" indent="0">
              <a:buNone/>
              <a:defRPr/>
            </a:pPr>
            <a:r>
              <a:rPr lang="ru-RU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Двуликий Янус </a:t>
            </a:r>
            <a:r>
              <a:rPr lang="ru-RU" dirty="0"/>
              <a:t>- 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двуличный человек.</a:t>
            </a:r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12292" name="Picture 4" descr="C:\Users\User\Desktop\ahillesova_pja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645024"/>
            <a:ext cx="152400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2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Фразеологизмы, пришедшие </a:t>
            </a:r>
            <a:r>
              <a:rPr lang="ru-RU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 Библии: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charset="0"/>
                <a:cs typeface="Arial" charset="0"/>
              </a:rPr>
              <a:t>Глас вопиющего в пустыне </a:t>
            </a:r>
            <a:r>
              <a:rPr lang="ru-RU" dirty="0" smtClean="0">
                <a:latin typeface="Arial" charset="0"/>
                <a:cs typeface="Arial" charset="0"/>
              </a:rPr>
              <a:t>–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напрасные призывы, остающиеся без ответа.</a:t>
            </a:r>
            <a:endParaRPr lang="ru-RU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charset="0"/>
                <a:cs typeface="Arial" charset="0"/>
              </a:rPr>
              <a:t>Допотопные времена </a:t>
            </a:r>
            <a:r>
              <a:rPr lang="ru-RU" dirty="0" smtClean="0">
                <a:latin typeface="Arial" charset="0"/>
                <a:cs typeface="Arial" charset="0"/>
              </a:rPr>
              <a:t>–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доисторические времена.</a:t>
            </a:r>
            <a:endParaRPr lang="ru-RU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charset="0"/>
                <a:cs typeface="Arial" charset="0"/>
              </a:rPr>
              <a:t>Зарыть талант в землю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– о человеке, не развивающем свои природные способности.</a:t>
            </a:r>
          </a:p>
          <a:p>
            <a:pPr marL="0" indent="0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charset="0"/>
                <a:cs typeface="Arial" charset="0"/>
              </a:rPr>
              <a:t>Манна небесная </a:t>
            </a:r>
            <a:r>
              <a:rPr lang="ru-RU" dirty="0" smtClean="0">
                <a:latin typeface="Arial" charset="0"/>
                <a:cs typeface="Arial" charset="0"/>
              </a:rPr>
              <a:t>–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неожиданная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удача.</a:t>
            </a:r>
            <a:endParaRPr lang="ru-RU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charset="0"/>
                <a:cs typeface="Arial" charset="0"/>
              </a:rPr>
              <a:t> </a:t>
            </a:r>
          </a:p>
        </p:txBody>
      </p:sp>
      <p:pic>
        <p:nvPicPr>
          <p:cNvPr id="13316" name="Picture 4" descr="C:\Users\User\Desktop\0081_child_fig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590923"/>
            <a:ext cx="1656184" cy="1905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3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Любимый фразеологизм 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139136" cy="8206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У учителей –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ни свет ни заря.</a:t>
            </a:r>
            <a:endParaRPr lang="ru-RU" dirty="0" smtClean="0"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690516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У учеников – как с гуся вода.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933056"/>
            <a:ext cx="6764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Font typeface="Arial" charset="0"/>
              <a:buNone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У родителей – зарубить на носу.</a:t>
            </a:r>
          </a:p>
        </p:txBody>
      </p:sp>
      <p:pic>
        <p:nvPicPr>
          <p:cNvPr id="14340" name="Picture 4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72816"/>
            <a:ext cx="187599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67328" cy="151216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Употребляют ли наши писатели в своих произведениях фразеологизмы</a:t>
            </a:r>
            <a: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b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75773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 Для получения результата были исследованы басни И. А. Крылова. В них мы нашли 11 фразеологизмов:</a:t>
            </a:r>
          </a:p>
          <a:p>
            <a:pPr marL="0" indent="0">
              <a:buFont typeface="Arial" charset="0"/>
              <a:buNone/>
            </a:pPr>
            <a:endParaRPr lang="ru-RU" dirty="0" smtClean="0">
              <a:latin typeface="Arial" charset="0"/>
              <a:cs typeface="Arial" charset="0"/>
            </a:endParaRPr>
          </a:p>
        </p:txBody>
      </p:sp>
      <p:pic>
        <p:nvPicPr>
          <p:cNvPr id="15365" name="Picture 5" descr="C:\Users\User\Desktop\7fe43cabe6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49858">
            <a:off x="502868" y="3257483"/>
            <a:ext cx="2160240" cy="30313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Users\User\Desktop\31-basni-dedushki-krylo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03058"/>
            <a:ext cx="2520280" cy="1890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C:\Users\User\Desktop\7-basni-dedushki-krylov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0674" y="4773183"/>
            <a:ext cx="1898596" cy="1423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C:\Users\User\Desktop\0002-002-Vorona-i-lisits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67214">
            <a:off x="5965492" y="3076276"/>
            <a:ext cx="2664296" cy="30339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757738"/>
          </a:xfrm>
        </p:spPr>
        <p:txBody>
          <a:bodyPr>
            <a:scene3d>
              <a:camera prst="isometricOffAxis1Righ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В рассказах Николая Носова был найден 21 фразеологизм.</a:t>
            </a:r>
          </a:p>
        </p:txBody>
      </p:sp>
      <p:pic>
        <p:nvPicPr>
          <p:cNvPr id="4" name="Picture 4" descr="2570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12976"/>
            <a:ext cx="2088232" cy="3136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Изображение 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050799">
            <a:off x="458072" y="497063"/>
            <a:ext cx="1697037" cy="2016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Изображение 0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98519">
            <a:off x="2283840" y="240398"/>
            <a:ext cx="1284287" cy="2087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Изображение 00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26130">
            <a:off x="3851920" y="203885"/>
            <a:ext cx="1374775" cy="2160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Изображение 00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85234">
            <a:off x="1628054" y="4187208"/>
            <a:ext cx="1335088" cy="2012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Изображение 00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64414">
            <a:off x="5590164" y="317702"/>
            <a:ext cx="2016125" cy="1471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C:\Users\User\Desktop\rasskazy-nosova-pro-repku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4607" y="3796921"/>
            <a:ext cx="2643960" cy="2643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6"/>
          <p:cNvSpPr>
            <a:spLocks noChangeArrowheads="1"/>
          </p:cNvSpPr>
          <p:nvPr/>
        </p:nvSpPr>
        <p:spPr bwMode="auto">
          <a:xfrm>
            <a:off x="1187450" y="347663"/>
            <a:ext cx="6858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Знакомясь со сказками Салтыкова-Щедрина и русскими народными сказками, мы нашли фразеологизмы: 23 и 13 соответственно.</a:t>
            </a:r>
          </a:p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Фразеологизмы из сказок М.Е. Салтыкова-Щедрина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19222511"/>
              </p:ext>
            </p:extLst>
          </p:nvPr>
        </p:nvGraphicFramePr>
        <p:xfrm>
          <a:off x="1000100" y="1571612"/>
          <a:ext cx="7849567" cy="46029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1767"/>
                <a:gridCol w="2628900"/>
                <a:gridCol w="2628900"/>
              </a:tblGrid>
              <a:tr h="607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effectLst/>
                        </a:rPr>
                        <a:t>фразеологизм</a:t>
                      </a:r>
                      <a:endParaRPr lang="ru-RU" sz="1800" b="1" dirty="0">
                        <a:effectLst/>
                        <a:latin typeface="Calibri"/>
                      </a:endParaRPr>
                    </a:p>
                  </a:txBody>
                  <a:tcPr marL="18418" marR="18418" marT="18413" marB="1841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effectLst/>
                        </a:rPr>
                        <a:t>Лексическое значение фразеологизма</a:t>
                      </a:r>
                      <a:endParaRPr lang="ru-RU" sz="1800" b="1" dirty="0">
                        <a:effectLst/>
                        <a:latin typeface="Calibri"/>
                      </a:endParaRPr>
                    </a:p>
                  </a:txBody>
                  <a:tcPr marL="18418" marR="18418" marT="18413" marB="1841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effectLst/>
                        </a:rPr>
                        <a:t>Название сказки</a:t>
                      </a:r>
                      <a:endParaRPr lang="ru-RU" sz="1800" b="1" dirty="0">
                        <a:effectLst/>
                        <a:latin typeface="Calibri"/>
                      </a:endParaRPr>
                    </a:p>
                  </a:txBody>
                  <a:tcPr marL="18418" marR="18418" marT="18413" marB="18413"/>
                </a:tc>
              </a:tr>
              <a:tr h="607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i="1" dirty="0">
                          <a:effectLst/>
                        </a:rPr>
                        <a:t>держать камень за пазухой</a:t>
                      </a:r>
                      <a:endParaRPr lang="ru-RU" sz="1800" i="1" dirty="0">
                        <a:effectLst/>
                        <a:latin typeface="Calibri"/>
                      </a:endParaRPr>
                    </a:p>
                  </a:txBody>
                  <a:tcPr marL="18418" marR="18418" marT="18413" marB="1841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effectLst/>
                        </a:rPr>
                        <a:t>таить злобу</a:t>
                      </a:r>
                      <a:endParaRPr lang="ru-RU" sz="1100" b="1" dirty="0">
                        <a:effectLst/>
                        <a:latin typeface="Calibri"/>
                      </a:endParaRPr>
                    </a:p>
                  </a:txBody>
                  <a:tcPr marL="18418" marR="18418" marT="18413" marB="1841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>
                          <a:effectLst/>
                        </a:rPr>
                        <a:t>«Дикий помещик»</a:t>
                      </a:r>
                      <a:endParaRPr lang="ru-RU" sz="1100" b="1">
                        <a:effectLst/>
                        <a:latin typeface="Calibri"/>
                      </a:endParaRPr>
                    </a:p>
                  </a:txBody>
                  <a:tcPr marL="18418" marR="18418" marT="18413" marB="18413"/>
                </a:tc>
              </a:tr>
              <a:tr h="317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i="1" dirty="0">
                          <a:effectLst/>
                        </a:rPr>
                        <a:t>ни пяди не уступить</a:t>
                      </a:r>
                      <a:endParaRPr lang="ru-RU" sz="1800" i="1" dirty="0">
                        <a:effectLst/>
                        <a:latin typeface="Calibri"/>
                      </a:endParaRPr>
                    </a:p>
                  </a:txBody>
                  <a:tcPr marL="18418" marR="18418" marT="18413" marB="1841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effectLst/>
                        </a:rPr>
                        <a:t>нисколько не отдать</a:t>
                      </a:r>
                      <a:endParaRPr lang="ru-RU" sz="1100" b="1" dirty="0">
                        <a:effectLst/>
                        <a:latin typeface="Calibri"/>
                      </a:endParaRPr>
                    </a:p>
                  </a:txBody>
                  <a:tcPr marL="18418" marR="18418" marT="18413" marB="1841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>
                          <a:effectLst/>
                        </a:rPr>
                        <a:t>«Дикий помещик»</a:t>
                      </a:r>
                      <a:endParaRPr lang="ru-RU" sz="1100" b="1">
                        <a:effectLst/>
                        <a:latin typeface="Calibri"/>
                      </a:endParaRPr>
                    </a:p>
                  </a:txBody>
                  <a:tcPr marL="18418" marR="18418" marT="18413" marB="18413"/>
                </a:tc>
              </a:tr>
              <a:tr h="607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i="1" dirty="0">
                          <a:effectLst/>
                        </a:rPr>
                        <a:t>стоять на своём</a:t>
                      </a:r>
                      <a:endParaRPr lang="ru-RU" sz="1800" i="1" dirty="0">
                        <a:effectLst/>
                        <a:latin typeface="Calibri"/>
                      </a:endParaRPr>
                    </a:p>
                  </a:txBody>
                  <a:tcPr marL="18418" marR="18418" marT="18413" marB="1841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effectLst/>
                        </a:rPr>
                        <a:t>добиваться выполнения своих требований</a:t>
                      </a:r>
                      <a:endParaRPr lang="ru-RU" sz="1100" b="1" dirty="0">
                        <a:effectLst/>
                        <a:latin typeface="Calibri"/>
                      </a:endParaRPr>
                    </a:p>
                  </a:txBody>
                  <a:tcPr marL="18418" marR="18418" marT="18413" marB="1841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effectLst/>
                        </a:rPr>
                        <a:t>«Дикий помещик»</a:t>
                      </a:r>
                      <a:endParaRPr lang="ru-RU" sz="1100" b="1" dirty="0">
                        <a:effectLst/>
                        <a:latin typeface="Calibri"/>
                      </a:endParaRPr>
                    </a:p>
                  </a:txBody>
                  <a:tcPr marL="18418" marR="18418" marT="18413" marB="18413"/>
                </a:tc>
              </a:tr>
              <a:tr h="8982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i="1" dirty="0">
                          <a:effectLst/>
                        </a:rPr>
                        <a:t>моя изба с краю</a:t>
                      </a:r>
                      <a:endParaRPr lang="ru-RU" sz="1800" i="1" dirty="0">
                        <a:effectLst/>
                        <a:latin typeface="Calibri"/>
                      </a:endParaRPr>
                    </a:p>
                  </a:txBody>
                  <a:tcPr marL="18418" marR="18418" marT="18413" marB="1841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effectLst/>
                        </a:rPr>
                        <a:t>нежелание принимать участие в каких-либо делах</a:t>
                      </a:r>
                      <a:endParaRPr lang="ru-RU" sz="1100" b="1" dirty="0">
                        <a:effectLst/>
                        <a:latin typeface="Calibri"/>
                      </a:endParaRPr>
                    </a:p>
                  </a:txBody>
                  <a:tcPr marL="18418" marR="18418" marT="18413" marB="1841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effectLst/>
                        </a:rPr>
                        <a:t>«Вяленая вобла»</a:t>
                      </a:r>
                      <a:endParaRPr lang="ru-RU" sz="1100" b="1" dirty="0">
                        <a:effectLst/>
                        <a:latin typeface="Calibri"/>
                      </a:endParaRPr>
                    </a:p>
                  </a:txBody>
                  <a:tcPr marL="18418" marR="18418" marT="18413" marB="18413"/>
                </a:tc>
              </a:tr>
              <a:tr h="317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i="1" dirty="0">
                          <a:effectLst/>
                        </a:rPr>
                        <a:t>на бобах разводить</a:t>
                      </a:r>
                      <a:endParaRPr lang="ru-RU" sz="1800" i="1" dirty="0">
                        <a:effectLst/>
                        <a:latin typeface="Calibri"/>
                      </a:endParaRPr>
                    </a:p>
                  </a:txBody>
                  <a:tcPr marL="18418" marR="18418" marT="18413" marB="1841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>
                          <a:effectLst/>
                        </a:rPr>
                        <a:t>гадать</a:t>
                      </a:r>
                      <a:endParaRPr lang="ru-RU" sz="1100" b="1">
                        <a:effectLst/>
                        <a:latin typeface="Calibri"/>
                      </a:endParaRPr>
                    </a:p>
                  </a:txBody>
                  <a:tcPr marL="18418" marR="18418" marT="18413" marB="1841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effectLst/>
                        </a:rPr>
                        <a:t>«Вяленая вобла»</a:t>
                      </a:r>
                      <a:endParaRPr lang="ru-RU" sz="1100" b="1" dirty="0">
                        <a:effectLst/>
                        <a:latin typeface="Calibri"/>
                      </a:endParaRPr>
                    </a:p>
                  </a:txBody>
                  <a:tcPr marL="18418" marR="18418" marT="18413" marB="18413"/>
                </a:tc>
              </a:tr>
              <a:tr h="317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i="1" dirty="0">
                          <a:effectLst/>
                        </a:rPr>
                        <a:t>некуда носу высунуть</a:t>
                      </a:r>
                      <a:endParaRPr lang="ru-RU" sz="1800" i="1" dirty="0">
                        <a:effectLst/>
                        <a:latin typeface="Calibri"/>
                      </a:endParaRPr>
                    </a:p>
                  </a:txBody>
                  <a:tcPr marL="18418" marR="18418" marT="18413" marB="1841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>
                          <a:effectLst/>
                        </a:rPr>
                        <a:t>некуда выйти</a:t>
                      </a:r>
                      <a:endParaRPr lang="ru-RU" sz="1100" b="1">
                        <a:effectLst/>
                        <a:latin typeface="Calibri"/>
                      </a:endParaRPr>
                    </a:p>
                  </a:txBody>
                  <a:tcPr marL="18418" marR="18418" marT="18413" marB="1841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effectLst/>
                        </a:rPr>
                        <a:t>«Премудрый пескарь»</a:t>
                      </a:r>
                      <a:endParaRPr lang="ru-RU" sz="1100" b="1" dirty="0">
                        <a:effectLst/>
                        <a:latin typeface="Calibri"/>
                      </a:endParaRPr>
                    </a:p>
                  </a:txBody>
                  <a:tcPr marL="18418" marR="18418" marT="18413" marB="18413"/>
                </a:tc>
              </a:tr>
              <a:tr h="317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i="1" dirty="0">
                          <a:effectLst/>
                        </a:rPr>
                        <a:t>ума палата</a:t>
                      </a:r>
                      <a:endParaRPr lang="ru-RU" sz="1800" i="1" dirty="0">
                        <a:effectLst/>
                        <a:latin typeface="Calibri"/>
                      </a:endParaRPr>
                    </a:p>
                  </a:txBody>
                  <a:tcPr marL="18418" marR="18418" marT="18413" marB="1841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>
                          <a:effectLst/>
                        </a:rPr>
                        <a:t>иметь много ума</a:t>
                      </a:r>
                      <a:endParaRPr lang="ru-RU" sz="1100" b="1">
                        <a:effectLst/>
                        <a:latin typeface="Calibri"/>
                      </a:endParaRPr>
                    </a:p>
                  </a:txBody>
                  <a:tcPr marL="18418" marR="18418" marT="18413" marB="1841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effectLst/>
                        </a:rPr>
                        <a:t>«Премудрый пескарь»</a:t>
                      </a:r>
                      <a:endParaRPr lang="ru-RU" sz="1100" b="1" dirty="0">
                        <a:effectLst/>
                        <a:latin typeface="Calibri"/>
                      </a:endParaRPr>
                    </a:p>
                  </a:txBody>
                  <a:tcPr marL="18418" marR="18418" marT="18413" marB="18413"/>
                </a:tc>
              </a:tr>
              <a:tr h="317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i="1" dirty="0">
                          <a:effectLst/>
                        </a:rPr>
                        <a:t>гляди в оба</a:t>
                      </a:r>
                      <a:endParaRPr lang="ru-RU" sz="1800" i="1" dirty="0">
                        <a:effectLst/>
                        <a:latin typeface="Calibri"/>
                      </a:endParaRPr>
                    </a:p>
                  </a:txBody>
                  <a:tcPr marL="18418" marR="18418" marT="18413" marB="1841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>
                          <a:effectLst/>
                        </a:rPr>
                        <a:t>будь бдителен</a:t>
                      </a:r>
                      <a:endParaRPr lang="ru-RU" sz="1100" b="1">
                        <a:effectLst/>
                        <a:latin typeface="Calibri"/>
                      </a:endParaRPr>
                    </a:p>
                  </a:txBody>
                  <a:tcPr marL="18418" marR="18418" marT="18413" marB="1841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effectLst/>
                        </a:rPr>
                        <a:t>«Премудрый пескарь»</a:t>
                      </a:r>
                      <a:endParaRPr lang="ru-RU" sz="1100" b="1" dirty="0">
                        <a:effectLst/>
                        <a:latin typeface="Calibri"/>
                      </a:endParaRPr>
                    </a:p>
                  </a:txBody>
                  <a:tcPr marL="18418" marR="18418" marT="18413" marB="18413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41449664"/>
              </p:ext>
            </p:extLst>
          </p:nvPr>
        </p:nvGraphicFramePr>
        <p:xfrm>
          <a:off x="1115617" y="260350"/>
          <a:ext cx="7488634" cy="63738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5894"/>
                <a:gridCol w="2451370"/>
                <a:gridCol w="2451370"/>
              </a:tblGrid>
              <a:tr h="270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effectLst/>
                        </a:rPr>
                        <a:t>стоит на часах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12639" marR="12639" marT="12639" marB="126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глядит за временем</a:t>
                      </a: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12639" marR="12639" marT="12639" marB="126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«Самоотверженный заяц»</a:t>
                      </a: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12639" marR="12639" marT="12639" marB="12639"/>
                </a:tc>
              </a:tr>
              <a:tr h="5160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к одному знаменателю приводить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12639" marR="12639" marT="12639" marB="126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effectLst/>
                        </a:rPr>
                        <a:t>приводить к единому решению</a:t>
                      </a:r>
                      <a:endParaRPr lang="ru-RU" sz="1400" b="1" dirty="0">
                        <a:effectLst/>
                        <a:latin typeface="Calibri"/>
                      </a:endParaRPr>
                    </a:p>
                  </a:txBody>
                  <a:tcPr marL="12639" marR="12639" marT="12639" marB="126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effectLst/>
                        </a:rPr>
                        <a:t>«Медведь на воеводстве»</a:t>
                      </a:r>
                      <a:endParaRPr lang="ru-RU" sz="1400" b="1" dirty="0">
                        <a:effectLst/>
                        <a:latin typeface="Calibri"/>
                      </a:endParaRPr>
                    </a:p>
                  </a:txBody>
                  <a:tcPr marL="12639" marR="12639" marT="12639" marB="12639"/>
                </a:tc>
              </a:tr>
              <a:tr h="5160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effectLst/>
                        </a:rPr>
                        <a:t>смерть в глаза видели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12639" marR="12639" marT="12639" marB="126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effectLst/>
                        </a:rPr>
                        <a:t>видели что-то ужасное, страшное</a:t>
                      </a:r>
                      <a:endParaRPr lang="ru-RU" sz="1400" b="1" dirty="0">
                        <a:effectLst/>
                        <a:latin typeface="Calibri"/>
                      </a:endParaRPr>
                    </a:p>
                  </a:txBody>
                  <a:tcPr marL="12639" marR="12639" marT="12639" marB="126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>
                          <a:effectLst/>
                        </a:rPr>
                        <a:t>«Карась-идеалист»</a:t>
                      </a:r>
                      <a:endParaRPr lang="ru-RU" sz="1400" b="1">
                        <a:effectLst/>
                        <a:latin typeface="Calibri"/>
                      </a:endParaRPr>
                    </a:p>
                  </a:txBody>
                  <a:tcPr marL="12639" marR="12639" marT="12639" marB="12639"/>
                </a:tc>
              </a:tr>
              <a:tr h="270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сон в руку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12639" marR="12639" marT="12639" marB="126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effectLst/>
                        </a:rPr>
                        <a:t>вещий сон</a:t>
                      </a:r>
                      <a:endParaRPr lang="ru-RU" sz="1400" b="1" dirty="0">
                        <a:effectLst/>
                        <a:latin typeface="Calibri"/>
                      </a:endParaRPr>
                    </a:p>
                  </a:txBody>
                  <a:tcPr marL="12639" marR="12639" marT="12639" marB="126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>
                          <a:effectLst/>
                        </a:rPr>
                        <a:t>«Премудрый пескарь»</a:t>
                      </a:r>
                      <a:endParaRPr lang="ru-RU" sz="1400" b="1">
                        <a:effectLst/>
                        <a:latin typeface="Calibri"/>
                      </a:endParaRPr>
                    </a:p>
                  </a:txBody>
                  <a:tcPr marL="12639" marR="12639" marT="12639" marB="12639"/>
                </a:tc>
              </a:tr>
              <a:tr h="270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с сумой по миру пущу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12639" marR="12639" marT="12639" marB="126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effectLst/>
                        </a:rPr>
                        <a:t>сделать нищим</a:t>
                      </a:r>
                      <a:endParaRPr lang="ru-RU" sz="1400" b="1" dirty="0">
                        <a:effectLst/>
                        <a:latin typeface="Calibri"/>
                      </a:endParaRPr>
                    </a:p>
                  </a:txBody>
                  <a:tcPr marL="12639" marR="12639" marT="12639" marB="126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>
                          <a:effectLst/>
                        </a:rPr>
                        <a:t>«Недреманое око»</a:t>
                      </a:r>
                      <a:endParaRPr lang="ru-RU" sz="1400" b="1">
                        <a:effectLst/>
                        <a:latin typeface="Calibri"/>
                      </a:endParaRPr>
                    </a:p>
                  </a:txBody>
                  <a:tcPr marL="12639" marR="12639" marT="12639" marB="12639"/>
                </a:tc>
              </a:tr>
              <a:tr h="5160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дурак на дураке сидит, дураком погоняет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12639" marR="12639" marT="12639" marB="126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effectLst/>
                        </a:rPr>
                        <a:t>общество, где все глупы</a:t>
                      </a:r>
                      <a:endParaRPr lang="ru-RU" sz="1400" b="1" dirty="0">
                        <a:effectLst/>
                        <a:latin typeface="Calibri"/>
                      </a:endParaRPr>
                    </a:p>
                  </a:txBody>
                  <a:tcPr marL="12639" marR="12639" marT="12639" marB="126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effectLst/>
                        </a:rPr>
                        <a:t>«Недреманое око»</a:t>
                      </a:r>
                      <a:endParaRPr lang="ru-RU" sz="1400" b="1" dirty="0">
                        <a:effectLst/>
                        <a:latin typeface="Calibri"/>
                      </a:endParaRPr>
                    </a:p>
                  </a:txBody>
                  <a:tcPr marL="12639" marR="12639" marT="12639" marB="12639"/>
                </a:tc>
              </a:tr>
              <a:tr h="5160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ступай за семь вёрст киселя хлебать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12639" marR="12639" marT="12639" marB="126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effectLst/>
                        </a:rPr>
                        <a:t>отправляться далеко за чем-либо</a:t>
                      </a:r>
                      <a:endParaRPr lang="ru-RU" sz="1400" b="1" dirty="0">
                        <a:effectLst/>
                        <a:latin typeface="Calibri"/>
                      </a:endParaRPr>
                    </a:p>
                  </a:txBody>
                  <a:tcPr marL="12639" marR="12639" marT="12639" marB="126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effectLst/>
                        </a:rPr>
                        <a:t>«Премудрый пескарь»</a:t>
                      </a:r>
                      <a:endParaRPr lang="ru-RU" sz="1400" b="1" dirty="0">
                        <a:effectLst/>
                        <a:latin typeface="Calibri"/>
                      </a:endParaRPr>
                    </a:p>
                  </a:txBody>
                  <a:tcPr marL="12639" marR="12639" marT="12639" marB="12639"/>
                </a:tc>
              </a:tr>
              <a:tr h="761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хлещет через край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12639" marR="12639" marT="12639" marB="126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effectLst/>
                        </a:rPr>
                        <a:t>иметь слишком много чего-либо, что не умещается в объёме</a:t>
                      </a:r>
                      <a:endParaRPr lang="ru-RU" sz="1400" b="1" dirty="0">
                        <a:effectLst/>
                        <a:latin typeface="Calibri"/>
                      </a:endParaRPr>
                    </a:p>
                  </a:txBody>
                  <a:tcPr marL="12639" marR="12639" marT="12639" marB="126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effectLst/>
                        </a:rPr>
                        <a:t>«Либерал»</a:t>
                      </a:r>
                      <a:endParaRPr lang="ru-RU" sz="1400" b="1" dirty="0">
                        <a:effectLst/>
                        <a:latin typeface="Calibri"/>
                      </a:endParaRPr>
                    </a:p>
                  </a:txBody>
                  <a:tcPr marL="12639" marR="12639" marT="12639" marB="12639"/>
                </a:tc>
              </a:tr>
              <a:tr h="530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стать в тупик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12639" marR="12639" marT="12639" marB="126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effectLst/>
                        </a:rPr>
                        <a:t>встретить такое затруднение, и з которого нельзя выйти</a:t>
                      </a:r>
                      <a:endParaRPr lang="ru-RU" sz="1400" b="1" dirty="0">
                        <a:effectLst/>
                        <a:latin typeface="Calibri"/>
                      </a:endParaRPr>
                    </a:p>
                  </a:txBody>
                  <a:tcPr marL="12639" marR="12639" marT="12639" marB="126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effectLst/>
                        </a:rPr>
                        <a:t>«Ворон-челобитчик»</a:t>
                      </a:r>
                      <a:endParaRPr lang="ru-RU" sz="1400" b="1" dirty="0">
                        <a:effectLst/>
                        <a:latin typeface="Calibri"/>
                      </a:endParaRPr>
                    </a:p>
                  </a:txBody>
                  <a:tcPr marL="12639" marR="12639" marT="12639" marB="12639"/>
                </a:tc>
              </a:tr>
              <a:tr h="270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на всё наплевать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12639" marR="12639" marT="12639" marB="126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>
                          <a:effectLst/>
                        </a:rPr>
                        <a:t>всё безразлично</a:t>
                      </a:r>
                      <a:endParaRPr lang="ru-RU" sz="1400" b="1">
                        <a:effectLst/>
                        <a:latin typeface="Calibri"/>
                      </a:endParaRPr>
                    </a:p>
                  </a:txBody>
                  <a:tcPr marL="12639" marR="12639" marT="12639" marB="126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effectLst/>
                        </a:rPr>
                        <a:t>«Путём-дорогою»</a:t>
                      </a:r>
                      <a:endParaRPr lang="ru-RU" sz="1400" b="1" dirty="0">
                        <a:effectLst/>
                        <a:latin typeface="Calibri"/>
                      </a:endParaRPr>
                    </a:p>
                  </a:txBody>
                  <a:tcPr marL="12639" marR="12639" marT="12639" marB="12639"/>
                </a:tc>
              </a:tr>
              <a:tr h="270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нам ко двору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12639" marR="12639" marT="12639" marB="126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>
                          <a:effectLst/>
                        </a:rPr>
                        <a:t>к месту</a:t>
                      </a:r>
                      <a:endParaRPr lang="ru-RU" sz="1400" b="1">
                        <a:effectLst/>
                        <a:latin typeface="Calibri"/>
                      </a:endParaRPr>
                    </a:p>
                  </a:txBody>
                  <a:tcPr marL="12639" marR="12639" marT="12639" marB="126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effectLst/>
                        </a:rPr>
                        <a:t>«Карась-идеалист»</a:t>
                      </a:r>
                      <a:endParaRPr lang="ru-RU" sz="1400" b="1" dirty="0">
                        <a:effectLst/>
                        <a:latin typeface="Calibri"/>
                      </a:endParaRPr>
                    </a:p>
                  </a:txBody>
                  <a:tcPr marL="12639" marR="12639" marT="12639" marB="12639"/>
                </a:tc>
              </a:tr>
              <a:tr h="5160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с Макаром телят не гоняющим познакомиться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12639" marR="12639" marT="12639" marB="126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>
                          <a:effectLst/>
                        </a:rPr>
                        <a:t>отдалённое место, где никто не бывал</a:t>
                      </a:r>
                      <a:endParaRPr lang="ru-RU" sz="1400" b="1">
                        <a:effectLst/>
                        <a:latin typeface="Calibri"/>
                      </a:endParaRPr>
                    </a:p>
                  </a:txBody>
                  <a:tcPr marL="12639" marR="12639" marT="12639" marB="126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effectLst/>
                        </a:rPr>
                        <a:t>«Вяленая вобла»</a:t>
                      </a:r>
                      <a:endParaRPr lang="ru-RU" sz="1400" b="1" dirty="0">
                        <a:effectLst/>
                        <a:latin typeface="Calibri"/>
                      </a:endParaRPr>
                    </a:p>
                  </a:txBody>
                  <a:tcPr marL="12639" marR="12639" marT="12639" marB="12639"/>
                </a:tc>
              </a:tr>
              <a:tr h="270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не на шутку рассердиться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12639" marR="12639" marT="12639" marB="126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>
                          <a:effectLst/>
                        </a:rPr>
                        <a:t>всерьёз рассердиться</a:t>
                      </a:r>
                      <a:endParaRPr lang="ru-RU" sz="1400" b="1">
                        <a:effectLst/>
                        <a:latin typeface="Calibri"/>
                      </a:endParaRPr>
                    </a:p>
                  </a:txBody>
                  <a:tcPr marL="12639" marR="12639" marT="12639" marB="126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effectLst/>
                        </a:rPr>
                        <a:t>«Медведь на воеводстве»</a:t>
                      </a:r>
                      <a:endParaRPr lang="ru-RU" sz="1400" b="1" dirty="0">
                        <a:effectLst/>
                        <a:latin typeface="Calibri"/>
                      </a:endParaRPr>
                    </a:p>
                  </a:txBody>
                  <a:tcPr marL="12639" marR="12639" marT="12639" marB="12639"/>
                </a:tc>
              </a:tr>
              <a:tr h="362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глазами хлопать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12639" marR="12639" marT="12639" marB="126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>
                          <a:effectLst/>
                        </a:rPr>
                        <a:t>бессмысленно, тупо смотреть</a:t>
                      </a:r>
                      <a:endParaRPr lang="ru-RU" sz="1400" b="1">
                        <a:effectLst/>
                        <a:latin typeface="Calibri"/>
                      </a:endParaRPr>
                    </a:p>
                  </a:txBody>
                  <a:tcPr marL="12639" marR="12639" marT="12639" marB="126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effectLst/>
                        </a:rPr>
                        <a:t>«Орёл-меценат»</a:t>
                      </a:r>
                      <a:endParaRPr lang="ru-RU" sz="1400" b="1" dirty="0">
                        <a:effectLst/>
                        <a:latin typeface="Calibri"/>
                      </a:endParaRPr>
                    </a:p>
                  </a:txBody>
                  <a:tcPr marL="12639" marR="12639" marT="12639" marB="12639"/>
                </a:tc>
              </a:tr>
              <a:tr h="5160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держи карман шире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12639" marR="12639" marT="12639" marB="126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>
                          <a:effectLst/>
                        </a:rPr>
                        <a:t>надеяться на что-либо, чего не может быть</a:t>
                      </a:r>
                      <a:endParaRPr lang="ru-RU" sz="1400" b="1">
                        <a:effectLst/>
                        <a:latin typeface="Calibri"/>
                      </a:endParaRPr>
                    </a:p>
                  </a:txBody>
                  <a:tcPr marL="12639" marR="12639" marT="12639" marB="126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effectLst/>
                        </a:rPr>
                        <a:t>«Карась-идеалист»</a:t>
                      </a:r>
                      <a:endParaRPr lang="ru-RU" sz="1400" b="1" dirty="0">
                        <a:effectLst/>
                        <a:latin typeface="Calibri"/>
                      </a:endParaRPr>
                    </a:p>
                  </a:txBody>
                  <a:tcPr marL="12639" marR="12639" marT="12639" marB="12639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>
                <a:effectLst/>
              </a:rPr>
              <a:t> Из народных сказок пришли фразеологизмы: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я там был, мёд-пиво пил, </a:t>
            </a: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избушка на курьих ножках</a:t>
            </a: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Кащей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бессмертный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Лиса Патрикеевна,</a:t>
            </a: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 в сказке сказать, ни пером описать</a:t>
            </a: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поди туда - не знаю куда, принеси то - не знаю что;</a:t>
            </a:r>
            <a:b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скоро сказка сказывается, да не скоро дело делается.</a:t>
            </a: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 царе Горохе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сказано – сделано,</a:t>
            </a: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сказка – ложь, да в ней намёк</a:t>
            </a: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сказка про белого бычка, </a:t>
            </a: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три дня и три ночи.</a:t>
            </a: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это всё присказка, сказка будет впереди.</a:t>
            </a: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Font typeface="Arial" charset="0"/>
              <a:buNone/>
              <a:defRPr/>
            </a:pP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460" name="Picture 4" descr="C:\Users\User\Desktop\анимашки\Сказочные персонажи\6b167cc2c3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1" y="1124744"/>
            <a:ext cx="1825805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C:\Users\User\Desktop\анимашки\Сказочные персонажи\18d9db60938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1" y="4293096"/>
            <a:ext cx="2339797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Inflate">
              <a:avLst/>
            </a:prstTxWarp>
            <a:noAutofit/>
          </a:bodyPr>
          <a:lstStyle/>
          <a:p>
            <a:pPr>
              <a:defRPr/>
            </a:pPr>
            <a:r>
              <a:rPr lang="ru-RU" sz="24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Мы узнали, что существуют фразеологические словари, в которых представлены источники происхождения фразеологизмов, их значение. </a:t>
            </a:r>
          </a:p>
        </p:txBody>
      </p:sp>
      <p:pic>
        <p:nvPicPr>
          <p:cNvPr id="20484" name="Picture 4" descr="C:\Users\User\Desktop\363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06199"/>
            <a:ext cx="1845225" cy="248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C:\Users\User\Desktop\3583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56792"/>
            <a:ext cx="1410068" cy="226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C:\Users\User\Desktop\25722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1"/>
            <a:ext cx="1656184" cy="218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C:\Users\User\Desktop\9785373006705-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13898"/>
            <a:ext cx="2076702" cy="266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C:\Users\User\Desktop\02lab7kvh128272899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116778"/>
            <a:ext cx="1565350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C:\Users\User\Desktop\scrn_big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2166" y="4116778"/>
            <a:ext cx="3419868" cy="239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  <a:noAutofit/>
          </a:bodyPr>
          <a:lstStyle/>
          <a:p>
            <a:pPr>
              <a:defRPr/>
            </a:pP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Мы узнали, что у фразеологизмов бывают омонимы, синонимы и антонимы.</a:t>
            </a: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107950" y="1628775"/>
            <a:ext cx="3816350" cy="2520950"/>
          </a:xfrm>
          <a:prstGeom prst="verticalScroll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Пустить петуха - означает фальшиво произвести мелодию.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Пустить петуха – это поджечь что-то. 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4857752" y="1844824"/>
            <a:ext cx="4196137" cy="4227382"/>
          </a:xfrm>
          <a:prstGeom prst="verticalScroll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Ума палата -семи пядей во лбу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Голова на плечах - светлая голова.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Два сапога пара – одного поля ягоды.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Перековать мечи на орала – вложить меч в ножны.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1000100" y="3786190"/>
            <a:ext cx="4643470" cy="2714644"/>
          </a:xfrm>
          <a:prstGeom prst="verticalScroll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Хоть пруд пруди - кот наплакал. 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Засучив рукава – спустя рукава.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Заварить кашу – расхлёбывать кашу.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Тяжёл на подъём - лёгок на подъём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438091"/>
            <a:ext cx="1444378" cy="227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Grp="1" noChangeArrowheads="1" noChangeShapeType="1" noTextEdit="1"/>
          </p:cNvSpPr>
          <p:nvPr/>
        </p:nvSpPr>
        <p:spPr bwMode="auto">
          <a:xfrm>
            <a:off x="539750" y="294090"/>
            <a:ext cx="822960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/>
            </a:prstTxWarp>
            <a:normAutofit lnSpcReduction="10000"/>
          </a:bodyPr>
          <a:lstStyle/>
          <a:p>
            <a:r>
              <a:rPr lang="ru-RU" sz="36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Актуальность реализованного проекта:</a:t>
            </a:r>
            <a:br>
              <a:rPr lang="ru-RU" sz="36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</a:br>
            <a:endParaRPr lang="ru-RU" sz="36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/>
              <a:cs typeface="Arial"/>
            </a:endParaRPr>
          </a:p>
        </p:txBody>
      </p:sp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539750" y="1412875"/>
            <a:ext cx="80645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</a:rPr>
              <a:t>	В настоящее время возникла проблема отсутствия знаний о фразеологизмах, и сейчас она стоит особенно остро, потому что выпускники 9 и 11-х классов стали сдавать ГИА и ЕГЭ.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	 Оказалось, что многие из старшеклассников с большим трудом находят фразеологические обороты в тексте, не понимают их значение, не умеют употреблять фразеологизмы в речи.	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	 Фразеологические обороты – особый пласт русского языка, часть культуры нашего народа, – должны возвратиться в нашу речь и обогатить её. </a:t>
            </a:r>
          </a:p>
          <a:p>
            <a:pPr lvl="2"/>
            <a:r>
              <a:rPr lang="ru-RU" sz="2400" b="1" dirty="0">
                <a:solidFill>
                  <a:srgbClr val="002060"/>
                </a:solidFill>
              </a:rPr>
              <a:t>	Наша задача – узнать как можно больше о </a:t>
            </a:r>
            <a:r>
              <a:rPr lang="ru-RU" sz="2400" b="1" dirty="0" smtClean="0">
                <a:solidFill>
                  <a:srgbClr val="002060"/>
                </a:solidFill>
              </a:rPr>
              <a:t>   фразеологизмах</a:t>
            </a:r>
            <a:r>
              <a:rPr lang="ru-RU" sz="2400" b="1" dirty="0">
                <a:solidFill>
                  <a:srgbClr val="002060"/>
                </a:solidFill>
              </a:rPr>
              <a:t>, проведя определённую поисковую работу.</a:t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276600" y="3248025"/>
            <a:ext cx="3455988" cy="127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создали презентацию о фразеологизмах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03863" y="1506538"/>
            <a:ext cx="3455987" cy="1851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составили словарь фразеологизмов и продолжаем над ним работать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7950" y="1412875"/>
            <a:ext cx="4514850" cy="1944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Познакомились с источниками фразеологизмов русского языка.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1500174"/>
            <a:ext cx="8643998" cy="42862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>
                <a:solidFill>
                  <a:srgbClr val="C00000"/>
                </a:solidFill>
              </a:rPr>
              <a:t>Все участники проекта пришли к выводу: необходимо постоянно знакомиться с фразеологическими оборотами, чтобы речь стала точнее, богаче. Для этого необходимо больше читать, обращаться к различным словарям, вести поисковую работу, обращаясь к творчеству писателей, трудам русских учёных</a:t>
            </a:r>
            <a:r>
              <a:rPr lang="ru-RU" sz="3200" b="1" i="1" dirty="0"/>
              <a:t>.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Механизм </a:t>
            </a:r>
            <a:r>
              <a:rPr lang="ru-RU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оценки результатов проекта</a:t>
            </a:r>
            <a:r>
              <a:rPr lang="ru-RU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647056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Поистине, велик и могуч наш русский язык!</a:t>
            </a:r>
            <a:br>
              <a:rPr lang="ru-RU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28409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Самое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главное – мы узнали много фразеологизмов, о которых раньше и не слышали. 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48844">
            <a:off x="6140380" y="3090306"/>
            <a:ext cx="2709683" cy="3191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546">
            <a:off x="375705" y="2856533"/>
            <a:ext cx="1980638" cy="3146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 descr="G:\фото к проекту\IMG_06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84984"/>
            <a:ext cx="4211960" cy="31589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Источники изображений</a:t>
            </a:r>
            <a:endParaRPr lang="ru-RU" dirty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1857375" y="1600200"/>
            <a:ext cx="6829425" cy="47577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smtClean="0">
                <a:latin typeface="Arial" charset="0"/>
                <a:cs typeface="Arial" charset="0"/>
                <a:hlinkClick r:id="rId2"/>
              </a:rPr>
              <a:t>http://content.foto.mail.ru/bk/u1177/_blogs/i-1108.jpg</a:t>
            </a:r>
            <a:r>
              <a:rPr lang="en-US" sz="2400" smtClean="0">
                <a:latin typeface="Arial" charset="0"/>
                <a:cs typeface="Arial" charset="0"/>
              </a:rPr>
              <a:t> </a:t>
            </a:r>
            <a:endParaRPr lang="ru-RU" sz="24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400" u="sng" smtClean="0">
                <a:latin typeface="Arial" charset="0"/>
                <a:cs typeface="Arial" charset="0"/>
                <a:hlinkClick r:id="rId3"/>
              </a:rPr>
              <a:t>http://cle.pickens.k12.sc.us/images/announcement/142542-2081126-857.gif</a:t>
            </a:r>
            <a:r>
              <a:rPr lang="ru-RU" sz="2400" smtClean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27652" name="Picture 2" descr="C:\Documents and Settings\User\Рабочий стол\картинки на школьныю тему\Рисунок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0"/>
            <a:ext cx="1428750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Основополагающий вопрос проекта: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611188" y="2492375"/>
            <a:ext cx="8229600" cy="35290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4400" b="1" i="1" smtClean="0">
                <a:latin typeface="Arial" charset="0"/>
                <a:cs typeface="Arial" charset="0"/>
              </a:rPr>
              <a:t>Зачем нужны фразеологизмы в языке?</a:t>
            </a:r>
            <a:endParaRPr lang="ru-RU" sz="4400" b="1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ru-RU" sz="4400" b="1" smtClean="0">
              <a:latin typeface="Arial" charset="0"/>
              <a:cs typeface="Arial" charset="0"/>
            </a:endParaRPr>
          </a:p>
        </p:txBody>
      </p:sp>
      <p:pic>
        <p:nvPicPr>
          <p:cNvPr id="5124" name="Picture 2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5688" y="4224338"/>
            <a:ext cx="2468562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33825"/>
            <a:ext cx="944563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1152" y="2714625"/>
            <a:ext cx="9334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numCol="1">
            <a:prstTxWarp prst="textChevron">
              <a:avLst/>
            </a:prstTxWarp>
          </a:bodyPr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</a:rPr>
              <a:t>Гипотеза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36753"/>
            <a:ext cx="8229600" cy="4525963"/>
          </a:xfrm>
          <a:extLst/>
        </p:spPr>
        <p:txBody>
          <a:bodyPr>
            <a:scene3d>
              <a:camera prst="orthographicFront"/>
              <a:lightRig rig="flat" dir="tl"/>
            </a:scene3d>
            <a:sp3d contourW="19050" prstMaterial="clear"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ru-RU" sz="4400" b="1" dirty="0" smtClean="0">
                <a:ln/>
                <a:solidFill>
                  <a:srgbClr val="00B050"/>
                </a:solidFill>
              </a:rPr>
              <a:t>Фразеологизмы украшают нашу речь, делают её выразительной и яркой.</a:t>
            </a:r>
            <a:endParaRPr lang="ru-RU" sz="4400" b="1" dirty="0">
              <a:ln/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Задачи проекта:</a:t>
            </a:r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757737"/>
          </a:xfrm>
        </p:spPr>
        <p:txBody>
          <a:bodyPr/>
          <a:lstStyle/>
          <a:p>
            <a:pPr>
              <a:defRPr/>
            </a:pPr>
            <a:r>
              <a:rPr lang="ru-RU" b="1" dirty="0" smtClean="0"/>
              <a:t> </a:t>
            </a:r>
            <a:r>
              <a:rPr lang="ru-RU" b="1" dirty="0"/>
              <a:t>произвести поиск необходимой языковой информации о фразеологизмах;</a:t>
            </a:r>
            <a:endParaRPr lang="ru-RU" b="1" dirty="0" smtClean="0"/>
          </a:p>
          <a:p>
            <a:pPr>
              <a:defRPr/>
            </a:pPr>
            <a:r>
              <a:rPr lang="ru-RU" b="1" dirty="0" smtClean="0"/>
              <a:t> </a:t>
            </a:r>
            <a:r>
              <a:rPr lang="ru-RU" b="1" dirty="0"/>
              <a:t>выяснить источники происхождения фразеологизмов;</a:t>
            </a:r>
            <a:endParaRPr lang="ru-RU" b="1" dirty="0" smtClean="0"/>
          </a:p>
          <a:p>
            <a:pPr>
              <a:defRPr/>
            </a:pPr>
            <a:r>
              <a:rPr lang="ru-RU" b="1" dirty="0" smtClean="0"/>
              <a:t> </a:t>
            </a:r>
            <a:r>
              <a:rPr lang="ru-RU" b="1" dirty="0"/>
              <a:t>познакомиться с фразеологическими словарями русского языка;</a:t>
            </a:r>
            <a:endParaRPr lang="ru-RU" b="1" dirty="0" smtClean="0"/>
          </a:p>
          <a:p>
            <a:pPr>
              <a:defRPr/>
            </a:pPr>
            <a:r>
              <a:rPr lang="ru-RU" b="1" dirty="0" smtClean="0"/>
              <a:t>•составить </a:t>
            </a:r>
            <a:r>
              <a:rPr lang="ru-RU" b="1" dirty="0"/>
              <a:t>свой иллюстрированный словарь фразеологизмов;</a:t>
            </a:r>
            <a:endParaRPr lang="ru-RU" b="1" dirty="0" smtClean="0"/>
          </a:p>
          <a:p>
            <a:pPr marL="0" indent="0">
              <a:buFont typeface="Arial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Этапы подготовки и реализации проекта:</a:t>
            </a:r>
            <a:br>
              <a:rPr lang="ru-RU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ru-RU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6659563" y="2276475"/>
            <a:ext cx="46037" cy="4603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179388" y="1700213"/>
            <a:ext cx="2592387" cy="172878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/>
              <a:t>Разработка проектного задания</a:t>
            </a:r>
            <a:endParaRPr lang="ru-RU" dirty="0"/>
          </a:p>
        </p:txBody>
      </p:sp>
      <p:sp>
        <p:nvSpPr>
          <p:cNvPr id="10" name="Облако 9"/>
          <p:cNvSpPr/>
          <p:nvPr/>
        </p:nvSpPr>
        <p:spPr>
          <a:xfrm>
            <a:off x="3203575" y="2060575"/>
            <a:ext cx="2592388" cy="17287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i="1" dirty="0"/>
              <a:t>Поиск необходимой информации</a:t>
            </a:r>
            <a:endParaRPr lang="ru-RU" dirty="0"/>
          </a:p>
        </p:txBody>
      </p:sp>
      <p:sp>
        <p:nvSpPr>
          <p:cNvPr id="11" name="Облако 10"/>
          <p:cNvSpPr/>
          <p:nvPr/>
        </p:nvSpPr>
        <p:spPr>
          <a:xfrm>
            <a:off x="5940481" y="1628775"/>
            <a:ext cx="3096015" cy="16700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/>
              <a:t>Осуществление результатов</a:t>
            </a:r>
            <a:endParaRPr lang="ru-RU" dirty="0"/>
          </a:p>
        </p:txBody>
      </p:sp>
      <p:sp>
        <p:nvSpPr>
          <p:cNvPr id="12" name="Облако 11"/>
          <p:cNvSpPr/>
          <p:nvPr/>
        </p:nvSpPr>
        <p:spPr>
          <a:xfrm>
            <a:off x="5607050" y="3938588"/>
            <a:ext cx="2808288" cy="1727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/>
              <a:t>Оценка результатов</a:t>
            </a:r>
            <a:endParaRPr lang="ru-RU" dirty="0"/>
          </a:p>
        </p:txBody>
      </p:sp>
      <p:sp>
        <p:nvSpPr>
          <p:cNvPr id="13" name="Облако 12"/>
          <p:cNvSpPr/>
          <p:nvPr/>
        </p:nvSpPr>
        <p:spPr>
          <a:xfrm>
            <a:off x="2052638" y="4562475"/>
            <a:ext cx="2706687" cy="17414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/>
              <a:t>Проведение урока «Роль фразеологизмов в нашей речи»</a:t>
            </a:r>
            <a:endParaRPr lang="ru-RU" dirty="0"/>
          </a:p>
        </p:txBody>
      </p:sp>
      <p:pic>
        <p:nvPicPr>
          <p:cNvPr id="8201" name="Picture 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156581">
            <a:off x="5579325" y="2305050"/>
            <a:ext cx="722312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156581">
            <a:off x="2590800" y="2449513"/>
            <a:ext cx="70643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46251">
            <a:off x="8008938" y="3067050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083047">
            <a:off x="4929187" y="4832351"/>
            <a:ext cx="722313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2"/>
          <p:cNvSpPr>
            <a:spLocks noGrp="1"/>
          </p:cNvSpPr>
          <p:nvPr>
            <p:ph idx="1"/>
          </p:nvPr>
        </p:nvSpPr>
        <p:spPr>
          <a:xfrm>
            <a:off x="395288" y="476250"/>
            <a:ext cx="8229600" cy="15414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800" b="1" i="1" dirty="0" smtClean="0">
                <a:latin typeface="Arial" charset="0"/>
                <a:cs typeface="Arial" charset="0"/>
              </a:rPr>
              <a:t>Мы узнали, что фразеологизмы – это устойчивые сочетания слов, близкие по лексическому значению одному слову.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046467"/>
            <a:ext cx="7992888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Поэтому фразеологизмы часто можно заменить одним словом, менее выразительным. </a:t>
            </a:r>
          </a:p>
        </p:txBody>
      </p:sp>
      <p:sp>
        <p:nvSpPr>
          <p:cNvPr id="9220" name="Прямоугольник 4"/>
          <p:cNvSpPr>
            <a:spLocks noChangeArrowheads="1"/>
          </p:cNvSpPr>
          <p:nvPr/>
        </p:nvSpPr>
        <p:spPr bwMode="auto">
          <a:xfrm>
            <a:off x="887413" y="3630613"/>
            <a:ext cx="61770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i="1" dirty="0" smtClean="0"/>
              <a:t>На </a:t>
            </a:r>
            <a:r>
              <a:rPr lang="ru-RU" sz="2800" b="1" i="1" dirty="0"/>
              <a:t>краю света (земли) – далеко; </a:t>
            </a:r>
          </a:p>
        </p:txBody>
      </p:sp>
      <p:sp>
        <p:nvSpPr>
          <p:cNvPr id="9221" name="Прямоугольник 5"/>
          <p:cNvSpPr>
            <a:spLocks noChangeArrowheads="1"/>
          </p:cNvSpPr>
          <p:nvPr/>
        </p:nvSpPr>
        <p:spPr bwMode="auto">
          <a:xfrm>
            <a:off x="887413" y="4292600"/>
            <a:ext cx="73279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i="1" dirty="0"/>
              <a:t>намылить шею – проучить, наказать;</a:t>
            </a:r>
          </a:p>
        </p:txBody>
      </p:sp>
      <p:sp>
        <p:nvSpPr>
          <p:cNvPr id="9222" name="Прямоугольник 6"/>
          <p:cNvSpPr>
            <a:spLocks noChangeArrowheads="1"/>
          </p:cNvSpPr>
          <p:nvPr/>
        </p:nvSpPr>
        <p:spPr bwMode="auto">
          <a:xfrm>
            <a:off x="887413" y="5084763"/>
            <a:ext cx="60804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i="1" dirty="0"/>
              <a:t>зарубить на носу – </a:t>
            </a:r>
            <a:r>
              <a:rPr lang="ru-RU" sz="2800" b="1" i="1" dirty="0" smtClean="0"/>
              <a:t>запомнить. </a:t>
            </a:r>
            <a:endParaRPr lang="ru-RU" sz="2800" b="1" i="1" dirty="0"/>
          </a:p>
        </p:txBody>
      </p:sp>
      <p:pic>
        <p:nvPicPr>
          <p:cNvPr id="9223" name="Picture 7" descr="C:\Users\User\Desktop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4489" y="4815820"/>
            <a:ext cx="1838697" cy="1838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effectLst/>
              </a:rPr>
              <a:t>Источники </a:t>
            </a:r>
            <a:r>
              <a:rPr lang="ru-RU" dirty="0">
                <a:effectLst/>
              </a:rPr>
              <a:t>фразеологизмов</a:t>
            </a:r>
            <a:endParaRPr lang="ru-RU" dirty="0"/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Arial" charset="0"/>
                <a:cs typeface="Arial" charset="0"/>
              </a:rPr>
              <a:t>1) исконно русские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(топорная работа, зелёная улица)</a:t>
            </a:r>
            <a:r>
              <a:rPr lang="ru-RU" dirty="0" smtClean="0">
                <a:latin typeface="Arial" charset="0"/>
                <a:cs typeface="Arial" charset="0"/>
              </a:rPr>
              <a:t>;</a:t>
            </a:r>
          </a:p>
          <a:p>
            <a:pPr marL="0" indent="0">
              <a:buNone/>
            </a:pPr>
            <a:r>
              <a:rPr lang="ru-RU" b="1" dirty="0" smtClean="0">
                <a:latin typeface="Arial" charset="0"/>
                <a:cs typeface="Arial" charset="0"/>
              </a:rPr>
              <a:t>2) старославянские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(ищите и </a:t>
            </a:r>
            <a:r>
              <a:rPr lang="ru-RU" b="1" i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обрящете</a:t>
            </a:r>
            <a:r>
              <a:rPr lang="ru-RU" b="1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)</a:t>
            </a:r>
            <a:r>
              <a:rPr lang="ru-RU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;</a:t>
            </a:r>
          </a:p>
          <a:p>
            <a:pPr marL="0" indent="0">
              <a:buNone/>
            </a:pPr>
            <a:r>
              <a:rPr lang="ru-RU" b="1" dirty="0" smtClean="0">
                <a:latin typeface="Arial" charset="0"/>
                <a:cs typeface="Arial" charset="0"/>
              </a:rPr>
              <a:t>3) латинские и греческие </a:t>
            </a:r>
            <a:r>
              <a:rPr lang="ru-RU" b="1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(авгиевы конюшни, внести лепту);</a:t>
            </a:r>
          </a:p>
          <a:p>
            <a:pPr marL="0" indent="0">
              <a:buNone/>
            </a:pPr>
            <a:r>
              <a:rPr lang="ru-RU" b="1" dirty="0" smtClean="0">
                <a:latin typeface="Arial" charset="0"/>
                <a:cs typeface="Arial" charset="0"/>
              </a:rPr>
              <a:t>4) западноевропейские </a:t>
            </a:r>
            <a:r>
              <a:rPr lang="ru-RU" b="1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(синий чулок, </a:t>
            </a:r>
            <a:r>
              <a:rPr lang="ru-RU" b="1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        бросить </a:t>
            </a:r>
            <a:r>
              <a:rPr lang="ru-RU" b="1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перчатку)</a:t>
            </a:r>
          </a:p>
          <a:p>
            <a:endParaRPr lang="ru-R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25282"/>
          </a:xfrm>
        </p:spPr>
        <p:txBody>
          <a:bodyPr>
            <a:scene3d>
              <a:camera prst="obliqueTopRigh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Arial" charset="0"/>
                <a:cs typeface="Arial" charset="0"/>
              </a:rPr>
              <a:t> </a:t>
            </a:r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Большая часть фразеологизмов отражает глубоко народный, самобытный характер русского языка. Прямой (первоначальный) смысл многих фразеологизмов связан с историей нашей Родины, с некоторыми обычаями предков, их работой. Так выражение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бить баклуши </a:t>
            </a:r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(бездельничать) возникло на основе прямого значения «раскалывать чурбан на баклуши (чурки) для изготовления из них ложек, поварёшек и т.д.», т е. делать несложное, нетрудное дело.</a:t>
            </a:r>
          </a:p>
        </p:txBody>
      </p:sp>
      <p:pic>
        <p:nvPicPr>
          <p:cNvPr id="11268" name="Picture 4" descr="C:\Users\User\Desktop\3117695-c0a833bf7aa94e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80587"/>
            <a:ext cx="1584176" cy="151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зентация ШКО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ШКОЛЬНАЯ</Template>
  <TotalTime>229</TotalTime>
  <Words>952</Words>
  <Application>Microsoft Office PowerPoint</Application>
  <PresentationFormat>Экран (4:3)</PresentationFormat>
  <Paragraphs>171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Презентация ШКОЛЬНАЯ</vt:lpstr>
      <vt:lpstr>Слайд 1</vt:lpstr>
      <vt:lpstr>Слайд 2</vt:lpstr>
      <vt:lpstr>Основополагающий вопрос проекта:</vt:lpstr>
      <vt:lpstr>Гипотеза</vt:lpstr>
      <vt:lpstr>Задачи проекта: </vt:lpstr>
      <vt:lpstr>Этапы подготовки и реализации проекта: </vt:lpstr>
      <vt:lpstr>Слайд 7</vt:lpstr>
      <vt:lpstr>Источники фразеологизмов</vt:lpstr>
      <vt:lpstr>Слайд 9</vt:lpstr>
      <vt:lpstr>Фразеологизмы, пришедшие из мифов.</vt:lpstr>
      <vt:lpstr>Фразеологизмы, пришедшие из Библии:</vt:lpstr>
      <vt:lpstr>Любимый фразеологизм </vt:lpstr>
      <vt:lpstr> Употребляют ли наши писатели в своих произведениях фразеологизмы?  </vt:lpstr>
      <vt:lpstr>Слайд 14</vt:lpstr>
      <vt:lpstr>Слайд 15</vt:lpstr>
      <vt:lpstr>Слайд 16</vt:lpstr>
      <vt:lpstr> Из народных сказок пришли фразеологизмы:</vt:lpstr>
      <vt:lpstr>Мы узнали, что существуют фразеологические словари, в которых представлены источники происхождения фразеологизмов, их значение. </vt:lpstr>
      <vt:lpstr>Мы узнали, что у фразеологизмов бывают омонимы, синонимы и антонимы.</vt:lpstr>
      <vt:lpstr>  Механизм оценки результатов проекта. </vt:lpstr>
      <vt:lpstr>Поистине, велик и могуч наш русский язык! </vt:lpstr>
      <vt:lpstr>Слайд 22</vt:lpstr>
      <vt:lpstr>Слайд 23</vt:lpstr>
      <vt:lpstr>Слайд 24</vt:lpstr>
      <vt:lpstr>Источники изображений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User</cp:lastModifiedBy>
  <cp:revision>27</cp:revision>
  <dcterms:created xsi:type="dcterms:W3CDTF">2011-07-29T05:54:40Z</dcterms:created>
  <dcterms:modified xsi:type="dcterms:W3CDTF">2014-01-19T05:20:36Z</dcterms:modified>
</cp:coreProperties>
</file>