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1" r:id="rId5"/>
    <p:sldId id="260" r:id="rId6"/>
    <p:sldId id="261" r:id="rId7"/>
    <p:sldId id="272" r:id="rId8"/>
    <p:sldId id="279" r:id="rId9"/>
    <p:sldId id="280" r:id="rId10"/>
    <p:sldId id="262" r:id="rId11"/>
    <p:sldId id="278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1A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2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7D16-1477-4303-AEE1-766A87FAA2F5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ABC3-EFA2-4F7B-8FC3-E31E372CE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39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7D16-1477-4303-AEE1-766A87FAA2F5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ABC3-EFA2-4F7B-8FC3-E31E372CE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62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7D16-1477-4303-AEE1-766A87FAA2F5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ABC3-EFA2-4F7B-8FC3-E31E372CE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049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7D16-1477-4303-AEE1-766A87FAA2F5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ABC3-EFA2-4F7B-8FC3-E31E372CE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282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7D16-1477-4303-AEE1-766A87FAA2F5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ABC3-EFA2-4F7B-8FC3-E31E372CE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25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7D16-1477-4303-AEE1-766A87FAA2F5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ABC3-EFA2-4F7B-8FC3-E31E372CE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49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7D16-1477-4303-AEE1-766A87FAA2F5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ABC3-EFA2-4F7B-8FC3-E31E372CE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731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7D16-1477-4303-AEE1-766A87FAA2F5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ABC3-EFA2-4F7B-8FC3-E31E372CE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03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7D16-1477-4303-AEE1-766A87FAA2F5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ABC3-EFA2-4F7B-8FC3-E31E372CE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459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7D16-1477-4303-AEE1-766A87FAA2F5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ABC3-EFA2-4F7B-8FC3-E31E372CE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676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7D16-1477-4303-AEE1-766A87FAA2F5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ABC3-EFA2-4F7B-8FC3-E31E372CE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1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67D16-1477-4303-AEE1-766A87FAA2F5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DABC3-EFA2-4F7B-8FC3-E31E372CE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34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novostiliteratury.ru/wp-content/uploads/2012/02/05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8"/>
          <a:stretch/>
        </p:blipFill>
        <p:spPr bwMode="auto">
          <a:xfrm>
            <a:off x="3071802" y="1928802"/>
            <a:ext cx="3327970" cy="4176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812" y="404664"/>
            <a:ext cx="6231949" cy="13681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6C1A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Вокруг Маршака</a:t>
            </a:r>
            <a:endParaRPr lang="ru-RU" sz="5400" b="1" cap="none" spc="50" dirty="0">
              <a:ln w="11430"/>
              <a:solidFill>
                <a:srgbClr val="6C1A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749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890" y="511177"/>
            <a:ext cx="3780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6C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Михаил Пришвин</a:t>
            </a:r>
            <a:endParaRPr lang="ru-RU" sz="3200" dirty="0">
              <a:solidFill>
                <a:srgbClr val="6C1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67148" y="5665859"/>
            <a:ext cx="2547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6C1A00"/>
                </a:solidFill>
                <a:latin typeface="Comic Sans MS" pitchFamily="66" charset="0"/>
              </a:rPr>
              <a:t>«Изобретатель»</a:t>
            </a:r>
            <a:endParaRPr lang="ru-RU" sz="2400" dirty="0">
              <a:solidFill>
                <a:srgbClr val="6C1A00"/>
              </a:solidFill>
              <a:latin typeface="Comic Sans MS" pitchFamily="66" charset="0"/>
            </a:endParaRPr>
          </a:p>
        </p:txBody>
      </p:sp>
      <p:pic>
        <p:nvPicPr>
          <p:cNvPr id="6146" name="Picture 2" descr="http://static4.read.ru/images/illustrations/12558606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" t="1741" r="52751" b="39678"/>
          <a:stretch/>
        </p:blipFill>
        <p:spPr bwMode="auto">
          <a:xfrm>
            <a:off x="5034870" y="2060848"/>
            <a:ext cx="3354790" cy="30465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kopeika.org/img/upload/prishvin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96113"/>
            <a:ext cx="3080830" cy="4236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88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knigograd.com.ua/images/detailed/2513270560864f1944d6a4e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6790838" y="4113240"/>
            <a:ext cx="1738003" cy="2280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mg.labirint.ru/images/comments_pic/1131/01labqs5t13123775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474" y="4010680"/>
            <a:ext cx="1597413" cy="2206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900igr.net/datai/obschestvoznanie/Prava-cheloveka/0012-017-Prava-svobody-i-objazannost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6771453" y="828220"/>
            <a:ext cx="1758995" cy="2264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books.iqbuy.ru/img/books/9785/17/03/38/75/9785170338757-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r="4946"/>
          <a:stretch/>
        </p:blipFill>
        <p:spPr bwMode="auto">
          <a:xfrm rot="-600000">
            <a:off x="610151" y="855445"/>
            <a:ext cx="1632765" cy="22097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tvkniga.ru/cover/b-/b-jitkov-rasskazy-dli-detej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93916"/>
            <a:ext cx="1608150" cy="22232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www.oranta-book.ru/img/katalog/450/644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6" r="7455"/>
          <a:stretch/>
        </p:blipFill>
        <p:spPr bwMode="auto">
          <a:xfrm rot="-600000">
            <a:off x="499513" y="4016602"/>
            <a:ext cx="1589917" cy="22292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1575618"/>
            <a:ext cx="32095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6C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Викторина </a:t>
            </a:r>
            <a:endParaRPr lang="ru-RU" sz="4400" dirty="0">
              <a:solidFill>
                <a:srgbClr val="6C1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15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74168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6C1A00"/>
                </a:solidFill>
                <a:latin typeface="Comic Sans MS" pitchFamily="66" charset="0"/>
              </a:rPr>
              <a:t>«Мы </a:t>
            </a:r>
            <a:r>
              <a:rPr lang="ru-RU" sz="3200" dirty="0">
                <a:solidFill>
                  <a:srgbClr val="6C1A00"/>
                </a:solidFill>
                <a:latin typeface="Comic Sans MS" pitchFamily="66" charset="0"/>
              </a:rPr>
              <a:t>жили в деревне, перед окном у нас был луг,  весь золотой </a:t>
            </a:r>
            <a:r>
              <a:rPr lang="ru-RU" sz="3200" dirty="0" smtClean="0">
                <a:solidFill>
                  <a:srgbClr val="6C1A00"/>
                </a:solidFill>
                <a:latin typeface="Comic Sans MS" pitchFamily="66" charset="0"/>
              </a:rPr>
              <a:t>от множества </a:t>
            </a:r>
            <a:r>
              <a:rPr lang="ru-RU" sz="3200" dirty="0">
                <a:solidFill>
                  <a:srgbClr val="6C1A00"/>
                </a:solidFill>
                <a:latin typeface="Comic Sans MS" pitchFamily="66" charset="0"/>
              </a:rPr>
              <a:t>золотых одуванчиков. Это было очень </a:t>
            </a:r>
            <a:r>
              <a:rPr lang="ru-RU" sz="3200" dirty="0" smtClean="0">
                <a:solidFill>
                  <a:srgbClr val="6C1A00"/>
                </a:solidFill>
                <a:latin typeface="Comic Sans MS" pitchFamily="66" charset="0"/>
              </a:rPr>
              <a:t>красиво»</a:t>
            </a:r>
            <a:endParaRPr lang="ru-RU" sz="3200" dirty="0">
              <a:solidFill>
                <a:srgbClr val="6C1A00"/>
              </a:solidFill>
              <a:latin typeface="Comic Sans MS" pitchFamily="66" charset="0"/>
            </a:endParaRPr>
          </a:p>
        </p:txBody>
      </p:sp>
      <p:pic>
        <p:nvPicPr>
          <p:cNvPr id="5122" name="Picture 2" descr="http://club-edu.tambov.ru/vjpusk/vjp120/rabot/13/images/i_iyul2002-calendar2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71665"/>
            <a:ext cx="2520164" cy="32644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48064" y="4221087"/>
            <a:ext cx="24977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err="1">
                <a:solidFill>
                  <a:srgbClr val="6C1A00"/>
                </a:solidFill>
                <a:latin typeface="Comic Sans MS" pitchFamily="66" charset="0"/>
              </a:rPr>
              <a:t>М.Пришвин</a:t>
            </a:r>
            <a:r>
              <a:rPr lang="ru-RU" sz="2400" dirty="0">
                <a:solidFill>
                  <a:srgbClr val="6C1A00"/>
                </a:solidFill>
                <a:latin typeface="Comic Sans MS" pitchFamily="66" charset="0"/>
              </a:rPr>
              <a:t> </a:t>
            </a:r>
            <a:endParaRPr lang="ru-RU" sz="2400" dirty="0" smtClean="0">
              <a:solidFill>
                <a:srgbClr val="6C1A00"/>
              </a:solidFill>
              <a:latin typeface="Comic Sans MS" pitchFamily="66" charset="0"/>
            </a:endParaRPr>
          </a:p>
          <a:p>
            <a:pPr algn="ctr"/>
            <a:r>
              <a:rPr lang="ru-RU" sz="2400" dirty="0" smtClean="0">
                <a:solidFill>
                  <a:srgbClr val="6C1A00"/>
                </a:solidFill>
                <a:latin typeface="Comic Sans MS" pitchFamily="66" charset="0"/>
              </a:rPr>
              <a:t> </a:t>
            </a:r>
            <a:r>
              <a:rPr lang="ru-RU" sz="2400" dirty="0">
                <a:solidFill>
                  <a:srgbClr val="6C1A00"/>
                </a:solidFill>
                <a:latin typeface="Comic Sans MS" pitchFamily="66" charset="0"/>
              </a:rPr>
              <a:t>«Золотой луг»</a:t>
            </a:r>
          </a:p>
        </p:txBody>
      </p:sp>
    </p:spTree>
    <p:extLst>
      <p:ext uri="{BB962C8B-B14F-4D97-AF65-F5344CB8AC3E}">
        <p14:creationId xmlns:p14="http://schemas.microsoft.com/office/powerpoint/2010/main" val="333066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0342" y="548680"/>
            <a:ext cx="79553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6C1A00"/>
                </a:solidFill>
                <a:latin typeface="Comic Sans MS" pitchFamily="66" charset="0"/>
              </a:rPr>
              <a:t>«Девочка </a:t>
            </a:r>
            <a:r>
              <a:rPr lang="ru-RU" sz="3200" dirty="0">
                <a:solidFill>
                  <a:srgbClr val="6C1A00"/>
                </a:solidFill>
                <a:latin typeface="Comic Sans MS" pitchFamily="66" charset="0"/>
              </a:rPr>
              <a:t>с голубыми </a:t>
            </a:r>
            <a:r>
              <a:rPr lang="ru-RU" sz="3200" dirty="0" smtClean="0">
                <a:solidFill>
                  <a:srgbClr val="6C1A00"/>
                </a:solidFill>
                <a:latin typeface="Comic Sans MS" pitchFamily="66" charset="0"/>
              </a:rPr>
              <a:t>волосами </a:t>
            </a:r>
            <a:r>
              <a:rPr lang="ru-RU" sz="3200" dirty="0">
                <a:solidFill>
                  <a:srgbClr val="6C1A00"/>
                </a:solidFill>
                <a:latin typeface="Comic Sans MS" pitchFamily="66" charset="0"/>
              </a:rPr>
              <a:t>ждала в саду, сидя за маленьким столом, накрытым кукольной </a:t>
            </a:r>
            <a:r>
              <a:rPr lang="ru-RU" sz="3200" dirty="0" smtClean="0">
                <a:solidFill>
                  <a:srgbClr val="6C1A00"/>
                </a:solidFill>
                <a:latin typeface="Comic Sans MS" pitchFamily="66" charset="0"/>
              </a:rPr>
              <a:t>посудой» </a:t>
            </a:r>
          </a:p>
        </p:txBody>
      </p:sp>
      <p:pic>
        <p:nvPicPr>
          <p:cNvPr id="6146" name="Picture 2" descr="http://ollforkids.ru/uploads/posts/2013-03/thumbs/1364471975_d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3802603" cy="37714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28024" y="3861048"/>
            <a:ext cx="393889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err="1">
                <a:solidFill>
                  <a:srgbClr val="6C1A00"/>
                </a:solidFill>
                <a:latin typeface="Comic Sans MS" pitchFamily="66" charset="0"/>
              </a:rPr>
              <a:t>А.Толстой</a:t>
            </a:r>
            <a:r>
              <a:rPr lang="ru-RU" sz="2400" dirty="0">
                <a:solidFill>
                  <a:srgbClr val="6C1A00"/>
                </a:solidFill>
                <a:latin typeface="Comic Sans MS" pitchFamily="66" charset="0"/>
              </a:rPr>
              <a:t> </a:t>
            </a:r>
            <a:endParaRPr lang="ru-RU" sz="2400" dirty="0" smtClean="0">
              <a:solidFill>
                <a:srgbClr val="6C1A00"/>
              </a:solidFill>
              <a:latin typeface="Comic Sans MS" pitchFamily="66" charset="0"/>
            </a:endParaRPr>
          </a:p>
          <a:p>
            <a:pPr algn="ctr"/>
            <a:r>
              <a:rPr lang="ru-RU" sz="2400" dirty="0" smtClean="0">
                <a:solidFill>
                  <a:srgbClr val="6C1A00"/>
                </a:solidFill>
                <a:latin typeface="Comic Sans MS" pitchFamily="66" charset="0"/>
              </a:rPr>
              <a:t>«</a:t>
            </a:r>
            <a:r>
              <a:rPr lang="ru-RU" sz="2400" dirty="0">
                <a:solidFill>
                  <a:srgbClr val="6C1A00"/>
                </a:solidFill>
                <a:latin typeface="Comic Sans MS" pitchFamily="66" charset="0"/>
              </a:rPr>
              <a:t>Золотой </a:t>
            </a:r>
            <a:r>
              <a:rPr lang="ru-RU" sz="2400" dirty="0" smtClean="0">
                <a:solidFill>
                  <a:srgbClr val="6C1A00"/>
                </a:solidFill>
                <a:latin typeface="Comic Sans MS" pitchFamily="66" charset="0"/>
              </a:rPr>
              <a:t>ключик, </a:t>
            </a:r>
          </a:p>
          <a:p>
            <a:pPr algn="ctr"/>
            <a:r>
              <a:rPr lang="ru-RU" sz="2400" dirty="0" smtClean="0">
                <a:solidFill>
                  <a:srgbClr val="6C1A00"/>
                </a:solidFill>
                <a:latin typeface="Comic Sans MS" pitchFamily="66" charset="0"/>
              </a:rPr>
              <a:t>или </a:t>
            </a:r>
          </a:p>
          <a:p>
            <a:pPr algn="ctr"/>
            <a:r>
              <a:rPr lang="ru-RU" sz="2400" dirty="0" smtClean="0">
                <a:solidFill>
                  <a:srgbClr val="6C1A00"/>
                </a:solidFill>
                <a:latin typeface="Comic Sans MS" pitchFamily="66" charset="0"/>
              </a:rPr>
              <a:t>Приключения Буратино»</a:t>
            </a:r>
            <a:endParaRPr lang="ru-RU" sz="2400" dirty="0">
              <a:solidFill>
                <a:srgbClr val="6C1A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35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3630" y="404664"/>
            <a:ext cx="55610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6C1A00"/>
                </a:solidFill>
                <a:latin typeface="Comic Sans MS" pitchFamily="66" charset="0"/>
              </a:rPr>
              <a:t>«Сел он утром </a:t>
            </a:r>
            <a:r>
              <a:rPr lang="ru-RU" sz="3200" dirty="0">
                <a:solidFill>
                  <a:srgbClr val="6C1A00"/>
                </a:solidFill>
                <a:latin typeface="Comic Sans MS" pitchFamily="66" charset="0"/>
              </a:rPr>
              <a:t>на кровать,</a:t>
            </a:r>
          </a:p>
          <a:p>
            <a:r>
              <a:rPr lang="ru-RU" sz="3200" dirty="0">
                <a:solidFill>
                  <a:srgbClr val="6C1A00"/>
                </a:solidFill>
                <a:latin typeface="Comic Sans MS" pitchFamily="66" charset="0"/>
              </a:rPr>
              <a:t>Стал рубашку надевать,</a:t>
            </a:r>
          </a:p>
          <a:p>
            <a:r>
              <a:rPr lang="ru-RU" sz="3200" dirty="0">
                <a:solidFill>
                  <a:srgbClr val="6C1A00"/>
                </a:solidFill>
                <a:latin typeface="Comic Sans MS" pitchFamily="66" charset="0"/>
              </a:rPr>
              <a:t>В рукава просунул руки -</a:t>
            </a:r>
          </a:p>
          <a:p>
            <a:r>
              <a:rPr lang="ru-RU" sz="3200" dirty="0">
                <a:solidFill>
                  <a:srgbClr val="6C1A00"/>
                </a:solidFill>
                <a:latin typeface="Comic Sans MS" pitchFamily="66" charset="0"/>
              </a:rPr>
              <a:t>Оказалось, это </a:t>
            </a:r>
            <a:r>
              <a:rPr lang="ru-RU" sz="3200" dirty="0" smtClean="0">
                <a:solidFill>
                  <a:srgbClr val="6C1A00"/>
                </a:solidFill>
                <a:latin typeface="Comic Sans MS" pitchFamily="66" charset="0"/>
              </a:rPr>
              <a:t>брюки»</a:t>
            </a:r>
          </a:p>
        </p:txBody>
      </p:sp>
      <p:pic>
        <p:nvPicPr>
          <p:cNvPr id="7170" name="Picture 2" descr="http://parnasse.ru/images/photos/medium/article54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99" y="2780928"/>
            <a:ext cx="3672408" cy="36724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99992" y="4077072"/>
            <a:ext cx="38298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err="1">
                <a:solidFill>
                  <a:srgbClr val="6C1A00"/>
                </a:solidFill>
                <a:latin typeface="Comic Sans MS" pitchFamily="66" charset="0"/>
              </a:rPr>
              <a:t>С.Маршак</a:t>
            </a:r>
            <a:r>
              <a:rPr lang="ru-RU" sz="2400" dirty="0">
                <a:solidFill>
                  <a:srgbClr val="6C1A00"/>
                </a:solidFill>
                <a:latin typeface="Comic Sans MS" pitchFamily="66" charset="0"/>
              </a:rPr>
              <a:t> </a:t>
            </a:r>
            <a:endParaRPr lang="ru-RU" sz="2400" dirty="0" smtClean="0">
              <a:solidFill>
                <a:srgbClr val="6C1A00"/>
              </a:solidFill>
              <a:latin typeface="Comic Sans MS" pitchFamily="66" charset="0"/>
            </a:endParaRPr>
          </a:p>
          <a:p>
            <a:pPr algn="ctr"/>
            <a:r>
              <a:rPr lang="ru-RU" sz="2400" dirty="0" smtClean="0">
                <a:solidFill>
                  <a:srgbClr val="6C1A00"/>
                </a:solidFill>
                <a:latin typeface="Comic Sans MS" pitchFamily="66" charset="0"/>
              </a:rPr>
              <a:t>«</a:t>
            </a:r>
            <a:r>
              <a:rPr lang="ru-RU" sz="2400" dirty="0">
                <a:solidFill>
                  <a:srgbClr val="6C1A00"/>
                </a:solidFill>
                <a:latin typeface="Comic Sans MS" pitchFamily="66" charset="0"/>
              </a:rPr>
              <a:t>Вот какой рассеянный»</a:t>
            </a:r>
          </a:p>
        </p:txBody>
      </p:sp>
    </p:spTree>
    <p:extLst>
      <p:ext uri="{BB962C8B-B14F-4D97-AF65-F5344CB8AC3E}">
        <p14:creationId xmlns:p14="http://schemas.microsoft.com/office/powerpoint/2010/main" val="58487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80648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6C1A00"/>
                </a:solidFill>
                <a:latin typeface="Comic Sans MS" pitchFamily="66" charset="0"/>
              </a:rPr>
              <a:t>«С </a:t>
            </a:r>
            <a:r>
              <a:rPr lang="ru-RU" sz="3200" dirty="0">
                <a:solidFill>
                  <a:srgbClr val="6C1A00"/>
                </a:solidFill>
                <a:latin typeface="Comic Sans MS" pitchFamily="66" charset="0"/>
              </a:rPr>
              <a:t>горя люди седеют, а от радости седина исчезает, как иней на солнце. Это, правда, бывает </a:t>
            </a:r>
            <a:r>
              <a:rPr lang="ru-RU" sz="3200" dirty="0" smtClean="0">
                <a:solidFill>
                  <a:srgbClr val="6C1A00"/>
                </a:solidFill>
                <a:latin typeface="Comic Sans MS" pitchFamily="66" charset="0"/>
              </a:rPr>
              <a:t>очень-очень </a:t>
            </a:r>
            <a:r>
              <a:rPr lang="ru-RU" sz="3200" dirty="0">
                <a:solidFill>
                  <a:srgbClr val="6C1A00"/>
                </a:solidFill>
                <a:latin typeface="Comic Sans MS" pitchFamily="66" charset="0"/>
              </a:rPr>
              <a:t>редко,  но все-таки </a:t>
            </a:r>
            <a:r>
              <a:rPr lang="ru-RU" sz="3200" dirty="0" smtClean="0">
                <a:solidFill>
                  <a:srgbClr val="6C1A00"/>
                </a:solidFill>
                <a:latin typeface="Comic Sans MS" pitchFamily="66" charset="0"/>
              </a:rPr>
              <a:t>бывает»</a:t>
            </a:r>
          </a:p>
        </p:txBody>
      </p:sp>
      <p:pic>
        <p:nvPicPr>
          <p:cNvPr id="8194" name="Picture 2" descr="&amp;Kcy;&amp;ocy;&amp;chcy;&amp;iecy;&amp;rcy;&amp;gcy;&amp;icy;&amp;ncy; &amp;Ncy;&amp;icy;&amp;kcy;&amp;ocy;&amp;lcy;&amp;acy;&amp;jcy; &amp;Mcy;&amp;icy;&amp;khcy;&amp;acy;&amp;jcy;&amp;lcy;&amp;ocy;&amp;vcy;&amp;icy;&amp;chcy; - &amp;Ncy;&amp;acy;&amp;zcy;&amp;vcy;&amp;acy;&amp;ncy;&amp;icy;&amp;iecy; &amp;Kcy;&amp;acy;&amp;rcy;&amp;tcy;&amp;icy;&amp;ncy;&amp;ycy; &amp;Ncy;&amp;iecy;&amp;icy;&amp;zcy;&amp;vcy;&amp;iecy;&amp;scy;&amp;tcy;&amp;ncy;&amp;ocy; 300 (989&amp;khcy;1300). &amp;Ncy;&amp;acy;&amp;zhcy;&amp;mcy;&amp;icy;&amp;tcy;&amp;iecy; &amp;dcy;&amp;lcy;&amp;yacy; &amp;pcy;&amp;rcy;&amp;ocy;&amp;scy;&amp;mcy;&amp;ocy;&amp;tcy;&amp;rcy;&amp;acy; &amp;vcy; &amp;pcy;&amp;ocy;&amp;lcy;&amp;ncy;&amp;ycy;&amp;jcy; &amp;rcy;&amp;acy;&amp;zcy;&amp;mcy;&amp;iecy;&amp;rcy;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82076" y="2692370"/>
            <a:ext cx="5905500" cy="3881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04248" y="4217591"/>
            <a:ext cx="19656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err="1">
                <a:solidFill>
                  <a:srgbClr val="6C1A00"/>
                </a:solidFill>
                <a:latin typeface="Comic Sans MS" pitchFamily="66" charset="0"/>
              </a:rPr>
              <a:t>Е.Шварц</a:t>
            </a:r>
            <a:r>
              <a:rPr lang="ru-RU" sz="2400" dirty="0">
                <a:solidFill>
                  <a:srgbClr val="6C1A00"/>
                </a:solidFill>
                <a:latin typeface="Comic Sans MS" pitchFamily="66" charset="0"/>
              </a:rPr>
              <a:t> </a:t>
            </a:r>
            <a:endParaRPr lang="ru-RU" sz="2400" dirty="0" smtClean="0">
              <a:solidFill>
                <a:srgbClr val="6C1A00"/>
              </a:solidFill>
              <a:latin typeface="Comic Sans MS" pitchFamily="66" charset="0"/>
            </a:endParaRPr>
          </a:p>
          <a:p>
            <a:pPr algn="ctr"/>
            <a:r>
              <a:rPr lang="ru-RU" sz="2400" dirty="0" smtClean="0">
                <a:solidFill>
                  <a:srgbClr val="6C1A00"/>
                </a:solidFill>
                <a:latin typeface="Comic Sans MS" pitchFamily="66" charset="0"/>
              </a:rPr>
              <a:t>«</a:t>
            </a:r>
            <a:r>
              <a:rPr lang="ru-RU" sz="2400" dirty="0">
                <a:solidFill>
                  <a:srgbClr val="6C1A00"/>
                </a:solidFill>
                <a:latin typeface="Comic Sans MS" pitchFamily="66" charset="0"/>
              </a:rPr>
              <a:t>Два брата»</a:t>
            </a:r>
          </a:p>
        </p:txBody>
      </p:sp>
    </p:spTree>
    <p:extLst>
      <p:ext uri="{BB962C8B-B14F-4D97-AF65-F5344CB8AC3E}">
        <p14:creationId xmlns:p14="http://schemas.microsoft.com/office/powerpoint/2010/main" val="133583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620688"/>
            <a:ext cx="66967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6C1A00"/>
                </a:solidFill>
                <a:latin typeface="Comic Sans MS" pitchFamily="66" charset="0"/>
              </a:rPr>
              <a:t>«Если </a:t>
            </a:r>
            <a:r>
              <a:rPr lang="ru-RU" sz="3200" dirty="0">
                <a:solidFill>
                  <a:srgbClr val="6C1A00"/>
                </a:solidFill>
                <a:latin typeface="Comic Sans MS" pitchFamily="66" charset="0"/>
              </a:rPr>
              <a:t>бы можно было ходить пешком по дну, хотя бы в водолазной одежде, то чего бы человек не </a:t>
            </a:r>
            <a:r>
              <a:rPr lang="ru-RU" sz="3200" dirty="0" smtClean="0">
                <a:solidFill>
                  <a:srgbClr val="6C1A00"/>
                </a:solidFill>
                <a:latin typeface="Comic Sans MS" pitchFamily="66" charset="0"/>
              </a:rPr>
              <a:t>увидел»</a:t>
            </a:r>
          </a:p>
        </p:txBody>
      </p:sp>
      <p:pic>
        <p:nvPicPr>
          <p:cNvPr id="9218" name="Picture 2" descr="http://img.labirint.ru/images/books2/66768/bi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4" b="2401"/>
          <a:stretch/>
        </p:blipFill>
        <p:spPr bwMode="auto">
          <a:xfrm>
            <a:off x="971600" y="3312940"/>
            <a:ext cx="2838414" cy="25589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4242282"/>
            <a:ext cx="41424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err="1">
                <a:solidFill>
                  <a:srgbClr val="6C1A00"/>
                </a:solidFill>
                <a:latin typeface="Comic Sans MS" pitchFamily="66" charset="0"/>
              </a:rPr>
              <a:t>Б.Житков</a:t>
            </a:r>
            <a:r>
              <a:rPr lang="ru-RU" sz="2400" dirty="0">
                <a:solidFill>
                  <a:srgbClr val="6C1A00"/>
                </a:solidFill>
                <a:latin typeface="Comic Sans MS" pitchFamily="66" charset="0"/>
              </a:rPr>
              <a:t> </a:t>
            </a:r>
            <a:endParaRPr lang="ru-RU" sz="2400" dirty="0" smtClean="0">
              <a:solidFill>
                <a:srgbClr val="6C1A00"/>
              </a:solidFill>
              <a:latin typeface="Comic Sans MS" pitchFamily="66" charset="0"/>
            </a:endParaRPr>
          </a:p>
          <a:p>
            <a:pPr algn="ctr"/>
            <a:r>
              <a:rPr lang="ru-RU" sz="2400" dirty="0" smtClean="0">
                <a:solidFill>
                  <a:srgbClr val="6C1A00"/>
                </a:solidFill>
                <a:latin typeface="Comic Sans MS" pitchFamily="66" charset="0"/>
              </a:rPr>
              <a:t>«</a:t>
            </a:r>
            <a:r>
              <a:rPr lang="ru-RU" sz="2400" dirty="0">
                <a:solidFill>
                  <a:srgbClr val="6C1A00"/>
                </a:solidFill>
                <a:latin typeface="Comic Sans MS" pitchFamily="66" charset="0"/>
              </a:rPr>
              <a:t>Николай </a:t>
            </a:r>
            <a:r>
              <a:rPr lang="ru-RU" sz="2400" dirty="0" err="1">
                <a:solidFill>
                  <a:srgbClr val="6C1A00"/>
                </a:solidFill>
                <a:latin typeface="Comic Sans MS" pitchFamily="66" charset="0"/>
              </a:rPr>
              <a:t>Исаич</a:t>
            </a:r>
            <a:r>
              <a:rPr lang="ru-RU" sz="2400" dirty="0">
                <a:solidFill>
                  <a:srgbClr val="6C1A00"/>
                </a:solidFill>
                <a:latin typeface="Comic Sans MS" pitchFamily="66" charset="0"/>
              </a:rPr>
              <a:t> Пушкин»</a:t>
            </a:r>
          </a:p>
        </p:txBody>
      </p:sp>
    </p:spTree>
    <p:extLst>
      <p:ext uri="{BB962C8B-B14F-4D97-AF65-F5344CB8AC3E}">
        <p14:creationId xmlns:p14="http://schemas.microsoft.com/office/powerpoint/2010/main" val="259916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602478"/>
            <a:ext cx="65527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6C1A00"/>
                </a:solidFill>
                <a:latin typeface="Comic Sans MS" pitchFamily="66" charset="0"/>
              </a:rPr>
              <a:t>«Дня </a:t>
            </a:r>
            <a:r>
              <a:rPr lang="ru-RU" sz="3200" dirty="0">
                <a:solidFill>
                  <a:srgbClr val="6C1A00"/>
                </a:solidFill>
                <a:latin typeface="Comic Sans MS" pitchFamily="66" charset="0"/>
              </a:rPr>
              <a:t>через два после этого утром на полу появилось сразу три утенка, потом пять, и пошло, и пошло</a:t>
            </a:r>
            <a:r>
              <a:rPr lang="ru-RU" sz="3200" dirty="0" smtClean="0">
                <a:solidFill>
                  <a:srgbClr val="6C1A00"/>
                </a:solidFill>
                <a:latin typeface="Comic Sans MS" pitchFamily="66" charset="0"/>
              </a:rPr>
              <a:t>...»</a:t>
            </a:r>
          </a:p>
        </p:txBody>
      </p:sp>
      <p:pic>
        <p:nvPicPr>
          <p:cNvPr id="10242" name="Picture 2" descr="http://deti-online.com/images/izobretat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65069"/>
            <a:ext cx="3245346" cy="3245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3959686"/>
            <a:ext cx="25474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err="1">
                <a:solidFill>
                  <a:srgbClr val="6C1A00"/>
                </a:solidFill>
                <a:latin typeface="Comic Sans MS" pitchFamily="66" charset="0"/>
              </a:rPr>
              <a:t>М.Пришвин</a:t>
            </a:r>
            <a:r>
              <a:rPr lang="ru-RU" sz="2400" dirty="0">
                <a:solidFill>
                  <a:srgbClr val="6C1A00"/>
                </a:solidFill>
                <a:latin typeface="Comic Sans MS" pitchFamily="66" charset="0"/>
              </a:rPr>
              <a:t> </a:t>
            </a:r>
            <a:endParaRPr lang="ru-RU" sz="2400" dirty="0" smtClean="0">
              <a:solidFill>
                <a:srgbClr val="6C1A00"/>
              </a:solidFill>
              <a:latin typeface="Comic Sans MS" pitchFamily="66" charset="0"/>
            </a:endParaRPr>
          </a:p>
          <a:p>
            <a:pPr algn="ctr"/>
            <a:r>
              <a:rPr lang="ru-RU" sz="2400" dirty="0" smtClean="0">
                <a:solidFill>
                  <a:srgbClr val="6C1A00"/>
                </a:solidFill>
                <a:latin typeface="Comic Sans MS" pitchFamily="66" charset="0"/>
              </a:rPr>
              <a:t>«</a:t>
            </a:r>
            <a:r>
              <a:rPr lang="ru-RU" sz="2400" dirty="0">
                <a:solidFill>
                  <a:srgbClr val="6C1A00"/>
                </a:solidFill>
                <a:latin typeface="Comic Sans MS" pitchFamily="66" charset="0"/>
              </a:rPr>
              <a:t>Изобретатель»</a:t>
            </a:r>
          </a:p>
        </p:txBody>
      </p:sp>
    </p:spTree>
    <p:extLst>
      <p:ext uri="{BB962C8B-B14F-4D97-AF65-F5344CB8AC3E}">
        <p14:creationId xmlns:p14="http://schemas.microsoft.com/office/powerpoint/2010/main" val="84448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4296" y="908720"/>
            <a:ext cx="5310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6C1A00"/>
                </a:solidFill>
                <a:latin typeface="Comic Sans MS" pitchFamily="66" charset="0"/>
              </a:rPr>
              <a:t>«В детской </a:t>
            </a:r>
            <a:r>
              <a:rPr lang="ru-RU" sz="3200" dirty="0">
                <a:solidFill>
                  <a:srgbClr val="6C1A00"/>
                </a:solidFill>
                <a:latin typeface="Comic Sans MS" pitchFamily="66" charset="0"/>
              </a:rPr>
              <a:t>за сундуком лежал </a:t>
            </a:r>
            <a:r>
              <a:rPr lang="ru-RU" sz="3200" dirty="0" err="1">
                <a:solidFill>
                  <a:srgbClr val="6C1A00"/>
                </a:solidFill>
                <a:latin typeface="Comic Sans MS" pitchFamily="66" charset="0"/>
              </a:rPr>
              <a:t>медведюшка</a:t>
            </a:r>
            <a:r>
              <a:rPr lang="ru-RU" sz="3200" dirty="0">
                <a:solidFill>
                  <a:srgbClr val="6C1A00"/>
                </a:solidFill>
                <a:latin typeface="Comic Sans MS" pitchFamily="66" charset="0"/>
              </a:rPr>
              <a:t>, - </a:t>
            </a:r>
            <a:r>
              <a:rPr lang="ru-RU" sz="3200" dirty="0" smtClean="0">
                <a:solidFill>
                  <a:srgbClr val="6C1A00"/>
                </a:solidFill>
                <a:latin typeface="Comic Sans MS" pitchFamily="66" charset="0"/>
              </a:rPr>
              <a:t>его туда </a:t>
            </a:r>
            <a:r>
              <a:rPr lang="ru-RU" sz="3200" dirty="0">
                <a:solidFill>
                  <a:srgbClr val="6C1A00"/>
                </a:solidFill>
                <a:latin typeface="Comic Sans MS" pitchFamily="66" charset="0"/>
              </a:rPr>
              <a:t>закинули, он и </a:t>
            </a:r>
            <a:r>
              <a:rPr lang="ru-RU" sz="3200" dirty="0" smtClean="0">
                <a:solidFill>
                  <a:srgbClr val="6C1A00"/>
                </a:solidFill>
                <a:latin typeface="Comic Sans MS" pitchFamily="66" charset="0"/>
              </a:rPr>
              <a:t>жил»</a:t>
            </a:r>
            <a:endParaRPr lang="ru-RU" sz="3200" dirty="0">
              <a:solidFill>
                <a:srgbClr val="6C1A00"/>
              </a:solidFill>
              <a:latin typeface="Comic Sans MS" pitchFamily="66" charset="0"/>
            </a:endParaRPr>
          </a:p>
        </p:txBody>
      </p:sp>
      <p:pic>
        <p:nvPicPr>
          <p:cNvPr id="11266" name="Picture 2" descr="http://www.ollelukoe.ru/images/stories/tolstoyalex/raznoe/tolst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926" y="3573016"/>
            <a:ext cx="4000500" cy="2409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4581127"/>
            <a:ext cx="38972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err="1">
                <a:solidFill>
                  <a:srgbClr val="6C1A00"/>
                </a:solidFill>
                <a:latin typeface="Comic Sans MS" pitchFamily="66" charset="0"/>
              </a:rPr>
              <a:t>А.Толстой</a:t>
            </a:r>
            <a:r>
              <a:rPr lang="ru-RU" sz="2400" dirty="0">
                <a:solidFill>
                  <a:srgbClr val="6C1A00"/>
                </a:solidFill>
                <a:latin typeface="Comic Sans MS" pitchFamily="66" charset="0"/>
              </a:rPr>
              <a:t> </a:t>
            </a:r>
            <a:endParaRPr lang="ru-RU" sz="2400" dirty="0" smtClean="0">
              <a:solidFill>
                <a:srgbClr val="6C1A00"/>
              </a:solidFill>
              <a:latin typeface="Comic Sans MS" pitchFamily="66" charset="0"/>
            </a:endParaRPr>
          </a:p>
          <a:p>
            <a:pPr algn="ctr"/>
            <a:r>
              <a:rPr lang="ru-RU" sz="2400" dirty="0" smtClean="0">
                <a:solidFill>
                  <a:srgbClr val="6C1A00"/>
                </a:solidFill>
                <a:latin typeface="Comic Sans MS" pitchFamily="66" charset="0"/>
              </a:rPr>
              <a:t>«</a:t>
            </a:r>
            <a:r>
              <a:rPr lang="ru-RU" sz="2400" dirty="0">
                <a:solidFill>
                  <a:srgbClr val="6C1A00"/>
                </a:solidFill>
                <a:latin typeface="Comic Sans MS" pitchFamily="66" charset="0"/>
              </a:rPr>
              <a:t>Прожорливый башмак»</a:t>
            </a:r>
          </a:p>
        </p:txBody>
      </p:sp>
    </p:spTree>
    <p:extLst>
      <p:ext uri="{BB962C8B-B14F-4D97-AF65-F5344CB8AC3E}">
        <p14:creationId xmlns:p14="http://schemas.microsoft.com/office/powerpoint/2010/main" val="251064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38372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rgbClr val="6C1A00"/>
                </a:solidFill>
                <a:latin typeface="Comic Sans MS" pitchFamily="66" charset="0"/>
              </a:rPr>
              <a:t>«Тетя</a:t>
            </a:r>
            <a:r>
              <a:rPr lang="ru-RU" sz="3200" dirty="0">
                <a:solidFill>
                  <a:srgbClr val="6C1A00"/>
                </a:solidFill>
                <a:latin typeface="Comic Sans MS" pitchFamily="66" charset="0"/>
              </a:rPr>
              <a:t>, тетя Кошка,</a:t>
            </a:r>
          </a:p>
          <a:p>
            <a:r>
              <a:rPr lang="ru-RU" sz="3200" dirty="0">
                <a:solidFill>
                  <a:srgbClr val="6C1A00"/>
                </a:solidFill>
                <a:latin typeface="Comic Sans MS" pitchFamily="66" charset="0"/>
              </a:rPr>
              <a:t>Выгляни в окошко,</a:t>
            </a:r>
          </a:p>
          <a:p>
            <a:r>
              <a:rPr lang="ru-RU" sz="3200" dirty="0">
                <a:solidFill>
                  <a:srgbClr val="6C1A00"/>
                </a:solidFill>
                <a:latin typeface="Comic Sans MS" pitchFamily="66" charset="0"/>
              </a:rPr>
              <a:t>Есть хотят котята.</a:t>
            </a:r>
          </a:p>
          <a:p>
            <a:r>
              <a:rPr lang="ru-RU" sz="3200" dirty="0">
                <a:solidFill>
                  <a:srgbClr val="6C1A00"/>
                </a:solidFill>
                <a:latin typeface="Comic Sans MS" pitchFamily="66" charset="0"/>
              </a:rPr>
              <a:t>Ты живешь богато.</a:t>
            </a:r>
          </a:p>
          <a:p>
            <a:r>
              <a:rPr lang="ru-RU" sz="3200" dirty="0">
                <a:solidFill>
                  <a:srgbClr val="6C1A00"/>
                </a:solidFill>
                <a:latin typeface="Comic Sans MS" pitchFamily="66" charset="0"/>
              </a:rPr>
              <a:t>Обогрей нас, Кошка,</a:t>
            </a:r>
          </a:p>
          <a:p>
            <a:r>
              <a:rPr lang="ru-RU" sz="3200" dirty="0">
                <a:solidFill>
                  <a:srgbClr val="6C1A00"/>
                </a:solidFill>
                <a:latin typeface="Comic Sans MS" pitchFamily="66" charset="0"/>
              </a:rPr>
              <a:t>Покорми </a:t>
            </a:r>
            <a:r>
              <a:rPr lang="ru-RU" sz="3200" dirty="0" smtClean="0">
                <a:solidFill>
                  <a:srgbClr val="6C1A00"/>
                </a:solidFill>
                <a:latin typeface="Comic Sans MS" pitchFamily="66" charset="0"/>
              </a:rPr>
              <a:t>немножко»</a:t>
            </a:r>
            <a:endParaRPr lang="ru-RU" sz="3200" dirty="0">
              <a:solidFill>
                <a:srgbClr val="6C1A0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58818" y="4254187"/>
            <a:ext cx="23583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err="1">
                <a:solidFill>
                  <a:srgbClr val="6C1A00"/>
                </a:solidFill>
                <a:latin typeface="Comic Sans MS" pitchFamily="66" charset="0"/>
              </a:rPr>
              <a:t>С.Маршак</a:t>
            </a:r>
            <a:r>
              <a:rPr lang="ru-RU" sz="2400" dirty="0">
                <a:solidFill>
                  <a:srgbClr val="6C1A00"/>
                </a:solidFill>
                <a:latin typeface="Comic Sans MS" pitchFamily="66" charset="0"/>
              </a:rPr>
              <a:t> </a:t>
            </a:r>
            <a:endParaRPr lang="ru-RU" sz="2400" dirty="0" smtClean="0">
              <a:solidFill>
                <a:srgbClr val="6C1A00"/>
              </a:solidFill>
              <a:latin typeface="Comic Sans MS" pitchFamily="66" charset="0"/>
            </a:endParaRPr>
          </a:p>
          <a:p>
            <a:pPr algn="ctr"/>
            <a:r>
              <a:rPr lang="ru-RU" sz="2400" dirty="0" smtClean="0">
                <a:solidFill>
                  <a:srgbClr val="6C1A00"/>
                </a:solidFill>
                <a:latin typeface="Comic Sans MS" pitchFamily="66" charset="0"/>
              </a:rPr>
              <a:t>«</a:t>
            </a:r>
            <a:r>
              <a:rPr lang="ru-RU" sz="2400" dirty="0">
                <a:solidFill>
                  <a:srgbClr val="6C1A00"/>
                </a:solidFill>
                <a:latin typeface="Comic Sans MS" pitchFamily="66" charset="0"/>
              </a:rPr>
              <a:t>Кошкин дом»</a:t>
            </a:r>
          </a:p>
        </p:txBody>
      </p:sp>
      <p:pic>
        <p:nvPicPr>
          <p:cNvPr id="1026" name="Picture 2" descr="http://sovetskiymultik.at.ua/_ph/506/6616413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04" y="3528395"/>
            <a:ext cx="3866749" cy="290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65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613660"/>
            <a:ext cx="1834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6C1A00"/>
                </a:solidFill>
                <a:latin typeface="Comic Sans MS" pitchFamily="66" charset="0"/>
              </a:rPr>
              <a:t>Б.Житков</a:t>
            </a:r>
            <a:endParaRPr lang="ru-RU" sz="2800" b="1" dirty="0">
              <a:solidFill>
                <a:srgbClr val="6C1A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3193803"/>
            <a:ext cx="1685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6C1A00"/>
                </a:solidFill>
                <a:latin typeface="Comic Sans MS" pitchFamily="66" charset="0"/>
              </a:rPr>
              <a:t>Е.Шварц</a:t>
            </a:r>
            <a:endParaRPr lang="ru-RU" sz="2800" b="1" dirty="0">
              <a:solidFill>
                <a:srgbClr val="6C1A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6115" y="4747873"/>
            <a:ext cx="2092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6C1A00"/>
                </a:solidFill>
                <a:latin typeface="Comic Sans MS" pitchFamily="66" charset="0"/>
              </a:rPr>
              <a:t>А.Толстой</a:t>
            </a:r>
            <a:endParaRPr lang="ru-RU" sz="2800" b="1" dirty="0">
              <a:solidFill>
                <a:srgbClr val="6C1A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71140" y="3193803"/>
            <a:ext cx="2037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6C1A00"/>
                </a:solidFill>
                <a:latin typeface="Comic Sans MS" pitchFamily="66" charset="0"/>
              </a:rPr>
              <a:t>Л.Кассиль</a:t>
            </a:r>
            <a:endParaRPr lang="ru-RU" sz="2800" b="1" dirty="0">
              <a:solidFill>
                <a:srgbClr val="6C1A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62269" y="4747873"/>
            <a:ext cx="2292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6C1A00"/>
                </a:solidFill>
                <a:latin typeface="Comic Sans MS" pitchFamily="66" charset="0"/>
              </a:rPr>
              <a:t>М.Пришвин</a:t>
            </a:r>
            <a:endParaRPr lang="ru-RU" sz="2800" b="1" dirty="0">
              <a:solidFill>
                <a:srgbClr val="6C1A00"/>
              </a:solidFill>
              <a:latin typeface="Comic Sans MS" pitchFamily="66" charset="0"/>
            </a:endParaRPr>
          </a:p>
        </p:txBody>
      </p:sp>
      <p:pic>
        <p:nvPicPr>
          <p:cNvPr id="8" name="Picture 2" descr="http://900igr.net/datai/russkij-jazyk/Bezudarnye-glasnye-v-korne/0005-003-Portret-S.JA.-Marshaka-raboty-A.G.-Kruchin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643050"/>
            <a:ext cx="2643206" cy="33664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708378" y="5779734"/>
            <a:ext cx="1941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6C1A00"/>
                </a:solidFill>
                <a:latin typeface="Comic Sans MS" pitchFamily="66" charset="0"/>
              </a:rPr>
              <a:t>Ю.Олеша</a:t>
            </a:r>
            <a:endParaRPr lang="ru-RU" sz="2800" b="1" dirty="0">
              <a:solidFill>
                <a:srgbClr val="6C1A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17178" y="714356"/>
            <a:ext cx="2563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6C1A00"/>
                </a:solidFill>
                <a:latin typeface="Comic Sans MS" pitchFamily="66" charset="0"/>
              </a:rPr>
              <a:t>Н.Олейников</a:t>
            </a:r>
            <a:endParaRPr lang="ru-RU" sz="2800" b="1" dirty="0">
              <a:solidFill>
                <a:srgbClr val="6C1A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2079" y="728043"/>
            <a:ext cx="1816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6C1A00"/>
                </a:solidFill>
                <a:latin typeface="Comic Sans MS" pitchFamily="66" charset="0"/>
              </a:rPr>
              <a:t>В.Бианки</a:t>
            </a:r>
            <a:endParaRPr lang="ru-RU" sz="2800" b="1" dirty="0">
              <a:solidFill>
                <a:srgbClr val="6C1A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72263" y="1643050"/>
            <a:ext cx="2082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6C1A00"/>
                </a:solidFill>
                <a:latin typeface="Comic Sans MS" pitchFamily="66" charset="0"/>
              </a:rPr>
              <a:t>Е.Чарушин</a:t>
            </a:r>
            <a:endParaRPr lang="ru-RU" sz="2800" b="1" dirty="0">
              <a:solidFill>
                <a:srgbClr val="6C1A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25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knigograd.com.ua/images/detailed/2513270560864f1944d6a4e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6368086" y="3563151"/>
            <a:ext cx="2159359" cy="2833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mg.labirint.ru/images/comments_pic/1131/01labqs5t13123775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334832"/>
            <a:ext cx="2125491" cy="29358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900igr.net/datai/obschestvoznanie/Prava-cheloveka/0012-017-Prava-svobody-i-objazannost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6473653" y="358004"/>
            <a:ext cx="2166595" cy="2788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books.iqbuy.ru/img/books/9785/17/03/38/75/9785170338757-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r="4946"/>
          <a:stretch/>
        </p:blipFill>
        <p:spPr bwMode="auto">
          <a:xfrm rot="-600000">
            <a:off x="571356" y="410748"/>
            <a:ext cx="2057085" cy="27840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tvkniga.ru/cover/b-/b-jitkov-rasskazy-dli-detej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98703"/>
            <a:ext cx="2125490" cy="29384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www.oranta-book.ru/img/katalog/450/644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6" r="7455"/>
          <a:stretch/>
        </p:blipFill>
        <p:spPr bwMode="auto">
          <a:xfrm rot="-600000">
            <a:off x="550220" y="3486960"/>
            <a:ext cx="2063306" cy="28930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62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3668" y="548720"/>
            <a:ext cx="62646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6C1A00"/>
                </a:solidFill>
                <a:latin typeface="Comic Sans MS" pitchFamily="66" charset="0"/>
              </a:rPr>
              <a:t>«Вы </a:t>
            </a:r>
            <a:r>
              <a:rPr lang="ru-RU" sz="2400" dirty="0">
                <a:solidFill>
                  <a:srgbClr val="6C1A00"/>
                </a:solidFill>
                <a:latin typeface="Comic Sans MS" pitchFamily="66" charset="0"/>
              </a:rPr>
              <a:t>можете </a:t>
            </a:r>
            <a:r>
              <a:rPr lang="ru-RU" sz="2400" dirty="0" smtClean="0">
                <a:solidFill>
                  <a:srgbClr val="6C1A00"/>
                </a:solidFill>
                <a:latin typeface="Comic Sans MS" pitchFamily="66" charset="0"/>
              </a:rPr>
              <a:t>писать </a:t>
            </a:r>
            <a:r>
              <a:rPr lang="ru-RU" sz="2400" dirty="0">
                <a:solidFill>
                  <a:srgbClr val="6C1A00"/>
                </a:solidFill>
                <a:latin typeface="Comic Sans MS" pitchFamily="66" charset="0"/>
              </a:rPr>
              <a:t>для детей! Я чувствую, вы их, верно, любите. Так </a:t>
            </a:r>
            <a:r>
              <a:rPr lang="ru-RU" sz="2400" dirty="0" smtClean="0">
                <a:solidFill>
                  <a:srgbClr val="6C1A00"/>
                </a:solidFill>
                <a:latin typeface="Comic Sans MS" pitchFamily="66" charset="0"/>
              </a:rPr>
              <a:t>добивайтесь </a:t>
            </a:r>
            <a:r>
              <a:rPr lang="ru-RU" sz="2400" dirty="0">
                <a:solidFill>
                  <a:srgbClr val="6C1A00"/>
                </a:solidFill>
                <a:latin typeface="Comic Sans MS" pitchFamily="66" charset="0"/>
              </a:rPr>
              <a:t>взаимности. Это же такое редкое </a:t>
            </a:r>
            <a:r>
              <a:rPr lang="ru-RU" sz="2400" dirty="0" smtClean="0">
                <a:solidFill>
                  <a:srgbClr val="6C1A00"/>
                </a:solidFill>
                <a:latin typeface="Comic Sans MS" pitchFamily="66" charset="0"/>
              </a:rPr>
              <a:t>счастье»</a:t>
            </a:r>
            <a:endParaRPr lang="ru-RU" sz="2400" dirty="0">
              <a:solidFill>
                <a:srgbClr val="6C1A0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1548" y="908720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6C1A00"/>
                </a:solidFill>
                <a:latin typeface="Comic Sans MS" pitchFamily="66" charset="0"/>
              </a:rPr>
              <a:t>Писать для детей - это же такое редкое счастье</a:t>
            </a:r>
          </a:p>
        </p:txBody>
      </p:sp>
      <p:pic>
        <p:nvPicPr>
          <p:cNvPr id="1026" name="Picture 2" descr="http://library.narfu.ru/rus/events/PublishingImages/marshak%20s%20y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766" y="2780928"/>
            <a:ext cx="4762500" cy="3095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74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kazka.ucoz.ru/_bl/2/685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21" y="1916832"/>
            <a:ext cx="3190875" cy="3571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9638" y="620687"/>
            <a:ext cx="3693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6C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Алексей Толстой</a:t>
            </a:r>
            <a:endParaRPr lang="ru-RU" sz="3200" dirty="0">
              <a:solidFill>
                <a:srgbClr val="6C1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19700" y="4221088"/>
            <a:ext cx="27363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6C1A00"/>
                </a:solidFill>
                <a:latin typeface="Comic Sans MS" pitchFamily="66" charset="0"/>
              </a:rPr>
              <a:t>«Золотой ключик, </a:t>
            </a:r>
          </a:p>
          <a:p>
            <a:pPr algn="ctr"/>
            <a:r>
              <a:rPr lang="ru-RU" sz="2400" dirty="0" smtClean="0">
                <a:solidFill>
                  <a:srgbClr val="6C1A00"/>
                </a:solidFill>
                <a:latin typeface="Comic Sans MS" pitchFamily="66" charset="0"/>
              </a:rPr>
              <a:t>или Приключения Буратино»</a:t>
            </a:r>
            <a:endParaRPr lang="ru-RU" sz="2400" dirty="0">
              <a:solidFill>
                <a:srgbClr val="6C1A00"/>
              </a:solidFill>
              <a:latin typeface="Comic Sans MS" pitchFamily="66" charset="0"/>
            </a:endParaRPr>
          </a:p>
        </p:txBody>
      </p:sp>
      <p:pic>
        <p:nvPicPr>
          <p:cNvPr id="7170" name="Picture 2" descr="http://inashideti.ru/wp-content/uploads/2011/09/smechnie-zagadki-dlja-detei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2755" y="1344927"/>
            <a:ext cx="2990195" cy="23578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34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0060" y="404664"/>
            <a:ext cx="7812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6C1A00"/>
                </a:solidFill>
                <a:latin typeface="Comic Sans MS" pitchFamily="66" charset="0"/>
              </a:rPr>
              <a:t>«Буратино </a:t>
            </a:r>
            <a:r>
              <a:rPr lang="ru-RU" sz="2400" dirty="0">
                <a:solidFill>
                  <a:srgbClr val="6C1A00"/>
                </a:solidFill>
                <a:latin typeface="Comic Sans MS" pitchFamily="66" charset="0"/>
              </a:rPr>
              <a:t>писался весело, охотно, щедро, от всей души... ...Толстой как бы лечился этой </a:t>
            </a:r>
            <a:r>
              <a:rPr lang="ru-RU" sz="2400" dirty="0" smtClean="0">
                <a:solidFill>
                  <a:srgbClr val="6C1A00"/>
                </a:solidFill>
                <a:latin typeface="Comic Sans MS" pitchFamily="66" charset="0"/>
              </a:rPr>
              <a:t>книгой»</a:t>
            </a:r>
            <a:endParaRPr lang="ru-RU" sz="2400" dirty="0">
              <a:solidFill>
                <a:srgbClr val="6C1A00"/>
              </a:solidFill>
              <a:latin typeface="Comic Sans MS" pitchFamily="66" charset="0"/>
            </a:endParaRPr>
          </a:p>
        </p:txBody>
      </p:sp>
      <p:pic>
        <p:nvPicPr>
          <p:cNvPr id="3" name="Picture 2" descr="http://aria-art.ru/0/V/Varlamov%20Aleksej.%20Krasnyj%20shut.%20Biograficheskoe%20povestvovanie%20ob%20Aleksee%20Tolstom/1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2" y="1484784"/>
            <a:ext cx="3952875" cy="32099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0060" y="5013176"/>
            <a:ext cx="8098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6C1A00"/>
                </a:solidFill>
                <a:latin typeface="Comic Sans MS" pitchFamily="66" charset="0"/>
              </a:rPr>
              <a:t>«Толстой взялся за работу с большим аппетитом. Он как бы играл с читателем в какую-то веселую игру, доставлявшую удовольствие прежде всего ему самому»</a:t>
            </a:r>
          </a:p>
        </p:txBody>
      </p:sp>
    </p:spTree>
    <p:extLst>
      <p:ext uri="{BB962C8B-B14F-4D97-AF65-F5344CB8AC3E}">
        <p14:creationId xmlns:p14="http://schemas.microsoft.com/office/powerpoint/2010/main" val="263482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udocs.exdat.com/pars_docs/tw_refs/345/344105/344105_html_63aef95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2857500" cy="3914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543" y="548008"/>
            <a:ext cx="3201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6C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Евгений Шварц</a:t>
            </a:r>
            <a:endParaRPr lang="ru-RU" sz="3200" dirty="0">
              <a:solidFill>
                <a:srgbClr val="6C1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4431" y="5503206"/>
            <a:ext cx="1965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6C1A00"/>
                </a:solidFill>
                <a:latin typeface="Comic Sans MS" pitchFamily="66" charset="0"/>
              </a:rPr>
              <a:t>«Два брата»</a:t>
            </a:r>
            <a:endParaRPr lang="ru-RU" sz="2400" dirty="0">
              <a:solidFill>
                <a:srgbClr val="6C1A00"/>
              </a:solidFill>
              <a:latin typeface="Comic Sans MS" pitchFamily="66" charset="0"/>
            </a:endParaRPr>
          </a:p>
        </p:txBody>
      </p:sp>
      <p:pic>
        <p:nvPicPr>
          <p:cNvPr id="9218" name="Picture 2" descr="http://img.labirint.ru/images/comments_pic/1133/09lab7kvh13138155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088" y="1412776"/>
            <a:ext cx="2403540" cy="354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73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Нач школа\Рабочий стол\сканер\Изображение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"/>
          <a:stretch/>
        </p:blipFill>
        <p:spPr bwMode="auto">
          <a:xfrm rot="5400000">
            <a:off x="2502223" y="-341375"/>
            <a:ext cx="4623867" cy="6100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2910" y="5214950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6C1A00"/>
                </a:solidFill>
                <a:latin typeface="Comic Sans MS" pitchFamily="66" charset="0"/>
              </a:rPr>
              <a:t>«…лес, промерзший насквозь, превратившийся в лед, стоит вокруг. И растет этот лес на ледяной земле, и корни деревьев тоже ледяные»</a:t>
            </a:r>
            <a:endParaRPr lang="ru-RU" sz="2400" dirty="0">
              <a:solidFill>
                <a:srgbClr val="6C1A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10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Нач школа\Рабочий стол\сканер\изображение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493001" cy="5718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4088" y="836712"/>
            <a:ext cx="33843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6C1A00"/>
                </a:solidFill>
                <a:latin typeface="Comic Sans MS" pitchFamily="66" charset="0"/>
              </a:rPr>
              <a:t>«… на ледяном столе посреди комнаты стоял бедный младший брат.                        … он был весь прозрачный, как стеклянный…            И он не дышал и молчал, ни слова не отвечая брату»</a:t>
            </a:r>
            <a:endParaRPr lang="ru-RU" sz="2400" dirty="0">
              <a:solidFill>
                <a:srgbClr val="6C1A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85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Нач школа\Рабочий стол\сканер\изображение 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32504" y="-740215"/>
            <a:ext cx="4608512" cy="661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869161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6C1A00"/>
                </a:solidFill>
                <a:latin typeface="Comic Sans MS" pitchFamily="66" charset="0"/>
              </a:rPr>
              <a:t>«И когда Старший проснулся, брат его, целый и невредимый, спал на холмике. Старший стоял и хлопал глазами, ничего не понимая, а птицы свистели, лес шумел, и громко журчали ручьи в канавах»</a:t>
            </a:r>
            <a:endParaRPr lang="ru-RU" sz="2400" dirty="0">
              <a:solidFill>
                <a:srgbClr val="6C1A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50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446</Words>
  <Application>Microsoft Office PowerPoint</Application>
  <PresentationFormat>Экран (4:3)</PresentationFormat>
  <Paragraphs>59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 школа</dc:creator>
  <cp:lastModifiedBy>Нач школа</cp:lastModifiedBy>
  <cp:revision>33</cp:revision>
  <dcterms:created xsi:type="dcterms:W3CDTF">2013-10-29T09:56:12Z</dcterms:created>
  <dcterms:modified xsi:type="dcterms:W3CDTF">2013-12-17T05:22:36Z</dcterms:modified>
</cp:coreProperties>
</file>