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6" r:id="rId4"/>
    <p:sldId id="257" r:id="rId5"/>
    <p:sldId id="270" r:id="rId6"/>
    <p:sldId id="272" r:id="rId7"/>
    <p:sldId id="271" r:id="rId8"/>
    <p:sldId id="273" r:id="rId9"/>
    <p:sldId id="277" r:id="rId10"/>
    <p:sldId id="260" r:id="rId11"/>
    <p:sldId id="263" r:id="rId12"/>
    <p:sldId id="266" r:id="rId13"/>
    <p:sldId id="258" r:id="rId14"/>
    <p:sldId id="268" r:id="rId15"/>
    <p:sldId id="274" r:id="rId16"/>
    <p:sldId id="264" r:id="rId17"/>
    <p:sldId id="262" r:id="rId18"/>
    <p:sldId id="265" r:id="rId19"/>
    <p:sldId id="26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1D112-5CB3-4CFE-B8E6-817FFB83FFE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F60D-9D9B-421C-B7DD-26455DACF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95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6F60D-9D9B-421C-B7DD-26455DACF1D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2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39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63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88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65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870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57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804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02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319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43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89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3C07-C057-4F4F-ABCF-AF03F705BFC9}" type="datetimeFigureOut">
              <a:rPr lang="ru-RU" smtClean="0"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0EE0-9B35-4BCC-9B2A-D4C4373A9A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85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yoursmileys.ru/ismile/arrows/arrow0044.png" TargetMode="External"/><Relationship Id="rId13" Type="http://schemas.openxmlformats.org/officeDocument/2006/relationships/hyperlink" Target="http://maria123.ucoz.ru/magniz.jpg" TargetMode="External"/><Relationship Id="rId18" Type="http://schemas.openxmlformats.org/officeDocument/2006/relationships/hyperlink" Target="http://www.shevkin.ru/?action=Page&amp;ID=399" TargetMode="External"/><Relationship Id="rId3" Type="http://schemas.openxmlformats.org/officeDocument/2006/relationships/hyperlink" Target="http://baikalpress.ru/images/editions/sm/2009/n17/8.jpg" TargetMode="External"/><Relationship Id="rId7" Type="http://schemas.openxmlformats.org/officeDocument/2006/relationships/hyperlink" Target="http://moyhutor.net/wp-content/uploads/2012/07/kuri2.jpg" TargetMode="External"/><Relationship Id="rId12" Type="http://schemas.openxmlformats.org/officeDocument/2006/relationships/hyperlink" Target="http://www.hrono.ru/img/monarhi/petr1_1725.jpg" TargetMode="External"/><Relationship Id="rId17" Type="http://schemas.openxmlformats.org/officeDocument/2006/relationships/hyperlink" Target="http://ru.wikipedia.org/wiki/%D0%9C%D0%B0%D0%B3%D0%BD%D0%B8%D1%86%D0%BA%D0%B8%D0%B9,_%D0%9B%D0%B5%D0%BE%D0%BD%D1%82%D0%B8%D0%B9_%D0%A4%D0%B8%D0%BB%D0%B8%D0%BF%D0%BF%D0%BE%D0%B2%D0%B8%D1%87" TargetMode="External"/><Relationship Id="rId2" Type="http://schemas.openxmlformats.org/officeDocument/2006/relationships/hyperlink" Target="http://www.youtube.com/watch?v=SAWr-KZhD0E" TargetMode="External"/><Relationship Id="rId16" Type="http://schemas.openxmlformats.org/officeDocument/2006/relationships/hyperlink" Target="http://www.pavelbers.com/Arifmetika%20Magnizkogo.htm" TargetMode="External"/><Relationship Id="rId20" Type="http://schemas.openxmlformats.org/officeDocument/2006/relationships/hyperlink" Target="http://matematika.gym075.edusite.ru/magnicki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18.radikal.ru/i512/1201/f2/f7d6865dcc40.png" TargetMode="External"/><Relationship Id="rId11" Type="http://schemas.openxmlformats.org/officeDocument/2006/relationships/hyperlink" Target="http://us.123rf.com/400wm/400/400/jara3000/jara30001109/jara3000110900005/10545373-noe-----n---------n------n-n-------n---eps-8.jpg" TargetMode="External"/><Relationship Id="rId5" Type="http://schemas.openxmlformats.org/officeDocument/2006/relationships/hyperlink" Target="http://www.groni.ru/wp-content/uploads/2013/01/%D0%BC%D0%B8%D0%BD%D0%B8-%D0%BA%D1%83%D1%80%D1%8B.jpg" TargetMode="External"/><Relationship Id="rId15" Type="http://schemas.openxmlformats.org/officeDocument/2006/relationships/hyperlink" Target="http://matematika.gym075.edusite.ru/zadachki/denegnir-racheti-1.html" TargetMode="External"/><Relationship Id="rId10" Type="http://schemas.openxmlformats.org/officeDocument/2006/relationships/hyperlink" Target="http://tkani.tv/wp-content/uploads/2009/04/sukno.jpg" TargetMode="External"/><Relationship Id="rId19" Type="http://schemas.openxmlformats.org/officeDocument/2006/relationships/hyperlink" Target="http://borisova-irino4ka.narod.ru/olderfiles/2/tekstovye_zadachi_po_matematike.pdf" TargetMode="External"/><Relationship Id="rId4" Type="http://schemas.openxmlformats.org/officeDocument/2006/relationships/hyperlink" Target="http://uonb.ru/old/kniga_pam/collection/img/arifmetika/gravur_derevo.JPG" TargetMode="External"/><Relationship Id="rId9" Type="http://schemas.openxmlformats.org/officeDocument/2006/relationships/hyperlink" Target="http://mr-stiher.ru/img/Key.png" TargetMode="External"/><Relationship Id="rId14" Type="http://schemas.openxmlformats.org/officeDocument/2006/relationships/hyperlink" Target="http://matemonline.com/wp-content/uploads/2012/04/arifmetika_magnickogo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5.jpeg"/><Relationship Id="rId3" Type="http://schemas.openxmlformats.org/officeDocument/2006/relationships/slide" Target="slide10.xml"/><Relationship Id="rId7" Type="http://schemas.openxmlformats.org/officeDocument/2006/relationships/image" Target="../media/image12.jpg"/><Relationship Id="rId12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4.jpeg"/><Relationship Id="rId5" Type="http://schemas.openxmlformats.org/officeDocument/2006/relationships/image" Target="../media/image11.jpg"/><Relationship Id="rId15" Type="http://schemas.openxmlformats.org/officeDocument/2006/relationships/image" Target="../media/image16.jpeg"/><Relationship Id="rId10" Type="http://schemas.openxmlformats.org/officeDocument/2006/relationships/slide" Target="slide17.xml"/><Relationship Id="rId4" Type="http://schemas.openxmlformats.org/officeDocument/2006/relationships/audio" Target="../media/audio1.wav"/><Relationship Id="rId9" Type="http://schemas.openxmlformats.org/officeDocument/2006/relationships/image" Target="../media/image13.jpg"/><Relationship Id="rId1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9665" y="4941168"/>
            <a:ext cx="5088244" cy="11269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Автор: Воронцова Ольга Владимировна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620688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Решение старинных задач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7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40283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Наследство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4104456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Некто </a:t>
            </a:r>
            <a:r>
              <a:rPr lang="ru-RU" b="1" dirty="0"/>
              <a:t>оставил в наследство жене, дочери и трем сыновьям 48000 рублей и завещал жене 1/8 всей суммы, а каждому из сыновей вдвое больше, чем дочери. Сколько досталось каждому из наследников?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C:\Users\Оля\Desktop\ШКОЛА\мой 5\Для конкурсов\магницкий\arrow0044.png">
            <a:hlinkClick r:id="rId2" action="ppaction://hlinksldjump"/>
            <a:hlinkHover r:id="" action="ppaction://noaction">
              <a:snd r:embed="rId3" name="click.wav"/>
            </a:hlinkHover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04" y="5789329"/>
            <a:ext cx="14815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Оля\Desktop\ШКОЛА\мой 5\Для конкурсов\магницкий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64496" cy="44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я\Desktop\ШКОЛА\мой 5\Для конкурсов\магницкий\Key.png">
            <a:hlinkClick r:id="rId6" action="ppaction://hlinksldjump"/>
            <a:hlinkHover r:id="" action="ppaction://noaction">
              <a:snd r:embed="rId3" name="click.wav"/>
            </a:hlinkHover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8" y="5551066"/>
            <a:ext cx="1291208" cy="129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3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856984" cy="583264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b="1" dirty="0"/>
                  <a:t>Решение:</a:t>
                </a:r>
              </a:p>
              <a:p>
                <a:pPr marL="514350" lvl="0" indent="-514350">
                  <a:lnSpc>
                    <a:spcPct val="120000"/>
                  </a:lnSpc>
                  <a:buFont typeface="+mj-lt"/>
                  <a:buAutoNum type="arabicParenR"/>
                </a:pPr>
                <a:r>
                  <a:rPr lang="ru-RU" b="1" dirty="0"/>
                  <a:t>48000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dirty="0"/>
                  <a:t> = 6000 (р.) – приходится на одну часть – доля наследства матери</a:t>
                </a:r>
              </a:p>
              <a:p>
                <a:pPr marL="514350" lvl="0" indent="-514350">
                  <a:lnSpc>
                    <a:spcPct val="120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dirty="0"/>
                  <a:t> (части) от всего наследства досталось дочери и трем сыновьям</a:t>
                </a:r>
              </a:p>
              <a:p>
                <a:pPr marL="514350" indent="-514350">
                  <a:lnSpc>
                    <a:spcPct val="120000"/>
                  </a:lnSpc>
                  <a:buFont typeface="+mj-lt"/>
                  <a:buAutoNum type="arabicParenR"/>
                </a:pPr>
                <a:r>
                  <a:rPr lang="ru-RU" b="1" dirty="0"/>
                  <a:t>Известно, что дочери досталась одна часть, а каждому сыну по 2 части,</a:t>
                </a:r>
              </a:p>
              <a:p>
                <a:pPr marL="514350" lvl="0" indent="-514350">
                  <a:lnSpc>
                    <a:spcPct val="120000"/>
                  </a:lnSpc>
                  <a:buFont typeface="+mj-lt"/>
                  <a:buAutoNum type="arabicParenR"/>
                </a:pPr>
                <a:r>
                  <a:rPr lang="ru-RU" b="1" dirty="0"/>
                  <a:t>1+2+2+2 = 7 (частей), 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dirty="0"/>
                  <a:t> от всего наследства</a:t>
                </a:r>
              </a:p>
              <a:p>
                <a:pPr marL="514350" lvl="0" indent="-514350">
                  <a:lnSpc>
                    <a:spcPct val="120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: 7 </a:t>
                </a:r>
                <a:r>
                  <a:rPr lang="ru-RU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dirty="0"/>
                  <a:t> (часть) от всего наследства достанется дочери, что составляет 6000 р.</a:t>
                </a:r>
              </a:p>
              <a:p>
                <a:pPr marL="514350" lvl="0" indent="-514350">
                  <a:lnSpc>
                    <a:spcPct val="120000"/>
                  </a:lnSpc>
                  <a:buFont typeface="+mj-lt"/>
                  <a:buAutoNum type="arabicParenR"/>
                </a:pPr>
                <a:r>
                  <a:rPr lang="ru-RU" b="1" dirty="0"/>
                  <a:t>6000 * 2 = 12000 (р.)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b="1" dirty="0"/>
                  <a:t>Ответ: 6000р. досталось матери, 6000р. досталось дочери, по 12000р. досталось каждому из сыновей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856984" cy="5832648"/>
              </a:xfrm>
              <a:blipFill rotWithShape="1">
                <a:blip r:embed="rId2"/>
                <a:stretch>
                  <a:fillRect l="-964" t="-627" r="-3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:\Users\Оля\Desktop\ШКОЛА\мой 5\Для конкурсов\магницкий\arrow0044.png">
            <a:hlinkClick r:id="rId3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3471"/>
            <a:ext cx="14815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7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4422" y="332656"/>
            <a:ext cx="4680520" cy="14981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 какое время окупятся куры?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66"/>
            <a:ext cx="4454053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Один </a:t>
            </a:r>
            <a:r>
              <a:rPr lang="ru-RU" b="1" dirty="0"/>
              <a:t>человек купил три курицы и заплатил за них 46 копеек. Первая курица несла по 3 яйца через 4 дня, вторая — по 2 яйца через 3 дня, а третья — по 1 яйцу через 2 дня.</a:t>
            </a:r>
            <a:br>
              <a:rPr lang="ru-RU" b="1" dirty="0"/>
            </a:br>
            <a:r>
              <a:rPr lang="ru-RU" b="1" dirty="0"/>
              <a:t>Продавал он яйца по 5 штук за полкопейки.</a:t>
            </a:r>
            <a:br>
              <a:rPr lang="ru-RU" b="1" dirty="0"/>
            </a:br>
            <a:r>
              <a:rPr lang="ru-RU" b="1" dirty="0"/>
              <a:t>За какое время окупятся куры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1027" name="Picture 3" descr="C:\Users\Оля\Desktop\ШКОЛА\мой 5\Для конкурсов\магницкий\мини-ку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53" y="2128837"/>
            <a:ext cx="4696371" cy="46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ШКОЛА\мой 5\Для конкурсов\магницкий\arrow0044.png">
            <a:hlinkClick r:id="rId3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3471"/>
            <a:ext cx="14815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Оля\Desktop\ШКОЛА\мой 5\Для конкурсов\магницкий\Key.png">
            <a:hlinkClick r:id="rId6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60415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4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640"/>
                <a:ext cx="8712968" cy="597666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b="1" dirty="0"/>
                  <a:t>Решение: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b="1" dirty="0"/>
                  <a:t> (часть) яйца </a:t>
                </a:r>
                <a:r>
                  <a:rPr lang="ru-RU" b="1" dirty="0" smtClean="0"/>
                  <a:t>«снесла» </a:t>
                </a:r>
                <a:r>
                  <a:rPr lang="ru-RU" b="1" dirty="0"/>
                  <a:t>1 курица за один день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/>
                  <a:t> (часть) яйца </a:t>
                </a:r>
                <a:r>
                  <a:rPr lang="ru-RU" b="1" dirty="0" smtClean="0"/>
                  <a:t>«снесла» </a:t>
                </a:r>
                <a:r>
                  <a:rPr lang="ru-RU" b="1" dirty="0"/>
                  <a:t>2 курица за один день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/>
                  <a:t> (часть) яйца </a:t>
                </a:r>
                <a:r>
                  <a:rPr lang="ru-RU" b="1" dirty="0" smtClean="0"/>
                  <a:t>«снесла» </a:t>
                </a:r>
                <a:r>
                  <a:rPr lang="ru-RU" b="1" dirty="0"/>
                  <a:t>3 курица за один день, тогда</a:t>
                </a:r>
              </a:p>
              <a:p>
                <a:pPr marL="514350" lvl="0" indent="-514350">
                  <a:lnSpc>
                    <a:spcPct val="120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b="1" dirty="0"/>
                  <a:t> </a:t>
                </a:r>
                <a:r>
                  <a:rPr lang="ru-RU" b="1" baseline="-25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/>
                  <a:t> </a:t>
                </a:r>
                <a:r>
                  <a:rPr lang="ru-RU" b="1" baseline="-25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𝟐𝟑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b="1" dirty="0"/>
                  <a:t> (я.) – </a:t>
                </a:r>
                <a:r>
                  <a:rPr lang="ru-RU" b="1" dirty="0" smtClean="0"/>
                  <a:t>«снесли» </a:t>
                </a:r>
                <a:r>
                  <a:rPr lang="ru-RU" b="1" dirty="0"/>
                  <a:t>три курицы за один день</a:t>
                </a: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ru-RU" b="1" dirty="0"/>
                  <a:t>5 яиц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/>
                  <a:t> коп., значит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ru-RU" b="1" dirty="0"/>
                  <a:t>10 яиц – 1 коп.</a:t>
                </a:r>
              </a:p>
              <a:p>
                <a:pPr marL="514350" lvl="0" indent="-514350">
                  <a:lnSpc>
                    <a:spcPct val="120000"/>
                  </a:lnSpc>
                  <a:buAutoNum type="arabicParenR" startAt="2"/>
                </a:pPr>
                <a:r>
                  <a:rPr lang="ru-RU" b="1" dirty="0" smtClean="0"/>
                  <a:t>46 </a:t>
                </a:r>
                <a:r>
                  <a:rPr lang="ru-RU" b="1" dirty="0"/>
                  <a:t>* 10 = 460 (я.) нужно продать, чтобы окупились </a:t>
                </a:r>
                <a:r>
                  <a:rPr lang="ru-RU" b="1" dirty="0" smtClean="0"/>
                  <a:t>куры</a:t>
                </a:r>
              </a:p>
              <a:p>
                <a:pPr marL="514350" lvl="0" indent="-514350">
                  <a:lnSpc>
                    <a:spcPct val="120000"/>
                  </a:lnSpc>
                  <a:buAutoNum type="arabicParenR" startAt="2"/>
                </a:pPr>
                <a:r>
                  <a:rPr lang="ru-RU" b="1" dirty="0" smtClean="0"/>
                  <a:t>460 </a:t>
                </a:r>
                <a:r>
                  <a:rPr lang="ru-RU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𝟐𝟑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b="1" dirty="0"/>
                  <a:t> = 240 (д</a:t>
                </a:r>
                <a:r>
                  <a:rPr lang="ru-RU" b="1" dirty="0" smtClean="0"/>
                  <a:t>.)</a:t>
                </a: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ru-RU" b="1" dirty="0" smtClean="0"/>
                  <a:t>Ответ</a:t>
                </a:r>
                <a:r>
                  <a:rPr lang="ru-RU" b="1" dirty="0"/>
                  <a:t>: через 240 дней окупятся куры.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640"/>
                <a:ext cx="8712968" cy="5976664"/>
              </a:xfrm>
              <a:blipFill rotWithShape="1">
                <a:blip r:embed="rId2"/>
                <a:stretch>
                  <a:fillRect l="-1189" t="-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:\Users\Оля\Desktop\ШКОЛА\мой 5\Для конкурсов\магницкий\arrow0044.png">
            <a:hlinkClick r:id="rId3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14815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4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Оля\Desktop\ШКОЛА\мой 5\Для конкурсов\магницкий\arrow0044.png">
            <a:hlinkClick r:id="rId4" action="ppaction://hlinksldjump"/>
            <a:hlinkHover r:id="" action="ppaction://noaction">
              <a:snd r:embed="rId5" name="click.wav"/>
            </a:hlinkHover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" y="6002964"/>
            <a:ext cx="1172840" cy="8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риложение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"/>
            <a:ext cx="9147935" cy="60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3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9916" y="84342"/>
            <a:ext cx="4536504" cy="6803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Покупка </a:t>
            </a:r>
            <a:r>
              <a:rPr lang="ru-RU" b="1" dirty="0" smtClean="0">
                <a:solidFill>
                  <a:schemeClr val="bg1"/>
                </a:solidFill>
              </a:rPr>
              <a:t>игрушек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068961"/>
            <a:ext cx="9064027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за </a:t>
            </a:r>
            <a:r>
              <a:rPr lang="ru-RU" b="1" dirty="0"/>
              <a:t>другую - 3/7 остатка от первой покупки. За третью игрушку заплатил 3/5 остатка от второй покупки, а по приезде в дом нашел остальных в кошельке денег 1руб 92 коп. Спрашивается, сколько в кошельке денег было и сколько за каждую игрушку денег заплатили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689253"/>
            <a:ext cx="4776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Некто пришел в ряд, купил игрушек для малых ребят. За первую игрушку заплатил 1/5 часть всех своих денег,</a:t>
            </a:r>
          </a:p>
        </p:txBody>
      </p:sp>
      <p:pic>
        <p:nvPicPr>
          <p:cNvPr id="2051" name="Picture 3" descr="C:\Users\Оля\Desktop\ШКОЛА\мой 5\Для конкурсов\магницкий\f7d6865dcc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5533"/>
            <a:ext cx="3707904" cy="32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я\Desktop\ШКОЛА\мой 5\Для конкурсов\магницкий\Key.png">
            <a:hlinkClick r:id="rId3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71" y="547861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Оля\Desktop\ШКОЛА\мой 5\Для конкурсов\магницкий\arrow0044.png">
            <a:hlinkClick r:id="rId6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8298"/>
            <a:ext cx="14815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90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3"/>
                <a:ext cx="8856984" cy="597666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Решение: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Примем </a:t>
                </a:r>
                <a:r>
                  <a:rPr lang="ru-RU" b="1" dirty="0"/>
                  <a:t>все деньги за единицу. Тогда</a:t>
                </a:r>
              </a:p>
              <a:p>
                <a:pPr marL="514350" lvl="0" indent="-514350">
                  <a:buFont typeface="+mj-lt"/>
                  <a:buAutoNum type="arabicParenR"/>
                </a:pPr>
                <a:r>
                  <a:rPr lang="ru-RU" b="1" dirty="0"/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/>
                  <a:t> (части) – осталось после первой покупки</a:t>
                </a:r>
              </a:p>
              <a:p>
                <a:pPr marL="514350" lvl="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b="1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b="1" dirty="0"/>
                  <a:t> (части) – приходится на вторую покупку</a:t>
                </a:r>
              </a:p>
              <a:p>
                <a:pPr marL="514350" lvl="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𝟐𝟖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b="1" dirty="0"/>
                  <a:t> (части) – остаток от второй покупки</a:t>
                </a:r>
              </a:p>
              <a:p>
                <a:pPr marL="514350" lvl="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b="1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𝟒𝟖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ru-RU" b="1" dirty="0"/>
                  <a:t> (части) – приходится на третью покупку</a:t>
                </a:r>
              </a:p>
              <a:p>
                <a:pPr marL="514350" lvl="0" indent="-514350">
                  <a:lnSpc>
                    <a:spcPct val="120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ru-RU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𝟒𝟖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𝟖𝟎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ru-RU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𝟒𝟖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ru-RU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𝟑𝟐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ru-RU" b="1" dirty="0"/>
                  <a:t> (части) – остаток от третьей </a:t>
                </a:r>
                <a:r>
                  <a:rPr lang="ru-RU" b="1" dirty="0" smtClean="0"/>
                  <a:t/>
                </a:r>
                <a:br>
                  <a:rPr lang="ru-RU" b="1" dirty="0" smtClean="0"/>
                </a:br>
                <a:r>
                  <a:rPr lang="ru-RU" b="1" dirty="0" smtClean="0"/>
                  <a:t>покупки</a:t>
                </a:r>
                <a:r>
                  <a:rPr lang="ru-RU" b="1" dirty="0"/>
                  <a:t>, что составляет 1р. 92коп.</a:t>
                </a:r>
              </a:p>
              <a:p>
                <a:pPr marL="0" indent="0">
                  <a:buNone/>
                </a:pPr>
                <a:r>
                  <a:rPr lang="ru-RU" b="1" dirty="0"/>
                  <a:t>1р. 92 коп. = 192 коп.</a:t>
                </a:r>
              </a:p>
              <a:p>
                <a:pPr marL="0" lvl="0" indent="0">
                  <a:buNone/>
                </a:pPr>
                <a:r>
                  <a:rPr lang="ru-RU" b="1" dirty="0" smtClean="0"/>
                  <a:t>6)   192 </a:t>
                </a:r>
                <a:r>
                  <a:rPr lang="ru-RU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𝟑𝟐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ru-RU" b="1" dirty="0"/>
                  <a:t> = 6*175 = 1050 коп. = 10р. 50коп.</a:t>
                </a:r>
              </a:p>
              <a:p>
                <a:pPr marL="0" indent="0">
                  <a:buNone/>
                </a:pPr>
                <a:r>
                  <a:rPr lang="ru-RU" b="1" dirty="0"/>
                  <a:t>Ответ: в кошельке было 10р. 50коп.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3"/>
                <a:ext cx="8856984" cy="5976664"/>
              </a:xfrm>
              <a:blipFill rotWithShape="1">
                <a:blip r:embed="rId2"/>
                <a:stretch>
                  <a:fillRect l="-1376" t="-20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:\Users\Оля\Desktop\ШКОЛА\мой 5\Для конкурсов\магницкий\arrow0044.png">
            <a:hlinkClick r:id="rId3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3471"/>
            <a:ext cx="14815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06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Самостоятельная работа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980728"/>
            <a:ext cx="8568952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Некто купил 3/4 аршина сукна и заплатил за них 3 алтына. </a:t>
            </a:r>
            <a:br>
              <a:rPr lang="ru-RU" b="1" dirty="0"/>
            </a:br>
            <a:r>
              <a:rPr lang="ru-RU" b="1" dirty="0"/>
              <a:t>Сколько надо заплатить за 100 аршин такого же </a:t>
            </a:r>
            <a:r>
              <a:rPr lang="ru-RU" b="1" dirty="0" smtClean="0"/>
              <a:t>сукна?</a:t>
            </a:r>
          </a:p>
        </p:txBody>
      </p:sp>
      <p:pic>
        <p:nvPicPr>
          <p:cNvPr id="7170" name="Picture 2" descr="C:\Users\Оля\Desktop\ШКОЛА\мой 5\Для конкурсов\магницкий\suk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05064"/>
            <a:ext cx="3780115" cy="26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Оля\Desktop\ШКОЛА\мой 5\Для конкурсов\магницкий\arrow0044.png">
            <a:hlinkClick r:id="rId3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83471"/>
            <a:ext cx="14815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11960" y="3212976"/>
                <a:ext cx="4721944" cy="227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/>
                  <a:t>Решение:</a:t>
                </a:r>
              </a:p>
              <a:p>
                <a:r>
                  <a:rPr lang="ru-RU" sz="3200" b="1" dirty="0" smtClean="0"/>
                  <a:t>3 </a:t>
                </a:r>
                <a:r>
                  <a:rPr lang="ru-RU" sz="3200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200" b="1" dirty="0"/>
                  <a:t> * 100 = 400 (алтын)</a:t>
                </a:r>
              </a:p>
              <a:p>
                <a:r>
                  <a:rPr lang="ru-RU" sz="3200" b="1" dirty="0"/>
                  <a:t>Ответ: 400 алтын заплатили за 100 аршин</a:t>
                </a:r>
                <a:r>
                  <a:rPr lang="ru-RU" sz="3200" b="1" dirty="0" smtClean="0"/>
                  <a:t>.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12976"/>
                <a:ext cx="4721944" cy="2278637"/>
              </a:xfrm>
              <a:prstGeom prst="rect">
                <a:avLst/>
              </a:prstGeom>
              <a:blipFill rotWithShape="1">
                <a:blip r:embed="rId6"/>
                <a:stretch>
                  <a:fillRect l="-3355" t="-3476" b="-8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027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8229600" cy="286633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8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4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Использованные источники: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Физминутка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www.youtube.com/watch?v=SAWr-KZhD0E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Картинки</a:t>
            </a:r>
          </a:p>
          <a:p>
            <a:r>
              <a:rPr lang="en-US" dirty="0" smtClean="0">
                <a:hlinkClick r:id="rId3"/>
              </a:rPr>
              <a:t>http://baikalpress.ru/images/editions/sm/2009/n17/8.jpg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uonb.ru/old/kniga_pam/collection/img/arifmetika/gravur_derevo.JPG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http://www.groni.ru/wp-content/uploads/2013/01/%D0%BC%D0%B8%D0%BD%D0%B8-%</a:t>
            </a:r>
            <a:r>
              <a:rPr lang="en-US" dirty="0" smtClean="0">
                <a:hlinkClick r:id="rId5"/>
              </a:rPr>
              <a:t>D0%BA%D1%83%D1%80%D1%8B.jpg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s018.radikal.ru/i512/1201/f2/f7d6865dcc40.png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moyhutor.net/wp-content/uploads/2012/07/kuri2.jpg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yoursmileys.ru/ismile/arrows/arrow0044.png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mr-stiher.ru/img/Key.png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tkani.tv/wp-content/uploads/2009/04/sukno.jpg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http://us.123rf.com/400wm/400/400/jara3000/jara30001109/jara3000110900005/10545373-noe-----n---------n------n-n-------n---</a:t>
            </a:r>
            <a:r>
              <a:rPr lang="en-US" dirty="0" smtClean="0">
                <a:hlinkClick r:id="rId11"/>
              </a:rPr>
              <a:t>eps-8.jpg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www.hrono.ru/img/monarhi/petr1_1725.jpg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maria123.ucoz.ru/magniz.jpg</a:t>
            </a:r>
            <a:endParaRPr lang="ru-RU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matemonline.com/wp-content/uploads/2012/04/arifmetika_magnickogo.jpg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Текст, задачи</a:t>
            </a:r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matematika.gym075.edusite.ru/zadachki/denegnir-racheti-1.html</a:t>
            </a:r>
            <a:endParaRPr lang="ru-RU" dirty="0" smtClean="0"/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www.pavelbers.com/Arifmetika%20Magnizkogo.htm</a:t>
            </a:r>
            <a:endParaRPr lang="ru-RU" dirty="0" smtClean="0"/>
          </a:p>
          <a:p>
            <a:r>
              <a:rPr lang="en-US" dirty="0">
                <a:hlinkClick r:id="rId17"/>
              </a:rPr>
              <a:t>http://ru.wikipedia.org/wiki/%D0%9C%D0%B0%D0%B3%D0%BD%D0%B8%D1%86%D0%BA%D0%B8%D0%B9,_%D0%9B%D0%B5%D0%BE%D0%BD%D1%82%D0%B8%D0%B9_%</a:t>
            </a:r>
            <a:r>
              <a:rPr lang="en-US" dirty="0" smtClean="0">
                <a:hlinkClick r:id="rId17"/>
              </a:rPr>
              <a:t>D0%A4%D0%B8%D0%BB%D0%B8%D0%BF%D0%BF%D0%BE%D0%B2%D0%B8%D1%87</a:t>
            </a:r>
            <a:endParaRPr lang="ru-RU" dirty="0" smtClean="0"/>
          </a:p>
          <a:p>
            <a:r>
              <a:rPr lang="en-US" dirty="0">
                <a:hlinkClick r:id="rId18"/>
              </a:rPr>
              <a:t>http://www.shevkin.ru/?</a:t>
            </a:r>
            <a:r>
              <a:rPr lang="en-US" dirty="0" smtClean="0">
                <a:hlinkClick r:id="rId18"/>
              </a:rPr>
              <a:t>action=Page&amp;ID=399</a:t>
            </a:r>
            <a:endParaRPr lang="ru-RU" dirty="0" smtClean="0"/>
          </a:p>
          <a:p>
            <a:r>
              <a:rPr lang="en-US" dirty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borisova-irino4ka.narod.ru/olderfiles/2/tekstovye_zadachi_po_matematike.pdf</a:t>
            </a:r>
            <a:endParaRPr lang="ru-RU" dirty="0" smtClean="0"/>
          </a:p>
          <a:p>
            <a:r>
              <a:rPr lang="en-US" dirty="0">
                <a:hlinkClick r:id="rId20"/>
              </a:rPr>
              <a:t>http://matematika.gym075.edusite.ru/magnickiy.html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13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>Цели</a:t>
            </a:r>
            <a:r>
              <a:rPr lang="ru-RU" b="1" i="1" dirty="0" smtClean="0"/>
              <a:t>: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Развитие умения преодолевать трудности при решении задач, анализировать, рассуждать, выделять главное; развитие памяти, внимания, логического мышления; развитие вычислительных навыков, математической речи учащихся и самостоятельности в учебной </a:t>
            </a:r>
            <a:r>
              <a:rPr lang="ru-RU" b="1" dirty="0" smtClean="0"/>
              <a:t>деятельности; </a:t>
            </a:r>
            <a:br>
              <a:rPr lang="ru-RU" b="1" dirty="0" smtClean="0"/>
            </a:br>
            <a:r>
              <a:rPr lang="ru-RU" b="1" dirty="0" smtClean="0"/>
              <a:t>воспитание </a:t>
            </a:r>
            <a:r>
              <a:rPr lang="ru-RU" b="1" dirty="0"/>
              <a:t>интереса к истории математики, экономическое воспитание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9355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1"/>
                <a:ext cx="8496944" cy="3168351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34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3400" b="1" dirty="0"/>
                  <a:t> – А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ru-RU" sz="3400" b="1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400" b="1" dirty="0"/>
                  <a:t> – М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ru-RU" sz="3400" b="1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400" b="1" dirty="0"/>
                  <a:t> – Г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ru-RU" sz="3400" b="1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400" b="1" dirty="0"/>
                  <a:t> - Н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3400" b="1" i="1">
                        <a:latin typeface="Cambria Math"/>
                      </a:rPr>
                      <m:t>:</m:t>
                    </m:r>
                    <m:r>
                      <a:rPr lang="ru-RU" sz="3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ru-RU" sz="3400" b="1" dirty="0"/>
                  <a:t> – Ц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3400" b="1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3400" b="1" dirty="0"/>
                  <a:t> – Й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3400" b="1" i="1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400" b="1" dirty="0"/>
                  <a:t> – И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3400" b="1" i="1">
                        <a:latin typeface="Cambria Math"/>
                      </a:rPr>
                      <m:t>:</m:t>
                    </m:r>
                    <m:r>
                      <a:rPr lang="ru-RU" sz="3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ru-RU" sz="3400" b="1" dirty="0"/>
                  <a:t> – </a:t>
                </a:r>
                <a:r>
                  <a:rPr lang="ru-RU" sz="3400" b="1" dirty="0" smtClean="0"/>
                  <a:t>К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1"/>
                <a:ext cx="8496944" cy="316835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8213730"/>
                  </p:ext>
                </p:extLst>
              </p:nvPr>
            </p:nvGraphicFramePr>
            <p:xfrm>
              <a:off x="323528" y="3501008"/>
              <a:ext cx="8511400" cy="11806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5316"/>
                    <a:gridCol w="945316"/>
                    <a:gridCol w="945316"/>
                    <a:gridCol w="945316"/>
                    <a:gridCol w="945316"/>
                    <a:gridCol w="946205"/>
                    <a:gridCol w="946205"/>
                    <a:gridCol w="946205"/>
                    <a:gridCol w="946205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32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32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8213730"/>
                  </p:ext>
                </p:extLst>
              </p:nvPr>
            </p:nvGraphicFramePr>
            <p:xfrm>
              <a:off x="323528" y="3501008"/>
              <a:ext cx="8511400" cy="11806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5316"/>
                    <a:gridCol w="945316"/>
                    <a:gridCol w="945316"/>
                    <a:gridCol w="945316"/>
                    <a:gridCol w="945316"/>
                    <a:gridCol w="946205"/>
                    <a:gridCol w="946205"/>
                    <a:gridCol w="946205"/>
                    <a:gridCol w="946205"/>
                  </a:tblGrid>
                  <a:tr h="118065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r="-80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0000" r="-70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0000" r="-60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00000" r="-50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00000" r="-30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96154" r="-1993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32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311874" y="4941168"/>
            <a:ext cx="8568952" cy="923330"/>
          </a:xfrm>
          <a:prstGeom prst="rect">
            <a:avLst/>
          </a:prstGeom>
          <a:noFill/>
        </p:spPr>
        <p:txBody>
          <a:bodyPr wrap="square" numCol="9" rtlCol="0">
            <a:spAutoFit/>
          </a:bodyPr>
          <a:lstStyle/>
          <a:p>
            <a:pPr algn="ctr"/>
            <a:r>
              <a:rPr lang="ru-RU" sz="5400" b="1" dirty="0" smtClean="0"/>
              <a:t>М</a:t>
            </a:r>
          </a:p>
          <a:p>
            <a:pPr algn="ctr"/>
            <a:r>
              <a:rPr lang="ru-RU" sz="5400" b="1" dirty="0" smtClean="0"/>
              <a:t>А</a:t>
            </a:r>
          </a:p>
          <a:p>
            <a:pPr algn="ctr"/>
            <a:r>
              <a:rPr lang="ru-RU" sz="5400" b="1" dirty="0" smtClean="0"/>
              <a:t>Г</a:t>
            </a:r>
          </a:p>
          <a:p>
            <a:pPr algn="ctr"/>
            <a:r>
              <a:rPr lang="ru-RU" sz="5400" b="1" dirty="0" smtClean="0"/>
              <a:t>Н</a:t>
            </a:r>
          </a:p>
          <a:p>
            <a:pPr algn="ctr"/>
            <a:r>
              <a:rPr lang="ru-RU" sz="5400" b="1" dirty="0" smtClean="0"/>
              <a:t>И</a:t>
            </a:r>
          </a:p>
          <a:p>
            <a:pPr algn="ctr"/>
            <a:r>
              <a:rPr lang="ru-RU" sz="5400" b="1" dirty="0" smtClean="0"/>
              <a:t>Ц</a:t>
            </a:r>
          </a:p>
          <a:p>
            <a:pPr algn="ctr"/>
            <a:r>
              <a:rPr lang="ru-RU" sz="5400" b="1" dirty="0" smtClean="0"/>
              <a:t>К</a:t>
            </a:r>
          </a:p>
          <a:p>
            <a:pPr algn="ctr"/>
            <a:r>
              <a:rPr lang="ru-RU" sz="5400" b="1" dirty="0" smtClean="0"/>
              <a:t>И</a:t>
            </a:r>
          </a:p>
          <a:p>
            <a:pPr algn="ctr"/>
            <a:r>
              <a:rPr lang="ru-RU" sz="5400" b="1" dirty="0"/>
              <a:t>Й</a:t>
            </a:r>
            <a:endParaRPr lang="ru-RU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677389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269863"/>
            <a:ext cx="5412190" cy="5881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Леонтий Филиппович Магницкий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396044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…</a:t>
            </a:r>
          </a:p>
          <a:p>
            <a:pPr marL="0" indent="0" algn="ctr">
              <a:buNone/>
            </a:pPr>
            <a:r>
              <a:rPr lang="ru-RU" sz="3600" b="1" dirty="0" smtClean="0"/>
              <a:t>Математику</a:t>
            </a:r>
            <a:r>
              <a:rPr lang="ru-RU" sz="3600" b="1" dirty="0"/>
              <a:t>, которой Магницкий </a:t>
            </a:r>
            <a:r>
              <a:rPr lang="ru-RU" sz="3600" b="1" dirty="0" smtClean="0"/>
              <a:t>занимался </a:t>
            </a:r>
            <a:r>
              <a:rPr lang="ru-RU" sz="3600" b="1" dirty="0"/>
              <a:t>до конца жизни, в академии не преподавали. Следовательно, её Леонтий изучил </a:t>
            </a:r>
            <a:r>
              <a:rPr lang="ru-RU" sz="3600" b="1" dirty="0" smtClean="0"/>
              <a:t>самостоятельно</a:t>
            </a:r>
          </a:p>
          <a:p>
            <a:pPr marL="0" indent="0" algn="ctr">
              <a:buNone/>
            </a:pPr>
            <a:r>
              <a:rPr lang="ru-RU" sz="3600" b="1" dirty="0" smtClean="0"/>
              <a:t>…</a:t>
            </a:r>
            <a:endParaRPr lang="ru-RU" sz="3600" b="1" dirty="0"/>
          </a:p>
        </p:txBody>
      </p:sp>
      <p:pic>
        <p:nvPicPr>
          <p:cNvPr id="1026" name="Picture 2" descr="C:\Users\Оля\Desktop\ШКОЛА\мой 5\Для конкурсов\магницкий\88465571_magn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39313" cy="62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91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16632"/>
            <a:ext cx="532859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В Москве и произошла его встреча </a:t>
            </a:r>
            <a:r>
              <a:rPr lang="ru-RU" sz="3600" b="1" dirty="0" smtClean="0"/>
              <a:t>с Петром </a:t>
            </a:r>
            <a:r>
              <a:rPr lang="en-US" sz="3600" b="1" dirty="0" smtClean="0"/>
              <a:t>I</a:t>
            </a:r>
            <a:r>
              <a:rPr lang="ru-RU" sz="3600" b="1" dirty="0" smtClean="0"/>
              <a:t>, </a:t>
            </a:r>
            <a:r>
              <a:rPr lang="ru-RU" sz="3600" b="1" dirty="0"/>
              <a:t>который умел находить людей, полезных для России, из каких бы слоев общества они ни </a:t>
            </a:r>
            <a:r>
              <a:rPr lang="ru-RU" sz="3600" b="1" dirty="0" smtClean="0"/>
              <a:t>происходили. </a:t>
            </a:r>
            <a:endParaRPr lang="ru-RU" sz="3600" b="1" dirty="0"/>
          </a:p>
        </p:txBody>
      </p:sp>
      <p:pic>
        <p:nvPicPr>
          <p:cNvPr id="2050" name="Picture 2" descr="C:\Users\Оля\Desktop\ШКОЛА\мой 5\Для конкурсов\магницкий\petr1_1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" y="-1"/>
            <a:ext cx="3183569" cy="43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ШКОЛА\мой 5\Для конкурсов\магницкий\arifmetika_magnick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32" y="4149080"/>
            <a:ext cx="3983277" cy="25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777" y="443929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Именно по его указанию Магницкий и начал работу над «Арифметикой</a:t>
            </a:r>
            <a:r>
              <a:rPr lang="ru-RU" sz="3600" b="1" dirty="0" smtClean="0"/>
              <a:t>».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73316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8455" y="116632"/>
            <a:ext cx="4775546" cy="67413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Учебник </a:t>
            </a:r>
            <a:r>
              <a:rPr lang="ru-RU" b="1" dirty="0"/>
              <a:t>был написан и издан всего за два года. При этом он не являлся просто переводом иностранных </a:t>
            </a:r>
            <a:r>
              <a:rPr lang="ru-RU" b="1" dirty="0" smtClean="0"/>
              <a:t>учебников. Это </a:t>
            </a:r>
            <a:r>
              <a:rPr lang="ru-RU" b="1" dirty="0"/>
              <a:t>полностью самостоятельный труд, причем даже отдаленно напоминающих его учебников в Европе в то время не существовало. </a:t>
            </a:r>
            <a:r>
              <a:rPr lang="ru-RU" b="1" dirty="0" smtClean="0"/>
              <a:t>В </a:t>
            </a:r>
            <a:r>
              <a:rPr lang="ru-RU" b="1" dirty="0"/>
              <a:t>книге, содержащей более 600 страниц Магницкий не только стремился доходчиво разъяснить математические правила, но и побудить у учеников интерес к учебе. </a:t>
            </a:r>
          </a:p>
        </p:txBody>
      </p:sp>
      <p:pic>
        <p:nvPicPr>
          <p:cNvPr id="3076" name="Picture 4" descr="C:\Users\Оля\Desktop\ШКОЛА\мой 5\Для конкурсов\магницкий\ma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6" y="332656"/>
            <a:ext cx="3870596" cy="28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я\Desktop\ШКОЛА\мой 5\Для конкурсов\магницкий\gravur_dere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3" y="3573015"/>
            <a:ext cx="4168181" cy="29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47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Памятник Л.Ф. Магницкому в деревне </a:t>
            </a:r>
            <a:r>
              <a:rPr lang="ru-RU" sz="2800" b="1" dirty="0" err="1" smtClean="0"/>
              <a:t>Осташково</a:t>
            </a:r>
            <a:endParaRPr lang="ru-RU" sz="2800" b="1" dirty="0"/>
          </a:p>
        </p:txBody>
      </p:sp>
      <p:pic>
        <p:nvPicPr>
          <p:cNvPr id="4098" name="Picture 2" descr="C:\Users\Оля\Desktop\ШКОЛА\мой 5\Для конкурсов\магницкий\d90e8585c6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624736" cy="4968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98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Условные знаки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Слайд КАРТА – чтобы перейти к нужному слайду необходимо щелкнуть на картинку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Стрелка - возвращение к КАРТЕ</a:t>
            </a:r>
          </a:p>
          <a:p>
            <a:endParaRPr lang="ru-RU" b="1" dirty="0"/>
          </a:p>
          <a:p>
            <a:r>
              <a:rPr lang="ru-RU" b="1" dirty="0" smtClean="0"/>
              <a:t>Ключ - переход к слайду с ответом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C:\Users\Оля\Desktop\ШКОЛА\мой 5\Для конкурсов\магницкий\arrow0044.png">
            <a:hlinkClick r:id="rId2" action="ppaction://hlinksldjump"/>
            <a:hlinkHover r:id="" action="ppaction://noaction">
              <a:snd r:embed="rId3" name="click.wav"/>
            </a:hlinkHover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8" y="3717032"/>
            <a:ext cx="148158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Оля\Desktop\ШКОЛА\мой 5\Для конкурсов\магницкий\Key.png">
            <a:hlinkHover r:id="" action="ppaction://noaction">
              <a:snd r:embed="rId3" name="click.wav"/>
            </a:hlinkHover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5184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50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3" action="ppaction://hlinksldjump"/>
            <a:hlinkHover r:id="" action="ppaction://noaction">
              <a:snd r:embed="rId4" name="click.wav"/>
            </a:hlinkHover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7" y="1102678"/>
            <a:ext cx="2195735" cy="261567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hlinkClick r:id="rId6" action="ppaction://hlinksldjump"/>
            <a:hlinkHover r:id="" action="ppaction://noaction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34" y="1148051"/>
            <a:ext cx="2042737" cy="256835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hlinkClick r:id="rId8" action="ppaction://hlinksldjump"/>
            <a:hlinkHover r:id="" action="ppaction://noaction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2"/>
            <a:ext cx="2088232" cy="257270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Оля\Desktop\ШКОЛА\мой 5\Для конкурсов\магницкий\знак вопроса.jpg">
            <a:hlinkClick r:id="rId10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967"/>
            <a:ext cx="2502967" cy="292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я\Desktop\ШКОЛА\мой 5\Для конкурсов\магницкий\09182162.jpg">
            <a:hlinkClick r:id="rId12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97" y="4091796"/>
            <a:ext cx="2747803" cy="27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531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13605"/>
                </a:solidFill>
              </a:rPr>
              <a:t>Карта </a:t>
            </a:r>
            <a:endParaRPr lang="ru-RU" sz="6600" b="1" dirty="0">
              <a:solidFill>
                <a:srgbClr val="713605"/>
              </a:solidFill>
            </a:endParaRPr>
          </a:p>
        </p:txBody>
      </p:sp>
      <p:pic>
        <p:nvPicPr>
          <p:cNvPr id="5122" name="Picture 2" descr="C:\Users\Оля\Desktop\ШКОЛА\мой 5\Для конкурсов\магницкий\fizminutki-na-urokah-angliyskogo-yazyika.jpg">
            <a:hlinkClick r:id="rId14" action="ppaction://hlinksldjump"/>
            <a:hlinkHover r:id="" action="ppaction://noaction">
              <a:snd r:embed="rId4" name="click.wav"/>
            </a:hlinkHover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43" y="4069170"/>
            <a:ext cx="358737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5767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983</Words>
  <Application>Microsoft Office PowerPoint</Application>
  <PresentationFormat>Экран (4:3)</PresentationFormat>
  <Paragraphs>106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Специальное оформление</vt:lpstr>
      <vt:lpstr>Презентация PowerPoint</vt:lpstr>
      <vt:lpstr>Презентация PowerPoint</vt:lpstr>
      <vt:lpstr>Устный счет</vt:lpstr>
      <vt:lpstr>Леонтий Филиппович Магницкий</vt:lpstr>
      <vt:lpstr>Презентация PowerPoint</vt:lpstr>
      <vt:lpstr>Презентация PowerPoint</vt:lpstr>
      <vt:lpstr>Презентация PowerPoint</vt:lpstr>
      <vt:lpstr>Условные знаки</vt:lpstr>
      <vt:lpstr>Презентация PowerPoint</vt:lpstr>
      <vt:lpstr>Наследство</vt:lpstr>
      <vt:lpstr>Презентация PowerPoint</vt:lpstr>
      <vt:lpstr>За какое время окупятся куры?</vt:lpstr>
      <vt:lpstr>Презентация PowerPoint</vt:lpstr>
      <vt:lpstr>Презентация PowerPoint</vt:lpstr>
      <vt:lpstr>Покупка игрушек</vt:lpstr>
      <vt:lpstr>Презентация PowerPoint</vt:lpstr>
      <vt:lpstr>Самостоятельная работа</vt:lpstr>
      <vt:lpstr>Спасибо за внимание!</vt:lpstr>
      <vt:lpstr>Использованные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Старо-Псарьковская основная общеобразовательная школа № 67</dc:title>
  <dc:creator>Оля</dc:creator>
  <cp:lastModifiedBy>Оля</cp:lastModifiedBy>
  <cp:revision>65</cp:revision>
  <dcterms:created xsi:type="dcterms:W3CDTF">2013-10-26T11:12:51Z</dcterms:created>
  <dcterms:modified xsi:type="dcterms:W3CDTF">2014-01-23T19:29:48Z</dcterms:modified>
</cp:coreProperties>
</file>