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5" r:id="rId4"/>
    <p:sldId id="266" r:id="rId5"/>
    <p:sldId id="257" r:id="rId6"/>
    <p:sldId id="258" r:id="rId7"/>
    <p:sldId id="259" r:id="rId8"/>
    <p:sldId id="264" r:id="rId9"/>
    <p:sldId id="260" r:id="rId10"/>
    <p:sldId id="261" r:id="rId11"/>
    <p:sldId id="262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05B71-CD22-438D-9FA3-B5E74A7508B2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2581-7ED9-47F0-B11B-4742328CB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420888"/>
            <a:ext cx="78373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Понятие и признаки </a:t>
            </a:r>
          </a:p>
          <a:p>
            <a:pPr algn="ctr"/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равового государства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653136"/>
            <a:ext cx="6002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Урок права в 10 классе.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Разеева</a:t>
            </a:r>
            <a:r>
              <a:rPr lang="ru-RU" dirty="0" smtClean="0"/>
              <a:t> С.Л. – учитель истории и обществознания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628800"/>
          <a:ext cx="7632848" cy="4373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0191"/>
                <a:gridCol w="19526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Приоритет интересов личности - принцип гуманизма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(ст.2)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Суверенитет народа и принципы демократии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(ч 1,2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3)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независимости суда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(ч.1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120)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Подчинение государства праву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(ч.2 ст.15)</a:t>
                      </a:r>
                      <a:endParaRPr lang="ru-RU" dirty="0"/>
                    </a:p>
                  </a:txBody>
                  <a:tcPr/>
                </a:tc>
              </a:tr>
              <a:tr h="9649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Провозглашение нерушимости прав человека со стороны государства и установления основного механизма гарантий, прав и свобод человека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(гл.2 ст.17)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Приоритет норм международного права перед нормами национального права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(ч. 4 ст.15)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верховенства Конституции по отношению к другим законам и нормативным актам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(ч.1 ст.15)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Принцип ответственности государства и личности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68739" y="476672"/>
            <a:ext cx="7975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Специфические признаки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90"/>
            <a:ext cx="9144000" cy="68408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988840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/>
              <a:t>12 декабря 1993 г. </a:t>
            </a:r>
            <a:r>
              <a:rPr lang="ru-RU" sz="4400" b="1" i="1" dirty="0" smtClean="0"/>
              <a:t>–</a:t>
            </a:r>
          </a:p>
          <a:p>
            <a:r>
              <a:rPr lang="ru-RU" sz="4400" b="1" dirty="0" smtClean="0">
                <a:latin typeface="Courier New" pitchFamily="49" charset="0"/>
                <a:cs typeface="Courier New" pitchFamily="49" charset="0"/>
              </a:rPr>
              <a:t>принятие Конституции Российской Федерации</a:t>
            </a:r>
            <a:endParaRPr lang="ru-RU" sz="44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2" descr="J:\сканированные\2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153717"/>
            <a:ext cx="2088232" cy="270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3068960"/>
          <a:ext cx="6096000" cy="244827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399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Действие законов 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Конституционный суд следит за соответствием федеральных законов и других законодательных актов Конституции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Зачастую наказания избегают люди обеспеченные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Соблюдаются права и свободы граждан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7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Слабая правовая культура людей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AutoShape 2"/>
          <p:cNvSpPr>
            <a:spLocks noChangeShapeType="1"/>
          </p:cNvSpPr>
          <p:nvPr/>
        </p:nvSpPr>
        <p:spPr bwMode="auto">
          <a:xfrm flipH="1">
            <a:off x="2195736" y="2132856"/>
            <a:ext cx="1114425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AutoShape 1"/>
          <p:cNvSpPr>
            <a:spLocks noChangeShapeType="1"/>
          </p:cNvSpPr>
          <p:nvPr/>
        </p:nvSpPr>
        <p:spPr bwMode="auto">
          <a:xfrm>
            <a:off x="4355976" y="2132856"/>
            <a:ext cx="104775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691680" y="1628800"/>
            <a:ext cx="53387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Россия - правовое государство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55576" y="2003158"/>
            <a:ext cx="617027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  <a:tab pos="409575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  <a:tab pos="40957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миф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реальность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  <a:tab pos="40957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700808"/>
            <a:ext cx="81926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равовая задача: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США – на лицо все признаки правового государства.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 в штате Оклахома действуют курьезные законы: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противозаконным считается откусывать от чужого гамбургера;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собаки должны иметь разрешение, подписанное мэром, для того,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собираться в группы по три или более особей в пределах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частной собственности.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Можно ли США назвать правовым государством?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J:\сканированные\4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190" y="4653136"/>
            <a:ext cx="2885810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276872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Домашнее задание: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С целью организации дискуссии на следующем уроке написать эссе на тему </a:t>
            </a:r>
          </a:p>
          <a:p>
            <a:r>
              <a:rPr lang="ru-RU" sz="2800" dirty="0" smtClean="0"/>
              <a:t>«Государство крепко, когда в нем соблюдается закон». </a:t>
            </a:r>
            <a:r>
              <a:rPr lang="ru-RU" sz="2800" dirty="0" err="1" smtClean="0"/>
              <a:t>Эврипид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528" y="1844824"/>
            <a:ext cx="80273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урока: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1.Понятие правового государства.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2.Основные признаки правового государства.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3.Россия-правовое государство: миф или реальность?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564904"/>
            <a:ext cx="80842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«Государство крепко,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когда в нем соблюдается закон».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                                  </a:t>
            </a:r>
            <a:r>
              <a:rPr lang="ru-RU" sz="2400" dirty="0" err="1" smtClean="0">
                <a:latin typeface="Courier New" pitchFamily="49" charset="0"/>
                <a:cs typeface="Courier New" pitchFamily="49" charset="0"/>
              </a:rPr>
              <a:t>Эврипид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83568" y="1964353"/>
            <a:ext cx="663675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Идеальное государство</a:t>
            </a:r>
          </a:p>
          <a:p>
            <a:r>
              <a:rPr lang="ru-RU" sz="3200" dirty="0" smtClean="0"/>
              <a:t>· Сильное</a:t>
            </a:r>
          </a:p>
          <a:p>
            <a:r>
              <a:rPr lang="ru-RU" sz="3200" dirty="0" smtClean="0"/>
              <a:t>· Без богатых и бедных</a:t>
            </a:r>
          </a:p>
          <a:p>
            <a:r>
              <a:rPr lang="ru-RU" sz="3200" dirty="0" smtClean="0"/>
              <a:t>· Закон одинаков для всех</a:t>
            </a:r>
          </a:p>
          <a:p>
            <a:r>
              <a:rPr lang="ru-RU" sz="3200" dirty="0" smtClean="0"/>
              <a:t>· Единое</a:t>
            </a:r>
          </a:p>
          <a:p>
            <a:r>
              <a:rPr lang="ru-RU" sz="3200" dirty="0" smtClean="0"/>
              <a:t>· Миролюбивое</a:t>
            </a:r>
          </a:p>
          <a:p>
            <a:r>
              <a:rPr lang="ru-RU" sz="3200" dirty="0" smtClean="0"/>
              <a:t>· Со справедливым правителем</a:t>
            </a:r>
          </a:p>
          <a:p>
            <a:r>
              <a:rPr lang="ru-RU" sz="3200" dirty="0" smtClean="0"/>
              <a:t>· Права граждан защищены.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Courier New" pitchFamily="49" charset="0"/>
                <a:cs typeface="Courier New" pitchFamily="49" charset="0"/>
              </a:rPr>
              <a:t>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50" name="Picture 2" descr="J:\сканированные\3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2142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27584" y="2551837"/>
            <a:ext cx="705678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Правовое государство- </a:t>
            </a:r>
            <a:r>
              <a:rPr lang="ru-RU" sz="2400" dirty="0"/>
              <a:t>государство, ограниченное в своих действиях правом, подчиненное воле суверенного народа, выражаемой в Конституции, и призванное обеспечить основополагающие права и свободы личности</a:t>
            </a:r>
            <a:r>
              <a:rPr lang="ru-RU" sz="2400" dirty="0" smtClean="0"/>
              <a:t>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«Школьный словарь-справочник» В.В.Баранов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95536" y="2420888"/>
            <a:ext cx="809317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Правовое государство-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государство,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ограниченное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своих действиях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подчиненное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суверенного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выражаемой в Конституции, и призванное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обеспечить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основополагающие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права и свободы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личности.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1176" y="836712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Проверь себя!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95536" y="1340768"/>
            <a:ext cx="742639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Признаки правового государства: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8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Верховенство закона.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Незыблемость и полная гарантированность прав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свобод граждан.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Разделение властей.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Высокая правовая культура населения.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81176" y="836712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Проверь себя!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844824"/>
          <a:ext cx="7560840" cy="4331920"/>
        </p:xfrm>
        <a:graphic>
          <a:graphicData uri="http://schemas.openxmlformats.org/drawingml/2006/table">
            <a:tbl>
              <a:tblPr/>
              <a:tblGrid>
                <a:gridCol w="4248472"/>
                <a:gridCol w="3312368"/>
              </a:tblGrid>
              <a:tr h="45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признаки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Статьи Конституции РФ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Россия-правовое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государство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Глава 1, статья 1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1.Верховенство закона.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Глава 1, статья 4, пункт 2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1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2.Незыблемость и полная гарантированность прав и свобод граждан.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Глава 1, статья 2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Глава 2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3.Разделение властей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Глава 1, статья 10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4.Высокая правовая культура населения. 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681176" y="836712"/>
            <a:ext cx="4504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Проверь себя!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шаблоны презентаций\shkolnie-foni\Школьные фоны\Новая папка (2)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81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1844824"/>
          <a:ext cx="7560840" cy="4730011"/>
        </p:xfrm>
        <a:graphic>
          <a:graphicData uri="http://schemas.openxmlformats.org/drawingml/2006/table">
            <a:tbl>
              <a:tblPr/>
              <a:tblGrid>
                <a:gridCol w="4248472"/>
                <a:gridCol w="3312368"/>
              </a:tblGrid>
              <a:tr h="3984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признаки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Статьи Конституции РФ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Россия-правовое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государство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Статьи Конституции РФ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9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1.Верховенство закона.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Глава 1, статья 1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9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2.Незыблемость и полная гарантированность прав и свобод граждан.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Глава 1, статья 4, пункт 2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0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3.Разделение властей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Глава 1, статья 2, Глава 2</a:t>
                      </a: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4.наличие развитого гражданского общества с высокой правовой культурой населения.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Глава 1, статья 10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4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5.правовая форма взаимоотношений (взаимные права и обязанности, взаимная ответственность) государства и гражданина;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соответствие норм внутреннего законодательства общепризнанным нормам и принципам международного права;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8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7.прямое действие конституции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6962" marR="6696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540</Words>
  <Application>Microsoft Office PowerPoint</Application>
  <PresentationFormat>Экран (4:3)</PresentationFormat>
  <Paragraphs>113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32</cp:revision>
  <dcterms:created xsi:type="dcterms:W3CDTF">2014-01-21T09:03:57Z</dcterms:created>
  <dcterms:modified xsi:type="dcterms:W3CDTF">2014-01-22T05:39:54Z</dcterms:modified>
</cp:coreProperties>
</file>