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71" r:id="rId2"/>
    <p:sldId id="303" r:id="rId3"/>
    <p:sldId id="272" r:id="rId4"/>
    <p:sldId id="273" r:id="rId5"/>
    <p:sldId id="274" r:id="rId6"/>
    <p:sldId id="275" r:id="rId7"/>
    <p:sldId id="295" r:id="rId8"/>
    <p:sldId id="276" r:id="rId9"/>
    <p:sldId id="277" r:id="rId10"/>
    <p:sldId id="278" r:id="rId11"/>
    <p:sldId id="279" r:id="rId12"/>
    <p:sldId id="280" r:id="rId13"/>
    <p:sldId id="260" r:id="rId14"/>
    <p:sldId id="282" r:id="rId15"/>
    <p:sldId id="283" r:id="rId16"/>
    <p:sldId id="304" r:id="rId17"/>
    <p:sldId id="297" r:id="rId18"/>
    <p:sldId id="284" r:id="rId19"/>
    <p:sldId id="300" r:id="rId20"/>
    <p:sldId id="286" r:id="rId21"/>
    <p:sldId id="287" r:id="rId22"/>
    <p:sldId id="288" r:id="rId23"/>
    <p:sldId id="289" r:id="rId24"/>
    <p:sldId id="301" r:id="rId25"/>
    <p:sldId id="291" r:id="rId26"/>
    <p:sldId id="294" r:id="rId27"/>
    <p:sldId id="293" r:id="rId28"/>
    <p:sldId id="290" r:id="rId29"/>
    <p:sldId id="292" r:id="rId30"/>
    <p:sldId id="302" r:id="rId31"/>
    <p:sldId id="30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38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5F612-0F49-4A49-8048-95C5E017DC4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259D8-5061-48DC-9240-AB3ABD5A3D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841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85BB85-14A2-42CF-BDC8-37B801B48FC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3B5AC6-3894-4C00-864C-BA04DB5AAF3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D43D3D-948E-4F69-A9FA-E085A5F8F65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D43D3D-948E-4F69-A9FA-E085A5F8F65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D43D3D-948E-4F69-A9FA-E085A5F8F65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FF0-81C7-44F2-BF7E-99B323EABB11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A43950C-ACB2-4EFA-B266-06BA41209D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FF0-81C7-44F2-BF7E-99B323EABB11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950C-ACB2-4EFA-B266-06BA41209D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FF0-81C7-44F2-BF7E-99B323EABB11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950C-ACB2-4EFA-B266-06BA41209D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FF0-81C7-44F2-BF7E-99B323EABB11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A43950C-ACB2-4EFA-B266-06BA41209D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FF0-81C7-44F2-BF7E-99B323EABB11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950C-ACB2-4EFA-B266-06BA41209D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FF0-81C7-44F2-BF7E-99B323EABB11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950C-ACB2-4EFA-B266-06BA41209D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FF0-81C7-44F2-BF7E-99B323EABB11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A43950C-ACB2-4EFA-B266-06BA41209D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FF0-81C7-44F2-BF7E-99B323EABB11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950C-ACB2-4EFA-B266-06BA41209D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FF0-81C7-44F2-BF7E-99B323EABB11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950C-ACB2-4EFA-B266-06BA41209D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FF0-81C7-44F2-BF7E-99B323EABB11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950C-ACB2-4EFA-B266-06BA41209D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FF0-81C7-44F2-BF7E-99B323EABB11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950C-ACB2-4EFA-B266-06BA41209D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372CFF0-81C7-44F2-BF7E-99B323EABB11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A43950C-ACB2-4EFA-B266-06BA41209D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audio" Target="MS900054316%5b2%5d.mid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&#1047;&#1072;%20&#1056;&#1086;&#1089;&#1089;&#1080;&#1102;%20&#1084;&#1072;&#1090;&#1091;&#1096;&#1082;&#1091;.wma" TargetMode="Externa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audio" Target="kachalov_pushkin_niane.wma" TargetMode="External"/><Relationship Id="rId5" Type="http://schemas.openxmlformats.org/officeDocument/2006/relationships/hyperlink" Target="file:///I:\&#1055;&#1091;&#1096;&#1082;&#1080;&#1085;\&#1053;&#1103;&#1085;&#1077;.mp3" TargetMode="Externa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Romansy_-_Mesiac-Esenin.wma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pushkin.ellink.ru/pushkin/push1.asp" TargetMode="External"/><Relationship Id="rId7" Type="http://schemas.openxmlformats.org/officeDocument/2006/relationships/hyperlink" Target="http://www.edu.murmansk.ru/www/no/ped_master/tkachenko1.htm" TargetMode="External"/><Relationship Id="rId2" Type="http://schemas.openxmlformats.org/officeDocument/2006/relationships/hyperlink" Target="http://ppt4web.ru/literatura/njanja-v-zhizni-as-pushkin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ia.ru/spravka/20120606/664908480.html" TargetMode="External"/><Relationship Id="rId5" Type="http://schemas.openxmlformats.org/officeDocument/2006/relationships/hyperlink" Target="http://prezentacii.com/literatura/670-pushkin-zhizn-i-tvorchestvo.html" TargetMode="External"/><Relationship Id="rId4" Type="http://schemas.openxmlformats.org/officeDocument/2006/relationships/hyperlink" Target="http://5klass.net/literatura-6-klass/Pushkin-i-njanja/001-Issledovatelskaja-rabota-na-temu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 descr="Фрагмент_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5071418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7325" y="1500188"/>
            <a:ext cx="4132263" cy="1109662"/>
          </a:xfrm>
          <a:prstGeom prst="rect">
            <a:avLst/>
          </a:prstGeom>
          <a:noFill/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6700" y="2335213"/>
            <a:ext cx="3973513" cy="1109662"/>
          </a:xfrm>
          <a:prstGeom prst="rect">
            <a:avLst/>
          </a:prstGeom>
          <a:noFill/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0050" y="3176588"/>
            <a:ext cx="3670300" cy="110966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300192" y="4797152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 учитель начальных классов : Кондратюк Т.Н.</a:t>
            </a:r>
          </a:p>
          <a:p>
            <a:r>
              <a:rPr lang="ru-RU" dirty="0" smtClean="0"/>
              <a:t>НОУ « Православная гимназия»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940152" y="47667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Урок литературного чтения в 4 классе</a:t>
            </a:r>
            <a:endParaRPr lang="ru-RU" b="1" i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Box 7"/>
          <p:cNvSpPr txBox="1">
            <a:spLocks noChangeArrowheads="1"/>
          </p:cNvSpPr>
          <p:nvPr/>
        </p:nvSpPr>
        <p:spPr bwMode="auto">
          <a:xfrm>
            <a:off x="34925" y="260350"/>
            <a:ext cx="221456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Bookman Old Style" pitchFamily="18" charset="0"/>
              </a:rPr>
              <a:t>Старшая дочь, </a:t>
            </a:r>
          </a:p>
          <a:p>
            <a:pPr algn="ctr"/>
            <a:r>
              <a:rPr lang="ru-RU" b="1" i="1">
                <a:latin typeface="Bookman Old Style" pitchFamily="18" charset="0"/>
              </a:rPr>
              <a:t>Мария Александровна </a:t>
            </a:r>
          </a:p>
          <a:p>
            <a:pPr algn="ctr"/>
            <a:r>
              <a:rPr lang="ru-RU" b="1" i="1">
                <a:latin typeface="Bookman Old Style" pitchFamily="18" charset="0"/>
              </a:rPr>
              <a:t>Пушкина </a:t>
            </a:r>
            <a:br>
              <a:rPr lang="ru-RU" b="1" i="1">
                <a:latin typeface="Bookman Old Style" pitchFamily="18" charset="0"/>
              </a:rPr>
            </a:br>
            <a:r>
              <a:rPr lang="ru-RU" b="1" i="1">
                <a:latin typeface="Bookman Old Style" pitchFamily="18" charset="0"/>
              </a:rPr>
              <a:t>(1832-1919г.) </a:t>
            </a:r>
          </a:p>
        </p:txBody>
      </p:sp>
      <p:pic>
        <p:nvPicPr>
          <p:cNvPr id="27652" name="Picture 4" descr="E:\новое\новое\pushkina_m_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0"/>
            <a:ext cx="200025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5" descr="E:\новое\новое\pushkina_n_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42852"/>
            <a:ext cx="2127250" cy="271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Прямоугольник 12"/>
          <p:cNvSpPr>
            <a:spLocks noChangeArrowheads="1"/>
          </p:cNvSpPr>
          <p:nvPr/>
        </p:nvSpPr>
        <p:spPr bwMode="auto">
          <a:xfrm>
            <a:off x="6965950" y="260350"/>
            <a:ext cx="21431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Bookman Old Style" pitchFamily="18" charset="0"/>
              </a:rPr>
              <a:t>Младшая дочь, Наталья Александровна Пушкина </a:t>
            </a:r>
            <a:br>
              <a:rPr lang="ru-RU" b="1" i="1">
                <a:latin typeface="Bookman Old Style" pitchFamily="18" charset="0"/>
              </a:rPr>
            </a:br>
            <a:r>
              <a:rPr lang="ru-RU" b="1" i="1">
                <a:latin typeface="Bookman Old Style" pitchFamily="18" charset="0"/>
              </a:rPr>
              <a:t>(1836-1913г.)</a:t>
            </a:r>
          </a:p>
        </p:txBody>
      </p:sp>
      <p:sp>
        <p:nvSpPr>
          <p:cNvPr id="27654" name="Прямоугольник 8"/>
          <p:cNvSpPr>
            <a:spLocks noChangeArrowheads="1"/>
          </p:cNvSpPr>
          <p:nvPr/>
        </p:nvSpPr>
        <p:spPr bwMode="auto">
          <a:xfrm>
            <a:off x="34925" y="4357688"/>
            <a:ext cx="2214563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Bookman Old Style" pitchFamily="18" charset="0"/>
              </a:rPr>
              <a:t>Старший сын, Александр Александрович Пушкин </a:t>
            </a:r>
            <a:br>
              <a:rPr lang="ru-RU" b="1" i="1">
                <a:latin typeface="Bookman Old Style" pitchFamily="18" charset="0"/>
              </a:rPr>
            </a:br>
            <a:r>
              <a:rPr lang="ru-RU" b="1" i="1">
                <a:latin typeface="Bookman Old Style" pitchFamily="18" charset="0"/>
              </a:rPr>
              <a:t>(1833-1914г.) </a:t>
            </a:r>
          </a:p>
        </p:txBody>
      </p:sp>
      <p:pic>
        <p:nvPicPr>
          <p:cNvPr id="27650" name="Picture 2" descr="E:\новое\новое\pushkin_a_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3857625"/>
            <a:ext cx="19431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Прямоугольник 10"/>
          <p:cNvSpPr>
            <a:spLocks noChangeArrowheads="1"/>
          </p:cNvSpPr>
          <p:nvPr/>
        </p:nvSpPr>
        <p:spPr bwMode="auto">
          <a:xfrm>
            <a:off x="6823075" y="4429125"/>
            <a:ext cx="2286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Bookman Old Style" pitchFamily="18" charset="0"/>
              </a:rPr>
              <a:t>Младший сын, Григорий Александрович Пушкин </a:t>
            </a:r>
            <a:br>
              <a:rPr lang="ru-RU" b="1" i="1">
                <a:latin typeface="Bookman Old Style" pitchFamily="18" charset="0"/>
              </a:rPr>
            </a:br>
            <a:r>
              <a:rPr lang="ru-RU" b="1" i="1">
                <a:latin typeface="Bookman Old Style" pitchFamily="18" charset="0"/>
              </a:rPr>
              <a:t>(1835-1913г.)</a:t>
            </a:r>
            <a:r>
              <a:rPr lang="ru-RU" i="1">
                <a:latin typeface="Bookman Old Style" pitchFamily="18" charset="0"/>
              </a:rPr>
              <a:t> </a:t>
            </a:r>
          </a:p>
        </p:txBody>
      </p:sp>
      <p:pic>
        <p:nvPicPr>
          <p:cNvPr id="27651" name="Picture 3" descr="E:\новое\новое\pushkin_g_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4925" y="3856038"/>
            <a:ext cx="1762125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8" name="TextBox 13"/>
          <p:cNvSpPr txBox="1">
            <a:spLocks noChangeArrowheads="1"/>
          </p:cNvSpPr>
          <p:nvPr/>
        </p:nvSpPr>
        <p:spPr bwMode="auto">
          <a:xfrm>
            <a:off x="642910" y="2928934"/>
            <a:ext cx="80725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i="1" dirty="0">
                <a:latin typeface="Bookman Old Style" pitchFamily="18" charset="0"/>
              </a:rPr>
              <a:t>  </a:t>
            </a:r>
            <a:r>
              <a:rPr lang="ru-RU" sz="2200" b="1" i="1" dirty="0">
                <a:latin typeface="Bookman Old Style" pitchFamily="18" charset="0"/>
              </a:rPr>
              <a:t>У А.С.Пушкина и Натальи Гончаровой было четверо детей</a:t>
            </a:r>
            <a:r>
              <a:rPr lang="ru-RU" sz="2200" i="1" dirty="0">
                <a:latin typeface="Bookman Old Style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7" grpId="0"/>
      <p:bldP spid="27654" grpId="0"/>
      <p:bldP spid="27655" grpId="0"/>
      <p:bldP spid="276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3"/>
          <p:cNvSpPr>
            <a:spLocks noChangeArrowheads="1"/>
          </p:cNvSpPr>
          <p:nvPr/>
        </p:nvSpPr>
        <p:spPr bwMode="auto">
          <a:xfrm>
            <a:off x="107950" y="441325"/>
            <a:ext cx="89646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0066FF"/>
                </a:solidFill>
                <a:latin typeface="Bookman Old Style" pitchFamily="18" charset="0"/>
              </a:rPr>
              <a:t>В начале 1834 г. в Петербурге появился француз барон Дантес. Он влюбился в жену Пушкина и стал </a:t>
            </a:r>
            <a:r>
              <a:rPr lang="ru-RU" sz="2400" b="1" i="1" dirty="0" smtClean="0">
                <a:solidFill>
                  <a:srgbClr val="0066FF"/>
                </a:solidFill>
                <a:latin typeface="Bookman Old Style" pitchFamily="18" charset="0"/>
              </a:rPr>
              <a:t>за </a:t>
            </a:r>
            <a:r>
              <a:rPr lang="ru-RU" sz="2400" b="1" i="1" dirty="0">
                <a:solidFill>
                  <a:srgbClr val="0066FF"/>
                </a:solidFill>
                <a:latin typeface="Bookman Old Style" pitchFamily="18" charset="0"/>
              </a:rPr>
              <a:t>ней ухаживать.</a:t>
            </a:r>
          </a:p>
        </p:txBody>
      </p:sp>
      <p:sp>
        <p:nvSpPr>
          <p:cNvPr id="28677" name="TextBox 9"/>
          <p:cNvSpPr txBox="1">
            <a:spLocks noChangeArrowheads="1"/>
          </p:cNvSpPr>
          <p:nvPr/>
        </p:nvSpPr>
        <p:spPr bwMode="auto">
          <a:xfrm>
            <a:off x="5572132" y="2214554"/>
            <a:ext cx="338455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latin typeface="Bookman Old Style" pitchFamily="18" charset="0"/>
              </a:rPr>
              <a:t>8 февраля 1837 года,</a:t>
            </a:r>
            <a:endParaRPr lang="ru-RU" sz="2400" b="1" i="1" dirty="0">
              <a:latin typeface="Arial" pitchFamily="34" charset="0"/>
            </a:endParaRPr>
          </a:p>
          <a:p>
            <a:pPr algn="ctr"/>
            <a:r>
              <a:rPr lang="ru-RU" sz="2400" b="1" i="1" dirty="0">
                <a:latin typeface="Bookman Old Style" pitchFamily="18" charset="0"/>
              </a:rPr>
              <a:t> в 5-м часу вечера, на Черной речке в Петербурге состоялась роковая дуэль, на которой Пушкин был смертельно ранен.</a:t>
            </a:r>
          </a:p>
        </p:txBody>
      </p:sp>
      <p:pic>
        <p:nvPicPr>
          <p:cNvPr id="28678" name="Picture 3" descr="C:\Documents and Settings\Admin\Рабочий стол\Пушкин\Duel_of_Pushlin_and_dAnthes_Naumov18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071678"/>
            <a:ext cx="5472113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MS900054316[2]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3284538"/>
            <a:ext cx="304800" cy="304800"/>
          </a:xfrm>
          <a:prstGeom prst="rect">
            <a:avLst/>
          </a:prstGeom>
          <a:noFill/>
        </p:spPr>
      </p:pic>
      <p:pic>
        <p:nvPicPr>
          <p:cNvPr id="13318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900097485[2]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39338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0110" fill="hold"/>
                                        <p:tgtEl>
                                          <p:spTgt spid="133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11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71" fill="hold"/>
                                        <p:tgtEl>
                                          <p:spTgt spid="133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"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3317"/>
                </p:tgtEl>
              </p:cMediaNode>
            </p:audio>
            <p:audio>
              <p:cMediaNode vol="98000"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8"/>
                </p:tgtEl>
              </p:cMediaNode>
            </p:audio>
          </p:childTnLst>
        </p:cTn>
      </p:par>
    </p:tnLst>
    <p:bldLst>
      <p:bldP spid="28674" grpId="0"/>
      <p:bldP spid="286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42910" y="571480"/>
            <a:ext cx="26463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Прожив 2 дня</a:t>
            </a:r>
          </a:p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страшных </a:t>
            </a:r>
          </a:p>
          <a:p>
            <a:pPr algn="ctr"/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мучениях, </a:t>
            </a:r>
          </a:p>
          <a:p>
            <a:pPr algn="ctr"/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Пушкин </a:t>
            </a:r>
          </a:p>
          <a:p>
            <a:pPr algn="ctr"/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скончался </a:t>
            </a:r>
          </a:p>
          <a:p>
            <a:pPr algn="ctr"/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февраля</a:t>
            </a:r>
          </a:p>
          <a:p>
            <a:pPr algn="ctr"/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1837 г.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14339" name="Picture 3" descr="Пушк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85728"/>
            <a:ext cx="4873645" cy="6252899"/>
          </a:xfrm>
          <a:prstGeom prst="rect">
            <a:avLst/>
          </a:prstGeom>
          <a:noFill/>
        </p:spPr>
      </p:pic>
      <p:pic>
        <p:nvPicPr>
          <p:cNvPr id="14340" name="За Россию матушку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0"/>
                </p:tgtEl>
              </p:cMediaNode>
            </p:audio>
          </p:childTnLst>
        </p:cTn>
      </p:par>
    </p:tnLst>
    <p:bldLst>
      <p:bldP spid="143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Documents and Settings\дом\Мои документы\Мои рисунки\michaylovsko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37338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13"/>
          <p:cNvSpPr txBox="1">
            <a:spLocks noChangeArrowheads="1"/>
          </p:cNvSpPr>
          <p:nvPr/>
        </p:nvSpPr>
        <p:spPr bwMode="auto">
          <a:xfrm>
            <a:off x="500063" y="3071813"/>
            <a:ext cx="184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rgbClr val="FFFFFF"/>
              </a:solidFill>
              <a:latin typeface="Franklin Gothic Book" pitchFamily="34" charset="0"/>
            </a:endParaRPr>
          </a:p>
          <a:p>
            <a:endParaRPr lang="ru-RU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12293" name="TextBox 14"/>
          <p:cNvSpPr txBox="1">
            <a:spLocks noChangeArrowheads="1"/>
          </p:cNvSpPr>
          <p:nvPr/>
        </p:nvSpPr>
        <p:spPr bwMode="auto">
          <a:xfrm>
            <a:off x="4357688" y="214313"/>
            <a:ext cx="442912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А.С.Пушкин в августе 1824 – сентябре 1826 находился в Михайловском. Пребывание поэта  было вынужденным, а    круг его общения крайне ограниченным. </a:t>
            </a:r>
          </a:p>
          <a:p>
            <a:endParaRPr lang="ru-RU" dirty="0">
              <a:latin typeface="Franklin Gothic Book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00437" y="4714884"/>
            <a:ext cx="56435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Здесь меня таинственным щитом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Святое провиденье осенило,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Поэзия, как ангел-утешитель, 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спасла меня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И я воскрес душой!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artlib.ru/objects/gallery_6/artlib_gallery-3237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99" y="-136526"/>
            <a:ext cx="9232773" cy="6994525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286375" y="4071938"/>
            <a:ext cx="3712876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Franklin Gothic Book" pitchFamily="34" charset="0"/>
              </a:rPr>
              <a:t>«…вечерами слушаю </a:t>
            </a:r>
          </a:p>
          <a:p>
            <a:r>
              <a:rPr lang="ru-RU" sz="2800" dirty="0">
                <a:solidFill>
                  <a:schemeClr val="bg1"/>
                </a:solidFill>
                <a:latin typeface="Franklin Gothic Book" pitchFamily="34" charset="0"/>
              </a:rPr>
              <a:t>сказки моей няни,…</a:t>
            </a:r>
          </a:p>
          <a:p>
            <a:r>
              <a:rPr lang="ru-RU" sz="2800" dirty="0">
                <a:solidFill>
                  <a:schemeClr val="bg1"/>
                </a:solidFill>
                <a:latin typeface="Franklin Gothic Book" pitchFamily="34" charset="0"/>
              </a:rPr>
              <a:t>она единственная моя</a:t>
            </a:r>
          </a:p>
          <a:p>
            <a:r>
              <a:rPr lang="ru-RU" sz="2800" dirty="0">
                <a:solidFill>
                  <a:schemeClr val="bg1"/>
                </a:solidFill>
                <a:latin typeface="Franklin Gothic Book" pitchFamily="34" charset="0"/>
              </a:rPr>
              <a:t> подруга – и с ней мне</a:t>
            </a:r>
          </a:p>
          <a:p>
            <a:r>
              <a:rPr lang="ru-RU" sz="2800" dirty="0">
                <a:solidFill>
                  <a:schemeClr val="bg1"/>
                </a:solidFill>
                <a:latin typeface="Franklin Gothic Book" pitchFamily="34" charset="0"/>
              </a:rPr>
              <a:t> не скучно.»</a:t>
            </a:r>
          </a:p>
          <a:p>
            <a:endParaRPr lang="ru-RU" dirty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39750" y="188913"/>
            <a:ext cx="388937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Няне</a:t>
            </a:r>
          </a:p>
          <a:p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Подруга дней моих суровых,</a:t>
            </a:r>
          </a:p>
          <a:p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Голубка дряхлая моя!</a:t>
            </a:r>
          </a:p>
          <a:p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Одна в глуши лесов сосновых</a:t>
            </a:r>
          </a:p>
          <a:p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Давно, давно ты ждёшь меня.</a:t>
            </a:r>
          </a:p>
          <a:p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Ты под окном своей светлицы</a:t>
            </a:r>
          </a:p>
          <a:p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Горюешь, будто на часах,</a:t>
            </a:r>
          </a:p>
          <a:p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медлят поминутно спицы</a:t>
            </a:r>
          </a:p>
          <a:p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твоих наморщенных руках.</a:t>
            </a:r>
          </a:p>
          <a:p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Глядишь в забытые вороты</a:t>
            </a:r>
          </a:p>
          <a:p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чёрный отдалённый путь:</a:t>
            </a:r>
          </a:p>
          <a:p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Тоска, предчувствие, заботы</a:t>
            </a:r>
          </a:p>
          <a:p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Теснят твою всечасно грудь… </a:t>
            </a:r>
          </a:p>
          <a:p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</a:t>
            </a:r>
          </a:p>
          <a:p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Октябрь. 1826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7825" y="0"/>
            <a:ext cx="3217863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867400" y="4727575"/>
            <a:ext cx="2808288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/>
              <a:t>Василий Иванович Качалов (Шверубович)  </a:t>
            </a:r>
          </a:p>
          <a:p>
            <a:pPr algn="ctr"/>
            <a:r>
              <a:rPr lang="ru-RU"/>
              <a:t>мастер художественного слова, </a:t>
            </a:r>
          </a:p>
          <a:p>
            <a:pPr algn="ctr"/>
            <a:r>
              <a:rPr lang="ru-RU"/>
              <a:t>артист Московского Художественного театра.</a:t>
            </a:r>
          </a:p>
        </p:txBody>
      </p:sp>
      <p:pic>
        <p:nvPicPr>
          <p:cNvPr id="19461" name="kachalov_pushkin_niane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sp>
        <p:nvSpPr>
          <p:cNvPr id="6" name="Управляющая кнопка: фильм 5">
            <a:hlinkClick r:id="rId5" action="ppaction://hlinkfile" highlightClick="1"/>
          </p:cNvPr>
          <p:cNvSpPr/>
          <p:nvPr/>
        </p:nvSpPr>
        <p:spPr>
          <a:xfrm>
            <a:off x="4071934" y="5000636"/>
            <a:ext cx="1071570" cy="85725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94" fill="hold"/>
                                        <p:tgtEl>
                                          <p:spTgt spid="194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4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П и ня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2075" y="1057275"/>
            <a:ext cx="3971925" cy="5800725"/>
          </a:xfrm>
          <a:prstGeom prst="rect">
            <a:avLst/>
          </a:prstGeom>
          <a:noFill/>
        </p:spPr>
      </p:pic>
      <p:pic>
        <p:nvPicPr>
          <p:cNvPr id="21509" name="Picture 5" descr="барельеф-няни1-копия"/>
          <p:cNvPicPr>
            <a:picLocks noChangeAspect="1" noChangeArrowheads="1"/>
          </p:cNvPicPr>
          <p:nvPr/>
        </p:nvPicPr>
        <p:blipFill>
          <a:blip r:embed="rId3" cstate="print">
            <a:lum bright="12000" contrast="16000"/>
            <a:grayscl/>
          </a:blip>
          <a:srcRect/>
          <a:stretch>
            <a:fillRect/>
          </a:stretch>
        </p:blipFill>
        <p:spPr bwMode="auto">
          <a:xfrm>
            <a:off x="2714612" y="3643314"/>
            <a:ext cx="2312985" cy="285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357158" y="571480"/>
            <a:ext cx="4032250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3200" b="1" i="1" dirty="0">
                <a:solidFill>
                  <a:srgbClr val="0066FF"/>
                </a:solidFill>
              </a:rPr>
              <a:t>- Настроение стихотворения грустное, печальное, тоскливое.</a:t>
            </a:r>
          </a:p>
        </p:txBody>
      </p:sp>
      <p:pic>
        <p:nvPicPr>
          <p:cNvPr id="21512" name="Picture 8" descr="Пушки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71876"/>
            <a:ext cx="2184873" cy="29591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Заголовок 1"/>
          <p:cNvPicPr>
            <a:picLocks noGrp="1" noChangeArrowheads="1"/>
          </p:cNvPicPr>
          <p:nvPr>
            <p:ph type="ctrTitle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0"/>
            <a:ext cx="3341688" cy="1560513"/>
          </a:xfr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8596" y="3714752"/>
            <a:ext cx="81438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dirty="0">
                <a:solidFill>
                  <a:srgbClr val="0070C0"/>
                </a:solidFill>
                <a:latin typeface="Franklin Gothic Book" pitchFamily="34" charset="0"/>
              </a:rPr>
              <a:t>Послание</a:t>
            </a:r>
            <a:r>
              <a:rPr lang="ru-RU" sz="3200" i="1" dirty="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ru-RU" sz="3200" i="1" dirty="0">
                <a:latin typeface="Franklin Gothic Book" pitchFamily="34" charset="0"/>
              </a:rPr>
              <a:t>-  стихотворный жанр, обращение к какому-либо лицу</a:t>
            </a:r>
          </a:p>
        </p:txBody>
      </p:sp>
      <p:sp>
        <p:nvSpPr>
          <p:cNvPr id="14340" name="TextBox 11"/>
          <p:cNvSpPr txBox="1">
            <a:spLocks noChangeArrowheads="1"/>
          </p:cNvSpPr>
          <p:nvPr/>
        </p:nvSpPr>
        <p:spPr bwMode="auto">
          <a:xfrm>
            <a:off x="3071813" y="1500188"/>
            <a:ext cx="1841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>
              <a:latin typeface="Franklin Gothic Book" pitchFamily="34" charset="0"/>
            </a:endParaRPr>
          </a:p>
          <a:p>
            <a:endParaRPr lang="ru-RU" sz="2400">
              <a:latin typeface="Franklin Gothic Book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00063" y="1285875"/>
            <a:ext cx="835818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Franklin Gothic Book" pitchFamily="34" charset="0"/>
              </a:rPr>
              <a:t>Жанр произведения </a:t>
            </a:r>
            <a:r>
              <a:rPr lang="ru-RU" sz="3200" b="1" i="1" dirty="0" smtClean="0">
                <a:latin typeface="Franklin Gothic Book" pitchFamily="34" charset="0"/>
              </a:rPr>
              <a:t>- лирика</a:t>
            </a:r>
          </a:p>
          <a:p>
            <a:endParaRPr lang="ru-RU" sz="3200" b="1" i="1" dirty="0" smtClean="0">
              <a:latin typeface="Franklin Gothic Book" pitchFamily="34" charset="0"/>
            </a:endParaRPr>
          </a:p>
          <a:p>
            <a:r>
              <a:rPr lang="ru-RU" sz="3200" b="1" i="1" dirty="0" smtClean="0">
                <a:solidFill>
                  <a:srgbClr val="0070C0"/>
                </a:solidFill>
                <a:latin typeface="Franklin Gothic Book" pitchFamily="34" charset="0"/>
              </a:rPr>
              <a:t>Лирический </a:t>
            </a:r>
            <a:r>
              <a:rPr lang="ru-RU" sz="3200" b="1" i="1" dirty="0">
                <a:solidFill>
                  <a:srgbClr val="0070C0"/>
                </a:solidFill>
                <a:latin typeface="Franklin Gothic Book" pitchFamily="34" charset="0"/>
              </a:rPr>
              <a:t>герой </a:t>
            </a:r>
            <a:r>
              <a:rPr lang="ru-RU" sz="3200" dirty="0">
                <a:latin typeface="Franklin Gothic Book" pitchFamily="34" charset="0"/>
              </a:rPr>
              <a:t>– личность, чьи мысли и чувства выражены в стихотворении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50825" y="44450"/>
            <a:ext cx="961548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4000" b="1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Суровые дни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/>
              <a:t>–   очень тяжёлые, трудные,  тяжкие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/>
              <a:t>(«Словарь русского языка» С.И.Ожегова, стр. 677).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dirty="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15900" y="1125538"/>
            <a:ext cx="89646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b="1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Голубка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   </a:t>
            </a:r>
            <a:r>
              <a:rPr lang="ru-RU" sz="2000" b="1" dirty="0"/>
              <a:t>ласковое обращение к женщине (стр.118).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57163" y="2060575"/>
            <a:ext cx="909478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4000" b="1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Дряхлая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(моя) </a:t>
            </a:r>
            <a:r>
              <a:rPr lang="ru-RU" sz="2000" b="1" dirty="0"/>
              <a:t>–   слабая, немощная от старости (стр. 156).</a:t>
            </a:r>
            <a:endParaRPr lang="en-US" sz="2000" b="1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dirty="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69863" y="2787650"/>
            <a:ext cx="86502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b="1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Светлица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/>
              <a:t>– </a:t>
            </a:r>
            <a:r>
              <a:rPr lang="ru-RU" sz="2000" b="1" dirty="0">
                <a:solidFill>
                  <a:srgbClr val="800000"/>
                </a:solidFill>
              </a:rPr>
              <a:t>  </a:t>
            </a:r>
            <a:r>
              <a:rPr lang="ru-RU" sz="2000" b="1" dirty="0"/>
              <a:t>светлая парадная комната в доме (стр. 610).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73025" y="3789363"/>
            <a:ext cx="867568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4000" b="1" i="1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Воро′ты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 устаревшая  форма существительного «ворота».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dirty="0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34925" y="4724400"/>
            <a:ext cx="896937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4000" b="1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Теснят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(заботы грудь)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</a:t>
            </a:r>
            <a:r>
              <a:rPr lang="ru-RU" sz="2000" b="1" dirty="0"/>
              <a:t>  недомогание, при котором трудно дышать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b="1" dirty="0"/>
              <a:t>								  (стр. 691).</a:t>
            </a:r>
            <a:endParaRPr lang="en-US" b="1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dirty="0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71438" y="5451475"/>
            <a:ext cx="8604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b="1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Всечасно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(теснят грудь)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   </a:t>
            </a:r>
            <a:r>
              <a:rPr lang="ru-RU" sz="2000" b="1" dirty="0"/>
              <a:t>постоянно</a:t>
            </a:r>
          </a:p>
        </p:txBody>
      </p:sp>
      <p:pic>
        <p:nvPicPr>
          <p:cNvPr id="20489" name="Romansy_-_Mesiac-Esenin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4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9000" numSld="7" showWhenStopped="0">
                <p:cTn id="4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9"/>
                </p:tgtEl>
              </p:cMediaNode>
            </p:audio>
          </p:childTnLst>
        </p:cTn>
      </p:par>
    </p:tnLst>
    <p:bldLst>
      <p:bldP spid="20482" grpId="0"/>
      <p:bldP spid="20483" grpId="0"/>
      <p:bldP spid="20484" grpId="0"/>
      <p:bldP spid="20485" grpId="0"/>
      <p:bldP spid="20486" grpId="0"/>
      <p:bldP spid="20487" grpId="0"/>
      <p:bldP spid="2048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Прямоугольник 1"/>
          <p:cNvSpPr>
            <a:spLocks noChangeArrowheads="1"/>
          </p:cNvSpPr>
          <p:nvPr/>
        </p:nvSpPr>
        <p:spPr bwMode="auto">
          <a:xfrm>
            <a:off x="142844" y="857232"/>
            <a:ext cx="557216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Подруга дней моих суровых,</a:t>
            </a:r>
          </a:p>
          <a:p>
            <a:pPr lvl="2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Голубка дряхлая моя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572264" y="928670"/>
            <a:ext cx="22145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-обращение 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лирического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героя к няне</a:t>
            </a:r>
          </a:p>
        </p:txBody>
      </p:sp>
      <p:sp>
        <p:nvSpPr>
          <p:cNvPr id="26" name="Выгнутая вниз стрелка 25"/>
          <p:cNvSpPr/>
          <p:nvPr/>
        </p:nvSpPr>
        <p:spPr>
          <a:xfrm rot="16200000">
            <a:off x="5393538" y="1035826"/>
            <a:ext cx="785812" cy="571500"/>
          </a:xfrm>
          <a:prstGeom prst="curvedUpArrow">
            <a:avLst>
              <a:gd name="adj1" fmla="val 25000"/>
              <a:gd name="adj2" fmla="val 44638"/>
              <a:gd name="adj3" fmla="val 23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0178" name="Picture 2" descr="http://www.ayurvedaplus.ru/.synchron/cust/90d2505387b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643182"/>
            <a:ext cx="3400413" cy="37993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ostmetal.info/wp-content/uploads/2009/06/800px-pushkin_and_nurse_monument_in_ps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14290"/>
            <a:ext cx="5810259" cy="4357694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714348" y="4662288"/>
            <a:ext cx="75724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Да будет же ей, этой няне, и от лица русского общества вечная благодарная память.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И.С.Аксаков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Речь на открытии памятника Пушкину в Москве в1880 году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5720" y="500042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Одна в глуши лесов сосновых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Давно, давно ты ждешь меня.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29190" y="2071678"/>
            <a:ext cx="39290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строки рисуют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забытый домик 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глуши сосновых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лесов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noviyvitok.com/uploads/images/5065b116eaf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4986748" cy="3565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42844" y="1072675"/>
            <a:ext cx="507209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под окном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своей светлицы 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Горюешь </a:t>
            </a:r>
            <a:r>
              <a:rPr lang="ru-RU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будто на часах,</a:t>
            </a: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медлят поминутно спицы в</a:t>
            </a:r>
          </a:p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Твоих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наморщенных руках. </a:t>
            </a:r>
          </a:p>
        </p:txBody>
      </p:sp>
      <p:pic>
        <p:nvPicPr>
          <p:cNvPr id="23555" name="Picture 3" descr="Михайловско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928802"/>
            <a:ext cx="3719400" cy="4714884"/>
          </a:xfrm>
          <a:prstGeom prst="rect">
            <a:avLst/>
          </a:prstGeom>
          <a:noFill/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285852" y="4017022"/>
            <a:ext cx="32798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-представляется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няня, сидящая у окна и поминутно вглядывающаяся вдаль.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6" grpId="0"/>
      <p:bldP spid="2355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948247" y="214290"/>
            <a:ext cx="51011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Глядишь в забытые вороты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 черный отдаленный путь: 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403350" y="1024805"/>
            <a:ext cx="77406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-кажется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няня подошла к воротам и напряженно смотрит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вдаль;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-словно ждёт, что её любимый воспитанник вот-вот приедет.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http://a.d-cd.net/fb6b7au-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496"/>
            <a:ext cx="5572164" cy="36915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8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122050" y="234146"/>
            <a:ext cx="490307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Тоска, предчувствия, заботы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Теснят твою всечасно  грудь </a:t>
            </a:r>
          </a:p>
        </p:txBody>
      </p:sp>
      <p:pic>
        <p:nvPicPr>
          <p:cNvPr id="25603" name="Picture 3" descr="Пушкин и ня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5"/>
            <a:ext cx="2535256" cy="2857520"/>
          </a:xfrm>
          <a:prstGeom prst="rect">
            <a:avLst/>
          </a:prstGeom>
          <a:noFill/>
        </p:spPr>
      </p:pic>
      <p:pic>
        <p:nvPicPr>
          <p:cNvPr id="25604" name="Picture 4" descr="в Болдин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357563"/>
            <a:ext cx="2789445" cy="3214710"/>
          </a:xfrm>
          <a:prstGeom prst="rect">
            <a:avLst/>
          </a:prstGeom>
          <a:noFill/>
        </p:spPr>
      </p:pic>
      <p:pic>
        <p:nvPicPr>
          <p:cNvPr id="14362" name="Picture 26" descr="1207507951_ramka17kopijakopij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85860"/>
            <a:ext cx="3387960" cy="355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929058" y="1449631"/>
            <a:ext cx="478634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в душе её беспокойство о нём, о воспитаннике,</a:t>
            </a:r>
          </a:p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горестные </a:t>
            </a:r>
          </a:p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предчувствия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6" descr="1207507951_ramka17kopijakopij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3299281"/>
            <a:ext cx="3387960" cy="355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дом\Мои документы\Мои рисунки\chmikhs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5072074"/>
            <a:ext cx="14287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 descr="сканирование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763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Прямоугольник 1"/>
          <p:cNvSpPr>
            <a:spLocks noChangeArrowheads="1"/>
          </p:cNvSpPr>
          <p:nvPr/>
        </p:nvSpPr>
        <p:spPr bwMode="auto">
          <a:xfrm>
            <a:off x="428596" y="928670"/>
            <a:ext cx="8072438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/>
            <a:r>
              <a:rPr lang="ru-RU" sz="2400" b="1" dirty="0">
                <a:latin typeface="Franklin Gothic Book" pitchFamily="34" charset="0"/>
              </a:rPr>
              <a:t>Подруга дней моих суровых,</a:t>
            </a:r>
          </a:p>
          <a:p>
            <a:pPr lvl="2"/>
            <a:r>
              <a:rPr lang="ru-RU" sz="2400" b="1" dirty="0">
                <a:latin typeface="Franklin Gothic Book" pitchFamily="34" charset="0"/>
              </a:rPr>
              <a:t>Голубка дряхлая моя!</a:t>
            </a:r>
          </a:p>
          <a:p>
            <a:pPr lvl="2"/>
            <a:r>
              <a:rPr lang="ru-RU" sz="2400" b="1" dirty="0">
                <a:latin typeface="Franklin Gothic Book" pitchFamily="34" charset="0"/>
              </a:rPr>
              <a:t>Одна в глуши лесов сосновых</a:t>
            </a:r>
          </a:p>
          <a:p>
            <a:pPr lvl="2"/>
            <a:r>
              <a:rPr lang="ru-RU" sz="2400" b="1" dirty="0">
                <a:latin typeface="Franklin Gothic Book" pitchFamily="34" charset="0"/>
              </a:rPr>
              <a:t>Давно, давно ты ждешь меня.</a:t>
            </a:r>
          </a:p>
          <a:p>
            <a:pPr lvl="2"/>
            <a:r>
              <a:rPr lang="ru-RU" sz="2400" b="1" dirty="0">
                <a:latin typeface="Franklin Gothic Book" pitchFamily="34" charset="0"/>
              </a:rPr>
              <a:t>Ты под окном своей светлицы</a:t>
            </a:r>
          </a:p>
          <a:p>
            <a:pPr lvl="2"/>
            <a:r>
              <a:rPr lang="ru-RU" sz="2400" b="1" dirty="0">
                <a:latin typeface="Franklin Gothic Book" pitchFamily="34" charset="0"/>
              </a:rPr>
              <a:t>Горюешь, будто на часах,</a:t>
            </a:r>
          </a:p>
          <a:p>
            <a:pPr lvl="2"/>
            <a:r>
              <a:rPr lang="ru-RU" sz="2400" b="1" dirty="0">
                <a:latin typeface="Franklin Gothic Book" pitchFamily="34" charset="0"/>
              </a:rPr>
              <a:t>И медлят поминутно спицы</a:t>
            </a:r>
          </a:p>
          <a:p>
            <a:pPr lvl="2"/>
            <a:r>
              <a:rPr lang="ru-RU" sz="2400" b="1" dirty="0">
                <a:latin typeface="Franklin Gothic Book" pitchFamily="34" charset="0"/>
              </a:rPr>
              <a:t>В твоих наморщенных руках.</a:t>
            </a:r>
          </a:p>
          <a:p>
            <a:pPr lvl="2"/>
            <a:r>
              <a:rPr lang="ru-RU" sz="2400" b="1" dirty="0">
                <a:latin typeface="Franklin Gothic Book" pitchFamily="34" charset="0"/>
              </a:rPr>
              <a:t>Глядишь в забытые вороты</a:t>
            </a:r>
          </a:p>
          <a:p>
            <a:pPr lvl="2"/>
            <a:r>
              <a:rPr lang="ru-RU" sz="2400" b="1" dirty="0">
                <a:latin typeface="Franklin Gothic Book" pitchFamily="34" charset="0"/>
              </a:rPr>
              <a:t>На черный отдаленный путь:</a:t>
            </a:r>
          </a:p>
          <a:p>
            <a:pPr lvl="2"/>
            <a:r>
              <a:rPr lang="ru-RU" sz="2400" b="1" dirty="0">
                <a:latin typeface="Franklin Gothic Book" pitchFamily="34" charset="0"/>
              </a:rPr>
              <a:t>Тоска, предчувствия, заботы</a:t>
            </a:r>
          </a:p>
          <a:p>
            <a:pPr lvl="2"/>
            <a:r>
              <a:rPr lang="ru-RU" sz="2400" b="1" dirty="0">
                <a:latin typeface="Franklin Gothic Book" pitchFamily="34" charset="0"/>
              </a:rPr>
              <a:t>Теснят твою всечасно грудь.</a:t>
            </a:r>
          </a:p>
          <a:p>
            <a:pPr lvl="2"/>
            <a:r>
              <a:rPr lang="ru-RU" sz="2400" b="1" dirty="0">
                <a:latin typeface="Franklin Gothic Book" pitchFamily="34" charset="0"/>
              </a:rPr>
              <a:t>То чудится тебе...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929313" y="1071563"/>
            <a:ext cx="2686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Franklin Gothic Book" pitchFamily="34" charset="0"/>
              </a:rPr>
              <a:t>обращение лирического </a:t>
            </a:r>
          </a:p>
          <a:p>
            <a:r>
              <a:rPr lang="ru-RU" b="1" dirty="0">
                <a:latin typeface="Franklin Gothic Book" pitchFamily="34" charset="0"/>
              </a:rPr>
              <a:t>героя к няне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143625" y="1857375"/>
            <a:ext cx="2530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Franklin Gothic Book" pitchFamily="34" charset="0"/>
              </a:rPr>
              <a:t>забытый домик в глуши  сосновых лесов</a:t>
            </a:r>
          </a:p>
          <a:p>
            <a:endParaRPr lang="ru-RU" dirty="0">
              <a:latin typeface="Franklin Gothic Book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323013" y="2714625"/>
            <a:ext cx="28209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Franklin Gothic Book" pitchFamily="34" charset="0"/>
              </a:rPr>
              <a:t>лирический герой словно </a:t>
            </a:r>
          </a:p>
          <a:p>
            <a:r>
              <a:rPr lang="ru-RU" b="1" dirty="0">
                <a:latin typeface="Franklin Gothic Book" pitchFamily="34" charset="0"/>
              </a:rPr>
              <a:t> видит няню, угадывает </a:t>
            </a:r>
          </a:p>
          <a:p>
            <a:r>
              <a:rPr lang="ru-RU" b="1" dirty="0">
                <a:latin typeface="Franklin Gothic Book" pitchFamily="34" charset="0"/>
              </a:rPr>
              <a:t> её переживания</a:t>
            </a:r>
          </a:p>
          <a:p>
            <a:endParaRPr lang="ru-RU" dirty="0">
              <a:latin typeface="Franklin Gothic Book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286500" y="4071938"/>
            <a:ext cx="3041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Franklin Gothic Book" pitchFamily="34" charset="0"/>
              </a:rPr>
              <a:t>душевное беспокойство </a:t>
            </a:r>
          </a:p>
          <a:p>
            <a:r>
              <a:rPr lang="ru-RU" b="1" dirty="0">
                <a:latin typeface="Franklin Gothic Book" pitchFamily="34" charset="0"/>
              </a:rPr>
              <a:t>няни  о своём </a:t>
            </a:r>
          </a:p>
          <a:p>
            <a:r>
              <a:rPr lang="ru-RU" b="1" dirty="0">
                <a:latin typeface="Franklin Gothic Book" pitchFamily="34" charset="0"/>
              </a:rPr>
              <a:t>воспитаннике</a:t>
            </a:r>
          </a:p>
          <a:p>
            <a:endParaRPr lang="ru-RU" dirty="0">
              <a:latin typeface="Franklin Gothic Book" pitchFamily="34" charset="0"/>
            </a:endParaRPr>
          </a:p>
        </p:txBody>
      </p:sp>
      <p:sp>
        <p:nvSpPr>
          <p:cNvPr id="13321" name="Прямоугольник 13"/>
          <p:cNvSpPr>
            <a:spLocks noChangeArrowheads="1"/>
          </p:cNvSpPr>
          <p:nvPr/>
        </p:nvSpPr>
        <p:spPr bwMode="auto">
          <a:xfrm>
            <a:off x="2643188" y="142875"/>
            <a:ext cx="3643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cs typeface="Arial" charset="0"/>
              </a:rPr>
              <a:t>«Няне» </a:t>
            </a:r>
            <a:r>
              <a:rPr lang="ru-RU" sz="3200" b="1" i="1">
                <a:latin typeface="Franklin Gothic Book" pitchFamily="34" charset="0"/>
              </a:rPr>
              <a:t>1826 г </a:t>
            </a:r>
            <a:endParaRPr lang="ru-RU" sz="3200">
              <a:latin typeface="Franklin Gothic Book" pitchFamily="34" charset="0"/>
            </a:endParaRPr>
          </a:p>
        </p:txBody>
      </p:sp>
      <p:sp>
        <p:nvSpPr>
          <p:cNvPr id="20" name="Выгнутая вниз стрелка 19"/>
          <p:cNvSpPr/>
          <p:nvPr/>
        </p:nvSpPr>
        <p:spPr>
          <a:xfrm rot="16200000">
            <a:off x="5429250" y="1857375"/>
            <a:ext cx="857250" cy="571500"/>
          </a:xfrm>
          <a:prstGeom prst="curvedUpArrow">
            <a:avLst>
              <a:gd name="adj1" fmla="val 25000"/>
              <a:gd name="adj2" fmla="val 56048"/>
              <a:gd name="adj3" fmla="val 25000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низ стрелка 20"/>
          <p:cNvSpPr/>
          <p:nvPr/>
        </p:nvSpPr>
        <p:spPr>
          <a:xfrm rot="16200000">
            <a:off x="5322094" y="2821782"/>
            <a:ext cx="1428750" cy="785812"/>
          </a:xfrm>
          <a:prstGeom prst="curvedUpArrow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низ стрелка 21"/>
          <p:cNvSpPr/>
          <p:nvPr/>
        </p:nvSpPr>
        <p:spPr>
          <a:xfrm rot="16200000">
            <a:off x="5072063" y="4286250"/>
            <a:ext cx="1643062" cy="928688"/>
          </a:xfrm>
          <a:prstGeom prst="curvedUpArrow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Выгнутая вниз стрелка 25"/>
          <p:cNvSpPr/>
          <p:nvPr/>
        </p:nvSpPr>
        <p:spPr>
          <a:xfrm rot="16200000">
            <a:off x="5250662" y="1035826"/>
            <a:ext cx="785812" cy="571500"/>
          </a:xfrm>
          <a:prstGeom prst="curvedUpArrow">
            <a:avLst>
              <a:gd name="adj1" fmla="val 25000"/>
              <a:gd name="adj2" fmla="val 44638"/>
              <a:gd name="adj3" fmla="val 23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285720" y="5793610"/>
            <a:ext cx="67866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Композиция - построение художественного произведения.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3" grpId="0"/>
      <p:bldP spid="20" grpId="0" animBg="1"/>
      <p:bldP spid="21" grpId="0" animBg="1"/>
      <p:bldP spid="22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686800" cy="542928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Эпитет</a:t>
            </a:r>
            <a:r>
              <a:rPr lang="ru-RU" dirty="0" smtClean="0"/>
              <a:t> — слово или целое выражение, которое, приобретает некоторое новое значение или смысловой оттенок, помогает слову (выражению) обрести красочность, насыщенность</a:t>
            </a:r>
          </a:p>
          <a:p>
            <a:pPr>
              <a:buNone/>
            </a:pPr>
            <a:r>
              <a:rPr lang="ru-RU" dirty="0" smtClean="0"/>
              <a:t> 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Метафора</a:t>
            </a:r>
            <a:r>
              <a:rPr lang="ru-RU" dirty="0" smtClean="0"/>
              <a:t>-перенесение свойств одного предмета на другой, например по сходству.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Сравнение </a:t>
            </a:r>
            <a:r>
              <a:rPr lang="ru-RU" dirty="0" smtClean="0"/>
              <a:t>– сопоставление одного явления или предмета с другим.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85728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Игра «Литературные исследователи» 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дом\Мои документы\Мои рисунки\chmikhs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5072063"/>
            <a:ext cx="14287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 descr="сканирование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763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Прямоугольник 1"/>
          <p:cNvSpPr>
            <a:spLocks noChangeArrowheads="1"/>
          </p:cNvSpPr>
          <p:nvPr/>
        </p:nvSpPr>
        <p:spPr bwMode="auto">
          <a:xfrm>
            <a:off x="428625" y="1000125"/>
            <a:ext cx="8072438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/>
            <a:r>
              <a:rPr lang="ru-RU" sz="2400" dirty="0">
                <a:latin typeface="Franklin Gothic Book" pitchFamily="34" charset="0"/>
              </a:rPr>
              <a:t>Подруга дней моих суровых,</a:t>
            </a:r>
          </a:p>
          <a:p>
            <a:pPr lvl="2"/>
            <a:r>
              <a:rPr lang="ru-RU" sz="2400" dirty="0">
                <a:latin typeface="Franklin Gothic Book" pitchFamily="34" charset="0"/>
              </a:rPr>
              <a:t>Голубка дряхлая моя!</a:t>
            </a:r>
          </a:p>
          <a:p>
            <a:pPr lvl="2"/>
            <a:r>
              <a:rPr lang="ru-RU" sz="2400" dirty="0">
                <a:latin typeface="Franklin Gothic Book" pitchFamily="34" charset="0"/>
              </a:rPr>
              <a:t>Одна в глуши лесов сосновых</a:t>
            </a:r>
          </a:p>
          <a:p>
            <a:pPr lvl="2"/>
            <a:r>
              <a:rPr lang="ru-RU" sz="2400" dirty="0">
                <a:latin typeface="Franklin Gothic Book" pitchFamily="34" charset="0"/>
              </a:rPr>
              <a:t>Давно, давно ты ждешь меня.</a:t>
            </a:r>
          </a:p>
          <a:p>
            <a:pPr lvl="2"/>
            <a:r>
              <a:rPr lang="ru-RU" sz="2400" dirty="0">
                <a:latin typeface="Franklin Gothic Book" pitchFamily="34" charset="0"/>
              </a:rPr>
              <a:t>Ты под окном своей светлицы</a:t>
            </a:r>
          </a:p>
          <a:p>
            <a:pPr lvl="2"/>
            <a:r>
              <a:rPr lang="ru-RU" sz="2400" dirty="0">
                <a:latin typeface="Franklin Gothic Book" pitchFamily="34" charset="0"/>
              </a:rPr>
              <a:t>Горюешь, будто на часах,</a:t>
            </a:r>
          </a:p>
          <a:p>
            <a:pPr lvl="2"/>
            <a:r>
              <a:rPr lang="ru-RU" sz="2400" dirty="0">
                <a:latin typeface="Franklin Gothic Book" pitchFamily="34" charset="0"/>
              </a:rPr>
              <a:t>И медлят поминутно спицы</a:t>
            </a:r>
          </a:p>
          <a:p>
            <a:pPr lvl="2"/>
            <a:r>
              <a:rPr lang="ru-RU" sz="2400" dirty="0">
                <a:latin typeface="Franklin Gothic Book" pitchFamily="34" charset="0"/>
              </a:rPr>
              <a:t>В твоих наморщенных руках.</a:t>
            </a:r>
          </a:p>
          <a:p>
            <a:pPr lvl="2"/>
            <a:r>
              <a:rPr lang="ru-RU" sz="2400" dirty="0">
                <a:latin typeface="Franklin Gothic Book" pitchFamily="34" charset="0"/>
              </a:rPr>
              <a:t>Глядишь в забытые вороты</a:t>
            </a:r>
          </a:p>
          <a:p>
            <a:pPr lvl="2"/>
            <a:r>
              <a:rPr lang="ru-RU" sz="2400" dirty="0">
                <a:latin typeface="Franklin Gothic Book" pitchFamily="34" charset="0"/>
              </a:rPr>
              <a:t>На черный отдаленный путь:</a:t>
            </a:r>
          </a:p>
          <a:p>
            <a:pPr lvl="2"/>
            <a:r>
              <a:rPr lang="ru-RU" sz="2400" dirty="0">
                <a:latin typeface="Franklin Gothic Book" pitchFamily="34" charset="0"/>
              </a:rPr>
              <a:t>Тоска, предчувствия, заботы</a:t>
            </a:r>
          </a:p>
          <a:p>
            <a:pPr lvl="2"/>
            <a:r>
              <a:rPr lang="ru-RU" sz="2400" dirty="0">
                <a:latin typeface="Franklin Gothic Book" pitchFamily="34" charset="0"/>
              </a:rPr>
              <a:t>Теснят твою всечасно грудь.</a:t>
            </a:r>
          </a:p>
          <a:p>
            <a:pPr lvl="2"/>
            <a:r>
              <a:rPr lang="ru-RU" sz="2400" dirty="0">
                <a:latin typeface="Franklin Gothic Book" pitchFamily="34" charset="0"/>
              </a:rPr>
              <a:t>То чудится тебе...</a:t>
            </a:r>
          </a:p>
        </p:txBody>
      </p:sp>
      <p:sp>
        <p:nvSpPr>
          <p:cNvPr id="13321" name="Прямоугольник 13"/>
          <p:cNvSpPr>
            <a:spLocks noChangeArrowheads="1"/>
          </p:cNvSpPr>
          <p:nvPr/>
        </p:nvSpPr>
        <p:spPr bwMode="auto">
          <a:xfrm>
            <a:off x="2643188" y="142875"/>
            <a:ext cx="3643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cs typeface="Arial" charset="0"/>
              </a:rPr>
              <a:t>«Няне» </a:t>
            </a:r>
            <a:r>
              <a:rPr lang="ru-RU" sz="3200" b="1" i="1">
                <a:latin typeface="Franklin Gothic Book" pitchFamily="34" charset="0"/>
              </a:rPr>
              <a:t>1826 г </a:t>
            </a:r>
            <a:endParaRPr lang="ru-RU" sz="3200">
              <a:latin typeface="Franklin Gothic Book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357313" y="1785938"/>
            <a:ext cx="2214562" cy="158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571750" y="4000500"/>
            <a:ext cx="2643188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643188" y="4357688"/>
            <a:ext cx="2214562" cy="158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785938" y="4714875"/>
            <a:ext cx="3214687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500188" y="5072063"/>
            <a:ext cx="3571875" cy="1587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1500188" y="5429250"/>
            <a:ext cx="3500437" cy="1588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1428750" y="3214688"/>
            <a:ext cx="3214688" cy="158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Карточка №1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589481"/>
          </a:xfrm>
        </p:spPr>
        <p:txBody>
          <a:bodyPr/>
          <a:lstStyle/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8662" y="1397000"/>
          <a:ext cx="7786743" cy="47358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5581"/>
                <a:gridCol w="2595581"/>
                <a:gridCol w="2595581"/>
              </a:tblGrid>
              <a:tr h="561373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Знаки препинания</a:t>
                      </a:r>
                      <a:endParaRPr lang="ru-RU" sz="16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80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Счёт  при паузе</a:t>
                      </a:r>
                      <a:endParaRPr lang="ru-RU" sz="160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524000" algn="l"/>
                        </a:tabLs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Обозначение</a:t>
                      </a:r>
                      <a:endParaRPr lang="ru-RU" sz="16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0812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,</a:t>
                      </a:r>
                      <a:endParaRPr lang="ru-RU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</a:t>
                      </a:r>
                      <a:endParaRPr lang="ru-RU" sz="1400" b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524000" algn="l"/>
                        </a:tabLst>
                      </a:pPr>
                      <a:r>
                        <a:rPr lang="en-US" sz="2000" b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endParaRPr lang="ru-RU" sz="1800" b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0812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.  </a:t>
                      </a:r>
                      <a:r>
                        <a:rPr lang="ru-RU" sz="28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 :</a:t>
                      </a:r>
                      <a:endParaRPr lang="ru-RU" sz="2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Раз, два</a:t>
                      </a:r>
                      <a:endParaRPr lang="ru-RU" sz="1400" b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524000" algn="l"/>
                        </a:tabLst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</a:t>
                      </a:r>
                      <a:endParaRPr lang="ru-RU" sz="1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0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2800" b="1" kern="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?   !</a:t>
                      </a:r>
                      <a:endParaRPr lang="ru-RU" sz="1800" b="1" kern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Раз, два, три</a:t>
                      </a:r>
                      <a:endParaRPr lang="ru-RU" sz="1400" b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524000" algn="l"/>
                        </a:tabLst>
                      </a:pPr>
                      <a:r>
                        <a:rPr lang="en-US" sz="2000" b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III</a:t>
                      </a:r>
                      <a:endParaRPr lang="ru-RU" sz="1800" b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1373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Красная строка</a:t>
                      </a:r>
                      <a:endParaRPr lang="ru-RU" sz="1400" b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Раз, два, три, четыре</a:t>
                      </a:r>
                      <a:endParaRPr lang="ru-RU" sz="1400" b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524000" algn="l"/>
                        </a:tabLst>
                      </a:pPr>
                      <a:r>
                        <a:rPr lang="en-US" sz="2000" b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IIII</a:t>
                      </a:r>
                      <a:endParaRPr lang="ru-RU" sz="1800" b="1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92835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После прочтения заголовка текста</a:t>
                      </a:r>
                      <a:endParaRPr lang="ru-RU" sz="1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524000" algn="l"/>
                        </a:tabLs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Раз, два, три, четыре, пять</a:t>
                      </a:r>
                      <a:endParaRPr lang="ru-RU" sz="14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524000" algn="l"/>
                        </a:tabLst>
                      </a:pPr>
                      <a:r>
                        <a:rPr lang="ru-RU" sz="20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IIIII</a:t>
                      </a:r>
                      <a:endParaRPr lang="ru-RU" sz="1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39750" y="-23813"/>
            <a:ext cx="8424863" cy="191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/>
              <a:t>- </a:t>
            </a:r>
            <a:r>
              <a:rPr lang="ru-RU" sz="2400" b="1" i="1"/>
              <a:t>В произведении передано чувство вины перед няней за долгое отсутствие, страдание от разлуки, выражены нежность, забота, признательность за дружеское участие в дни ссылки, проведенные вместе.</a:t>
            </a:r>
          </a:p>
        </p:txBody>
      </p:sp>
      <p:pic>
        <p:nvPicPr>
          <p:cNvPr id="26627" name="Picture 3" descr="1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4554"/>
            <a:ext cx="6008700" cy="4120252"/>
          </a:xfrm>
          <a:prstGeom prst="rect">
            <a:avLst/>
          </a:prstGeom>
          <a:noFill/>
        </p:spPr>
      </p:pic>
      <p:pic>
        <p:nvPicPr>
          <p:cNvPr id="26628" name="Picture 4" descr="П и Арина Родионовна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928802"/>
            <a:ext cx="3571868" cy="4802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2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allAtOnce"/>
      <p:bldP spid="26626" grpId="1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b="1" u="sng" dirty="0" smtClean="0"/>
              <a:t>Рефлексия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686800" cy="535785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b="1" dirty="0" smtClean="0"/>
              <a:t>Работа по карточке №2.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привязанность,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любовь,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жалость,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сострадание,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нежность,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уважение,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восхищение,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забота,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тоска,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страдание от разлуки,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чувство вины  за долгое отсутствие,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признательность за время, проведённое вместе,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благодарность,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настроение одиночества и тревоги,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затерянность, заброшенность,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тихая радость,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-светлая печаль,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радость, восторг</a:t>
            </a:r>
            <a:r>
              <a:rPr lang="ru-RU" sz="1600" dirty="0" smtClean="0"/>
              <a:t>…</a:t>
            </a:r>
          </a:p>
          <a:p>
            <a:endParaRPr lang="ru-RU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Рисунок 6" descr="pushkin_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68325"/>
            <a:ext cx="418306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4535488" y="44450"/>
            <a:ext cx="4429125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i="1" dirty="0">
                <a:latin typeface="Bookman Old Style" pitchFamily="18" charset="0"/>
              </a:rPr>
              <a:t>6 июня 1799 года </a:t>
            </a:r>
          </a:p>
          <a:p>
            <a:pPr algn="ctr"/>
            <a:r>
              <a:rPr lang="ru-RU" sz="3600" i="1" dirty="0">
                <a:latin typeface="Bookman Old Style" pitchFamily="18" charset="0"/>
              </a:rPr>
              <a:t>в Москве в дворянской помещичьей семье Пушкиных родился мальчик, которому суждено было стать одним из величайших поэтов России</a:t>
            </a:r>
            <a:r>
              <a:rPr lang="ru-RU" sz="3600" i="1" dirty="0">
                <a:solidFill>
                  <a:srgbClr val="FFFF66"/>
                </a:solidFill>
                <a:latin typeface="Bookman Old Style" pitchFamily="18" charset="0"/>
              </a:rPr>
              <a:t>.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23850" y="692150"/>
            <a:ext cx="1020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6600FF"/>
                </a:solidFill>
              </a:rPr>
              <a:t>1802 г.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505200" y="3733800"/>
            <a:ext cx="5410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Мне понравилось…</a:t>
            </a:r>
          </a:p>
          <a:p>
            <a:pPr>
              <a:spcBef>
                <a:spcPct val="50000"/>
              </a:spcBef>
            </a:pPr>
            <a:r>
              <a:rPr lang="ru-RU" sz="2400" b="1" dirty="0"/>
              <a:t>Я понял, что…</a:t>
            </a:r>
          </a:p>
          <a:p>
            <a:pPr>
              <a:spcBef>
                <a:spcPct val="50000"/>
              </a:spcBef>
            </a:pPr>
            <a:r>
              <a:rPr lang="ru-RU" sz="2400" b="1" dirty="0"/>
              <a:t>Я научился…</a:t>
            </a:r>
          </a:p>
          <a:p>
            <a:pPr>
              <a:spcBef>
                <a:spcPct val="50000"/>
              </a:spcBef>
            </a:pPr>
            <a:r>
              <a:rPr lang="ru-RU" sz="2400" b="1" dirty="0"/>
              <a:t>Я сегодня работал …</a:t>
            </a:r>
          </a:p>
          <a:p>
            <a:pPr>
              <a:spcBef>
                <a:spcPct val="50000"/>
              </a:spcBef>
            </a:pPr>
            <a:r>
              <a:rPr lang="ru-RU" sz="2400" b="1" dirty="0"/>
              <a:t>Хочу поговорить о …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14348" y="285728"/>
            <a:ext cx="73914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особенно запомнилось на уроке?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понравилось?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Каких целей, поставленных в начале урока, я достиг?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чём хочется продолжить разговор?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 </a:t>
            </a:r>
            <a:r>
              <a:rPr lang="ru-RU" smtClean="0"/>
              <a:t>-ресурсы: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n-US" sz="1800" dirty="0" smtClean="0">
                <a:solidFill>
                  <a:schemeClr val="tx1"/>
                </a:solidFill>
                <a:hlinkClick r:id="rId2"/>
              </a:rPr>
              <a:t>ppt4web.ru/literatura/njanja-v-zhizni-as-pushkina.html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  <a:hlinkClick r:id="rId3"/>
              </a:rPr>
              <a:t>http://pushkin.ellink.ru/pushkin/push1.asp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  <a:hlinkClick r:id="rId4"/>
              </a:rPr>
              <a:t>http://</a:t>
            </a:r>
            <a:r>
              <a:rPr lang="en-US" sz="1800" dirty="0" smtClean="0">
                <a:solidFill>
                  <a:schemeClr val="tx1"/>
                </a:solidFill>
                <a:hlinkClick r:id="rId4"/>
              </a:rPr>
              <a:t>5klass.net/literatura-6-klass/Pushkin-i-njanja/001-Issledovatelskaja-rabota-na-temu.html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  <a:hlinkClick r:id="rId5"/>
              </a:rPr>
              <a:t>http://</a:t>
            </a:r>
            <a:r>
              <a:rPr lang="en-US" sz="1800" dirty="0" smtClean="0">
                <a:solidFill>
                  <a:schemeClr val="tx1"/>
                </a:solidFill>
                <a:hlinkClick r:id="rId5"/>
              </a:rPr>
              <a:t>prezentacii.com/literatura/670-pushkin-zhizn-i-tvorchestvo.html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  <a:hlinkClick r:id="rId6"/>
              </a:rPr>
              <a:t>http://</a:t>
            </a:r>
            <a:r>
              <a:rPr lang="en-US" sz="1800" dirty="0" smtClean="0">
                <a:solidFill>
                  <a:schemeClr val="tx1"/>
                </a:solidFill>
                <a:hlinkClick r:id="rId6"/>
              </a:rPr>
              <a:t>ria.ru/spravka/20120606/664908480.html</a:t>
            </a:r>
            <a:endParaRPr lang="ru-RU" sz="1800" dirty="0" smtClean="0">
              <a:solidFill>
                <a:schemeClr val="tx1"/>
              </a:solidFill>
            </a:endParaRPr>
          </a:p>
          <a:p>
            <a:pPr lvl="0"/>
            <a:r>
              <a:rPr lang="ru-RU" sz="1800" u="sng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litera865.blogspot.com/2012/10/5_17.html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  <a:hlinkClick r:id="rId7"/>
              </a:rPr>
              <a:t>www/no/</a:t>
            </a:r>
            <a:r>
              <a:rPr lang="en-US" sz="1800" dirty="0" err="1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  <a:hlinkClick r:id="rId7"/>
              </a:rPr>
              <a:t>ped_master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  <a:hlinkClick r:id="rId7"/>
              </a:rPr>
              <a:t>/tkachenko1.htm</a:t>
            </a:r>
            <a:endParaRPr lang="ru-RU" sz="1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sz="1800" dirty="0">
              <a:solidFill>
                <a:schemeClr val="tx1"/>
              </a:solidFill>
            </a:endParaRPr>
          </a:p>
          <a:p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735332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4500563" y="142875"/>
            <a:ext cx="450056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i="1" dirty="0">
                <a:latin typeface="Bookman Old Style" pitchFamily="18" charset="0"/>
              </a:rPr>
              <a:t>Мать, </a:t>
            </a:r>
          </a:p>
          <a:p>
            <a:pPr algn="ctr"/>
            <a:r>
              <a:rPr lang="ru-RU" sz="2800" i="1" u="sng" dirty="0">
                <a:latin typeface="Bookman Old Style" pitchFamily="18" charset="0"/>
              </a:rPr>
              <a:t>Надежда Осиповна</a:t>
            </a:r>
            <a:r>
              <a:rPr lang="ru-RU" sz="2800" i="1" dirty="0">
                <a:latin typeface="Bookman Old Style" pitchFamily="18" charset="0"/>
              </a:rPr>
              <a:t>, приходилась внучкой арапу Петра </a:t>
            </a:r>
            <a:r>
              <a:rPr lang="en-US" sz="2800" i="1" dirty="0">
                <a:latin typeface="Bookman Old Style" pitchFamily="18" charset="0"/>
              </a:rPr>
              <a:t>I</a:t>
            </a:r>
            <a:r>
              <a:rPr lang="ru-RU" sz="2800" i="1" dirty="0">
                <a:latin typeface="Bookman Old Style" pitchFamily="18" charset="0"/>
              </a:rPr>
              <a:t>, впоследствии русскому генералу Ганнибалу</a:t>
            </a:r>
            <a:r>
              <a:rPr lang="ru-RU" sz="2800" dirty="0">
                <a:latin typeface="Calibri" pitchFamily="34" charset="0"/>
              </a:rPr>
              <a:t>.</a:t>
            </a:r>
          </a:p>
        </p:txBody>
      </p:sp>
      <p:pic>
        <p:nvPicPr>
          <p:cNvPr id="5122" name="Рисунок 4" descr="pushkina_n_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188913"/>
            <a:ext cx="4108447" cy="460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422275" y="5229225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Bookman Old Style" pitchFamily="18" charset="0"/>
              </a:rPr>
              <a:t>Н.О. Пушкина. 1800-е гг.</a:t>
            </a:r>
          </a:p>
        </p:txBody>
      </p:sp>
      <p:sp>
        <p:nvSpPr>
          <p:cNvPr id="5126" name="TextBox 8"/>
          <p:cNvSpPr txBox="1">
            <a:spLocks noChangeArrowheads="1"/>
          </p:cNvSpPr>
          <p:nvPr/>
        </p:nvSpPr>
        <p:spPr bwMode="auto">
          <a:xfrm>
            <a:off x="107950" y="5670550"/>
            <a:ext cx="48244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 dirty="0">
                <a:latin typeface="Bookman Old Style" pitchFamily="18" charset="0"/>
              </a:rPr>
              <a:t>Прадедушка, </a:t>
            </a:r>
          </a:p>
          <a:p>
            <a:pPr algn="ctr"/>
            <a:r>
              <a:rPr lang="ru-RU" sz="2400" i="1" u="sng" dirty="0">
                <a:latin typeface="Bookman Old Style" pitchFamily="18" charset="0"/>
              </a:rPr>
              <a:t>Абрам Петрович Ганнибал</a:t>
            </a:r>
          </a:p>
          <a:p>
            <a:pPr algn="ctr"/>
            <a:r>
              <a:rPr lang="ru-RU" sz="2400" i="1" dirty="0">
                <a:latin typeface="Bookman Old Style" pitchFamily="18" charset="0"/>
              </a:rPr>
              <a:t> "Арап Петра Великого"</a:t>
            </a:r>
          </a:p>
        </p:txBody>
      </p:sp>
      <p:pic>
        <p:nvPicPr>
          <p:cNvPr id="5125" name="Рисунок 7" descr="gannibal_a_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928934"/>
            <a:ext cx="2914674" cy="3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0" y="188913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latin typeface="Bookman Old Style" pitchFamily="18" charset="0"/>
              </a:rPr>
              <a:t>Отец, </a:t>
            </a:r>
            <a:r>
              <a:rPr lang="ru-RU" sz="2800" b="1" i="1" u="sng" dirty="0">
                <a:latin typeface="Bookman Old Style" pitchFamily="18" charset="0"/>
              </a:rPr>
              <a:t>Сергей Львович</a:t>
            </a:r>
            <a:r>
              <a:rPr lang="ru-RU" sz="2800" b="1" i="1" dirty="0">
                <a:latin typeface="Bookman Old Style" pitchFamily="18" charset="0"/>
              </a:rPr>
              <a:t>, небогатый помещик, человек</a:t>
            </a:r>
            <a:r>
              <a:rPr lang="ru-RU" sz="2800" b="1" i="1" dirty="0">
                <a:latin typeface="Arial" pitchFamily="34" charset="0"/>
              </a:rPr>
              <a:t> </a:t>
            </a:r>
          </a:p>
          <a:p>
            <a:pPr algn="ctr"/>
            <a:r>
              <a:rPr lang="ru-RU" sz="2800" b="1" i="1" dirty="0">
                <a:latin typeface="Bookman Old Style" pitchFamily="18" charset="0"/>
              </a:rPr>
              <a:t>образованный, хорошо знал литературу, был знаком со</a:t>
            </a:r>
            <a:r>
              <a:rPr lang="ru-RU" sz="2800" b="1" i="1" dirty="0">
                <a:latin typeface="Arial" pitchFamily="34" charset="0"/>
              </a:rPr>
              <a:t> </a:t>
            </a:r>
            <a:r>
              <a:rPr lang="ru-RU" sz="2800" b="1" i="1" dirty="0">
                <a:latin typeface="Bookman Old Style" pitchFamily="18" charset="0"/>
              </a:rPr>
              <a:t>многими русскими писателями и сам немного писал.</a:t>
            </a:r>
          </a:p>
        </p:txBody>
      </p:sp>
      <p:pic>
        <p:nvPicPr>
          <p:cNvPr id="4098" name="Рисунок 3" descr="pushkin_s_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642530"/>
            <a:ext cx="3357586" cy="421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428625" y="3716338"/>
            <a:ext cx="27035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latin typeface="Bookman Old Style" pitchFamily="18" charset="0"/>
              </a:rPr>
              <a:t>С.Л. Пушкин. 1824.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285728"/>
            <a:ext cx="91455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Любовь к родному языку маленькому Пушкину привили бабушка, Мария Алексеевна Ганнибал, превосходно говорившая и писавшая по-русски, и </a:t>
            </a:r>
            <a:r>
              <a:rPr 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няня </a:t>
            </a:r>
            <a:r>
              <a:rPr lang="ru-RU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Арина Родионовна.</a:t>
            </a:r>
          </a:p>
        </p:txBody>
      </p:sp>
      <p:pic>
        <p:nvPicPr>
          <p:cNvPr id="7170" name="Picture 3" descr="C:\Documents and Settings\Admin\Рабочий стол\Пушкин\gannibal_m_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916113"/>
            <a:ext cx="2724150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323850" y="5630863"/>
            <a:ext cx="2676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i="1">
                <a:latin typeface="Bookman Old Style" pitchFamily="18" charset="0"/>
                <a:cs typeface="Times New Roman" pitchFamily="18" charset="0"/>
              </a:rPr>
              <a:t>Ганнибал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i="1">
                <a:latin typeface="Bookman Old Style" pitchFamily="18" charset="0"/>
                <a:cs typeface="Times New Roman" pitchFamily="18" charset="0"/>
              </a:rPr>
              <a:t>Мария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>
                <a:latin typeface="Bookman Old Style" pitchFamily="18" charset="0"/>
                <a:cs typeface="Times New Roman" pitchFamily="18" charset="0"/>
              </a:rPr>
              <a:t>Алексеевна</a:t>
            </a:r>
          </a:p>
        </p:txBody>
      </p:sp>
      <p:pic>
        <p:nvPicPr>
          <p:cNvPr id="7171" name="Picture 4" descr="C:\Documents and Settings\Admin\Рабочий стол\пушкин1\ar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1643050"/>
            <a:ext cx="3175000" cy="44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5575300" y="5991225"/>
            <a:ext cx="27003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i="1">
                <a:latin typeface="Bookman Old Style" pitchFamily="18" charset="0"/>
                <a:cs typeface="Times New Roman" pitchFamily="18" charset="0"/>
              </a:rPr>
              <a:t>Яковлева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i="1">
                <a:latin typeface="Bookman Old Style" pitchFamily="18" charset="0"/>
                <a:cs typeface="Times New Roman" pitchFamily="18" charset="0"/>
              </a:rPr>
              <a:t>Арина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>
                <a:latin typeface="Bookman Old Style" pitchFamily="18" charset="0"/>
                <a:cs typeface="Times New Roman" pitchFamily="18" charset="0"/>
              </a:rPr>
              <a:t>Родионовна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7173" grpId="0"/>
      <p:bldP spid="71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539750" y="188913"/>
            <a:ext cx="80391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671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Арина Родионовна Матвеева </a:t>
            </a:r>
          </a:p>
          <a:p>
            <a:pPr algn="ctr"/>
            <a:r>
              <a:rPr lang="ru-RU" sz="36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(в девичестве Яковлева). 1758 - 1828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8100" y="1279112"/>
            <a:ext cx="5470525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 dirty="0"/>
              <a:t>Арина Родионовна, крепостная деда поэта, была очень любима </a:t>
            </a:r>
            <a:endParaRPr lang="ru-RU" sz="2000" dirty="0"/>
          </a:p>
          <a:p>
            <a:pPr algn="ctr"/>
            <a:r>
              <a:rPr lang="ru-RU" sz="2000" b="1" dirty="0"/>
              <a:t>Марией Алексеевной за преданность и расторопность. Сначала она была </a:t>
            </a:r>
            <a:endParaRPr lang="ru-RU" sz="2000" dirty="0"/>
          </a:p>
          <a:p>
            <a:pPr algn="ctr"/>
            <a:r>
              <a:rPr lang="ru-RU" sz="2000" b="1" dirty="0"/>
              <a:t>няней и кормилицей старшей сестры Ольги, а затем была приставлена </a:t>
            </a:r>
            <a:endParaRPr lang="ru-RU" sz="2000" dirty="0"/>
          </a:p>
          <a:p>
            <a:pPr algn="ctr"/>
            <a:r>
              <a:rPr lang="ru-RU" sz="2000" b="1" dirty="0"/>
              <a:t>к Саше. Эта простая женщина очень привязалась к маленькому Саше, </a:t>
            </a:r>
            <a:endParaRPr lang="ru-RU" sz="2000" dirty="0"/>
          </a:p>
          <a:p>
            <a:pPr algn="ctr"/>
            <a:r>
              <a:rPr lang="ru-RU" sz="2000" b="1" dirty="0"/>
              <a:t>и её любовь к нему  была безгранично преданной и нежной. У неё он </a:t>
            </a:r>
            <a:endParaRPr lang="ru-RU" sz="2000" dirty="0"/>
          </a:p>
          <a:p>
            <a:pPr algn="ctr"/>
            <a:r>
              <a:rPr lang="ru-RU" sz="2000" b="1" dirty="0"/>
              <a:t>искал утешения,  когда его обижали, она же выгораживала его во всех</a:t>
            </a:r>
            <a:endParaRPr lang="ru-RU" sz="2000" dirty="0"/>
          </a:p>
          <a:p>
            <a:pPr algn="ctr"/>
            <a:r>
              <a:rPr lang="ru-RU" sz="2000" b="1" dirty="0"/>
              <a:t>проказах. </a:t>
            </a:r>
            <a:endParaRPr lang="ru-RU" sz="2000" dirty="0"/>
          </a:p>
          <a:p>
            <a:pPr algn="ctr"/>
            <a:r>
              <a:rPr lang="ru-RU" sz="2000" b="1" dirty="0"/>
              <a:t>	Она так и сыпала пословицами и поговорками, </a:t>
            </a:r>
            <a:endParaRPr lang="ru-RU" sz="2000" dirty="0"/>
          </a:p>
          <a:p>
            <a:pPr algn="ctr"/>
            <a:r>
              <a:rPr lang="ru-RU" sz="2000" b="1" dirty="0"/>
              <a:t>знала множество народных песен, поверий, сказок, рассказывала их </a:t>
            </a:r>
            <a:endParaRPr lang="ru-RU" sz="2000" dirty="0"/>
          </a:p>
          <a:p>
            <a:pPr algn="ctr"/>
            <a:r>
              <a:rPr lang="ru-RU" sz="2000" b="1" dirty="0"/>
              <a:t>языком простым и очень образным.</a:t>
            </a:r>
          </a:p>
        </p:txBody>
      </p:sp>
      <p:pic>
        <p:nvPicPr>
          <p:cNvPr id="1026" name="Picture 2" descr="http://www.pk08.ru/images/4f3b64e2a32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928802"/>
            <a:ext cx="3125396" cy="4167194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07950" y="260350"/>
            <a:ext cx="511333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 dirty="0"/>
              <a:t>В 12 лет Александр был отвезен учиться в учебное заведение - </a:t>
            </a:r>
            <a:r>
              <a:rPr lang="ru-RU" sz="2400" b="1" i="1" u="sng" dirty="0"/>
              <a:t>Царскосельский Лицей </a:t>
            </a:r>
            <a:r>
              <a:rPr lang="ru-RU" sz="2400" b="1" i="1" dirty="0"/>
              <a:t>под Петербургом.</a:t>
            </a:r>
          </a:p>
          <a:p>
            <a:endParaRPr lang="ru-RU" sz="2400" b="1" i="1" dirty="0"/>
          </a:p>
          <a:p>
            <a:endParaRPr lang="ru-RU" sz="2400" b="1" i="1" dirty="0"/>
          </a:p>
          <a:p>
            <a:endParaRPr lang="ru-RU" sz="2400" b="1" i="1" dirty="0"/>
          </a:p>
          <a:p>
            <a:pPr algn="ctr"/>
            <a:r>
              <a:rPr lang="ru-RU" sz="2400" b="1" i="1" dirty="0"/>
              <a:t>Лицей был закончен - детство прошло. Началась жизнь. Пушкин переехал в Петербург и поступил в коллегию иностранных дел в чине коллежского секретаря, но служба мало интересовала его. Он увлекался театром, балами, стал участником разных литературных обществ, завел много знакомств.</a:t>
            </a:r>
          </a:p>
          <a:p>
            <a:endParaRPr lang="ru-RU" sz="2400" i="1" dirty="0"/>
          </a:p>
        </p:txBody>
      </p:sp>
      <p:pic>
        <p:nvPicPr>
          <p:cNvPr id="8194" name="Picture 4" descr="C:\Documents and Settings\Admin\Рабочий стол\Пушкин\180px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42852"/>
            <a:ext cx="2319338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Пушкин за работ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286124"/>
            <a:ext cx="3389312" cy="33829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940425" y="188913"/>
            <a:ext cx="287972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chemeClr val="tx2"/>
                </a:solidFill>
              </a:rPr>
              <a:t>В мае 1829 г. Пушкин </a:t>
            </a:r>
          </a:p>
          <a:p>
            <a:r>
              <a:rPr lang="ru-RU" sz="2400" b="1" i="1" dirty="0">
                <a:solidFill>
                  <a:schemeClr val="tx2"/>
                </a:solidFill>
              </a:rPr>
              <a:t>посватался в Москве</a:t>
            </a:r>
          </a:p>
          <a:p>
            <a:r>
              <a:rPr lang="ru-RU" sz="2400" b="1" i="1" dirty="0">
                <a:solidFill>
                  <a:schemeClr val="tx2"/>
                </a:solidFill>
              </a:rPr>
              <a:t> к юной красавице </a:t>
            </a:r>
          </a:p>
          <a:p>
            <a:r>
              <a:rPr lang="ru-RU" sz="2400" b="1" i="1" u="sng" dirty="0">
                <a:solidFill>
                  <a:schemeClr val="tx2"/>
                </a:solidFill>
              </a:rPr>
              <a:t>Наталии Николаевне</a:t>
            </a:r>
          </a:p>
          <a:p>
            <a:r>
              <a:rPr lang="ru-RU" sz="2400" b="1" i="1" u="sng" dirty="0">
                <a:solidFill>
                  <a:schemeClr val="tx2"/>
                </a:solidFill>
              </a:rPr>
              <a:t> Гончаровой,</a:t>
            </a:r>
          </a:p>
          <a:p>
            <a:r>
              <a:rPr lang="ru-RU" sz="2400" b="1" i="1" dirty="0">
                <a:solidFill>
                  <a:schemeClr val="tx2"/>
                </a:solidFill>
              </a:rPr>
              <a:t>и красавица </a:t>
            </a:r>
          </a:p>
          <a:p>
            <a:r>
              <a:rPr lang="ru-RU" sz="2400" b="1" i="1" dirty="0">
                <a:solidFill>
                  <a:schemeClr val="tx2"/>
                </a:solidFill>
              </a:rPr>
              <a:t>стала женой </a:t>
            </a:r>
          </a:p>
          <a:p>
            <a:r>
              <a:rPr lang="ru-RU" sz="2400" b="1" i="1" dirty="0">
                <a:solidFill>
                  <a:schemeClr val="tx2"/>
                </a:solidFill>
              </a:rPr>
              <a:t>поэта.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22531" name="Picture 1" descr="C:\Documents and Settings\Admin\Рабочий стол\Пушкин\pushkina_n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15888"/>
            <a:ext cx="4810125" cy="591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292725" y="4221163"/>
            <a:ext cx="381635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i="1" dirty="0"/>
              <a:t>18 февраля 1831 г. в церкви Вознесения Господня состоялось его венчание с Н.Н.Гончаровой. </a:t>
            </a:r>
          </a:p>
          <a:p>
            <a:pPr algn="ctr"/>
            <a:r>
              <a:rPr lang="ru-RU" sz="2000" b="1" i="1" dirty="0"/>
              <a:t>С середины октября 1831 г. и уже до конца жизни Пушкин с семьей живет в Петербурге.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361</TotalTime>
  <Words>1266</Words>
  <Application>Microsoft Office PowerPoint</Application>
  <PresentationFormat>Экран (4:3)</PresentationFormat>
  <Paragraphs>249</Paragraphs>
  <Slides>31</Slides>
  <Notes>5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  </vt:lpstr>
      <vt:lpstr>Презентация PowerPoint</vt:lpstr>
      <vt:lpstr>Карточка №1 </vt:lpstr>
      <vt:lpstr>Презентация PowerPoint</vt:lpstr>
      <vt:lpstr>Рефлексия </vt:lpstr>
      <vt:lpstr>Презентация PowerPoint</vt:lpstr>
      <vt:lpstr>Интернет -ресурсы: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Drobokran</dc:creator>
  <cp:lastModifiedBy>Drobokran</cp:lastModifiedBy>
  <cp:revision>42</cp:revision>
  <dcterms:created xsi:type="dcterms:W3CDTF">2011-02-23T15:30:09Z</dcterms:created>
  <dcterms:modified xsi:type="dcterms:W3CDTF">2014-01-20T10:09:40Z</dcterms:modified>
</cp:coreProperties>
</file>