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F1D3D-32EB-47A4-B74F-7395F5EBD965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EEB3-BA5C-4309-94BF-B49A67DFD2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0E3F1-C60F-4D25-88F5-E21EEBB9BD30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9C23-5D1B-40A8-938C-A2D54FE1E0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6C8A-FB3C-46BA-8D4D-654B2F5ACFE7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AC714-4F04-4B2D-8185-D23A8785B1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3048-D99B-41DE-8A55-7BE1173558E2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E5565-3939-42AF-A87C-CE238D9375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1D0DE-922C-45B4-9D68-63D751E037D5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7DC9A-28C8-48C1-9388-568A100469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AB2CC-D473-44DB-8B7E-875D277C7175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0A7BE-725F-41FC-BC05-FDEE9E52CE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F6CB1-C867-4E28-9235-C582FC8B387B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5F447-C437-4E2E-B3F0-49E6B12DCC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C8E3E-B2C1-4380-B5CB-8D81E3AE8CBC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6EEF-B48B-4136-A791-B8E78DE905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1DF7A-F5FF-47B8-815D-336D49E4BDBD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705B-6C2B-4565-B16F-E2A6F36E1F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887-1A4B-4B61-A485-FDA241CCEDD1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3B167-603F-4438-AF42-15317B1BA0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371A3-5B6B-4DAE-B0C5-FFF49F7F0BBC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5D655-51D2-433F-867D-A1C4F450D0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066C20-B493-4764-83EB-927EAB781A99}" type="datetimeFigureOut">
              <a:rPr lang="ru-RU"/>
              <a:pPr>
                <a:defRPr/>
              </a:pPr>
              <a:t>20.03.2014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3841B-EAB6-4C82-B473-6A49FF6709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3" r:id="rId2"/>
    <p:sldLayoutId id="2147483842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43" r:id="rId9"/>
    <p:sldLayoutId id="2147483839" r:id="rId10"/>
    <p:sldLayoutId id="21474838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571744"/>
            <a:ext cx="7851648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Качество обучения – основа успешной социализации школьника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24475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  <a:r>
              <a:rPr lang="ru-RU" i="1" dirty="0" smtClean="0"/>
              <a:t>Тема                       </a:t>
            </a:r>
            <a:r>
              <a:rPr lang="ru-RU" i="1" dirty="0"/>
              <a:t>Повторение пройденного материала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Класс                                        </a:t>
            </a:r>
            <a:r>
              <a:rPr lang="ru-RU" dirty="0"/>
              <a:t>5 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Цели </a:t>
            </a:r>
            <a:r>
              <a:rPr lang="ru-RU" dirty="0"/>
              <a:t>и задачи урока: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1</a:t>
            </a:r>
            <a:r>
              <a:rPr lang="ru-RU" dirty="0"/>
              <a:t>) Образ.- совершенствование лексико-грамматических навыков говорения и чтения.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2</a:t>
            </a:r>
            <a:r>
              <a:rPr lang="ru-RU" dirty="0"/>
              <a:t>) Развив. - развитие учебно-интеллектуальных умений ( анализ, синтез, сравнение); развитие наблюдательности и внимания.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Воспит</a:t>
            </a:r>
            <a:r>
              <a:rPr lang="ru-RU" dirty="0"/>
              <a:t>. - формирование положительного отношения к стране изучаемого языка.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Практич</a:t>
            </a:r>
            <a:r>
              <a:rPr lang="ru-RU" dirty="0"/>
              <a:t>. - повторение и закрепление пройденного материала по темам «</a:t>
            </a:r>
            <a:r>
              <a:rPr lang="en-US" dirty="0"/>
              <a:t>Sounds</a:t>
            </a:r>
            <a:r>
              <a:rPr lang="ru-RU" dirty="0"/>
              <a:t>», «</a:t>
            </a:r>
            <a:r>
              <a:rPr lang="en-US" dirty="0"/>
              <a:t>Numbers</a:t>
            </a:r>
            <a:r>
              <a:rPr lang="ru-RU" dirty="0"/>
              <a:t>», «</a:t>
            </a:r>
            <a:r>
              <a:rPr lang="en-US" dirty="0"/>
              <a:t>Articles</a:t>
            </a:r>
            <a:r>
              <a:rPr lang="ru-RU" dirty="0"/>
              <a:t>», «</a:t>
            </a:r>
            <a:r>
              <a:rPr lang="en-US" dirty="0"/>
              <a:t>Dates of birth</a:t>
            </a:r>
            <a:r>
              <a:rPr lang="ru-RU" dirty="0"/>
              <a:t>», «</a:t>
            </a:r>
            <a:r>
              <a:rPr lang="en-US" dirty="0"/>
              <a:t>There is</a:t>
            </a:r>
            <a:r>
              <a:rPr lang="ru-RU" dirty="0"/>
              <a:t>/</a:t>
            </a:r>
            <a:r>
              <a:rPr lang="en-US" dirty="0"/>
              <a:t>are</a:t>
            </a:r>
            <a:r>
              <a:rPr lang="ru-RU" dirty="0"/>
              <a:t>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Оборудование </a:t>
            </a:r>
            <a:r>
              <a:rPr lang="ru-RU" dirty="0"/>
              <a:t>оформленная доска, раздаточный материал.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Тип </a:t>
            </a:r>
            <a:r>
              <a:rPr lang="ru-RU" dirty="0"/>
              <a:t>урока        внеклассное занятие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  <a:r>
              <a:rPr lang="ru-RU" i="1" dirty="0" smtClean="0"/>
              <a:t>Тема</a:t>
            </a:r>
            <a:r>
              <a:rPr lang="en-US" i="1" dirty="0" smtClean="0"/>
              <a:t>                     </a:t>
            </a:r>
            <a:r>
              <a:rPr lang="en-US" i="1" dirty="0"/>
              <a:t>" Why travel to the UK? </a:t>
            </a:r>
            <a:r>
              <a:rPr lang="ru-RU" i="1" dirty="0"/>
              <a:t>"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Класс                                    </a:t>
            </a:r>
            <a:r>
              <a:rPr lang="ru-RU" dirty="0"/>
              <a:t>8</a:t>
            </a:r>
            <a:r>
              <a:rPr lang="ru-RU" baseline="30000" dirty="0"/>
              <a:t>а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Цели </a:t>
            </a:r>
            <a:r>
              <a:rPr lang="ru-RU" dirty="0"/>
              <a:t>и задачи урока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1</a:t>
            </a:r>
            <a:r>
              <a:rPr lang="ru-RU" dirty="0"/>
              <a:t>)  Образ. - совершенствование лексико-грамматических навыков говорения, чтения и </a:t>
            </a:r>
            <a:r>
              <a:rPr lang="ru-RU" dirty="0" err="1"/>
              <a:t>аудирования</a:t>
            </a:r>
            <a:r>
              <a:rPr lang="ru-RU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2</a:t>
            </a:r>
            <a:r>
              <a:rPr lang="ru-RU" dirty="0"/>
              <a:t>)  Развив. - развитие внимания, мышления, наблюдательности.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3</a:t>
            </a:r>
            <a:r>
              <a:rPr lang="ru-RU" dirty="0"/>
              <a:t>)  </a:t>
            </a:r>
            <a:r>
              <a:rPr lang="ru-RU" dirty="0" err="1"/>
              <a:t>Воспит</a:t>
            </a:r>
            <a:r>
              <a:rPr lang="ru-RU" dirty="0"/>
              <a:t>. - воспитание толерантного отношения к стране изучаемого языка и ее культуре.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4</a:t>
            </a:r>
            <a:r>
              <a:rPr lang="ru-RU" dirty="0"/>
              <a:t>)  </a:t>
            </a:r>
            <a:r>
              <a:rPr lang="ru-RU" dirty="0" err="1"/>
              <a:t>Практич</a:t>
            </a:r>
            <a:r>
              <a:rPr lang="ru-RU" dirty="0"/>
              <a:t>. - ознакомление с темой "</a:t>
            </a:r>
            <a:r>
              <a:rPr lang="en-US" dirty="0"/>
              <a:t>Why travel to the UK</a:t>
            </a:r>
            <a:r>
              <a:rPr lang="ru-RU" dirty="0"/>
              <a:t>?" введение и первичное закрепление лексического материала по данной теме.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Оборудование     </a:t>
            </a:r>
            <a:r>
              <a:rPr lang="ru-RU" dirty="0"/>
              <a:t>- учебник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- </a:t>
            </a:r>
            <a:r>
              <a:rPr lang="ru-RU" dirty="0"/>
              <a:t>оформленная доска. Тип урока - урок изучения и первичного закрепления новых знаний.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  <a:r>
              <a:rPr lang="ru-RU" i="1" dirty="0" smtClean="0"/>
              <a:t>Тема</a:t>
            </a:r>
            <a:r>
              <a:rPr lang="en-US" i="1" dirty="0" smtClean="0"/>
              <a:t>                     </a:t>
            </a:r>
            <a:r>
              <a:rPr lang="en-US" i="1" dirty="0"/>
              <a:t>"Music and musicians "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Класс</a:t>
            </a:r>
            <a:r>
              <a:rPr lang="en-US" dirty="0" smtClean="0"/>
              <a:t>                                              </a:t>
            </a:r>
            <a:r>
              <a:rPr lang="en-US" dirty="0"/>
              <a:t>9</a:t>
            </a:r>
            <a:r>
              <a:rPr lang="ru-RU" baseline="30000" dirty="0"/>
              <a:t>а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Цели </a:t>
            </a:r>
            <a:r>
              <a:rPr lang="ru-RU" dirty="0"/>
              <a:t>и задачи урока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1</a:t>
            </a:r>
            <a:r>
              <a:rPr lang="ru-RU" dirty="0"/>
              <a:t>)  Образ. - совершенствование лексико-грамматических навыков чтения и говорения.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2</a:t>
            </a:r>
            <a:r>
              <a:rPr lang="ru-RU" dirty="0"/>
              <a:t>)  Развив. - развитие умения чтения с извлечением полной информации, а также внимания, наблюдения и мышления.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3</a:t>
            </a:r>
            <a:r>
              <a:rPr lang="ru-RU" dirty="0"/>
              <a:t>)  </a:t>
            </a:r>
            <a:r>
              <a:rPr lang="ru-RU" dirty="0" err="1"/>
              <a:t>Воспит</a:t>
            </a:r>
            <a:r>
              <a:rPr lang="ru-RU" dirty="0"/>
              <a:t>. - воспитание толерантного отношения к стране изучаемого языка и ее культуре.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4</a:t>
            </a:r>
            <a:r>
              <a:rPr lang="ru-RU" dirty="0"/>
              <a:t>)  </a:t>
            </a:r>
            <a:r>
              <a:rPr lang="ru-RU" dirty="0" err="1"/>
              <a:t>Практич</a:t>
            </a:r>
            <a:r>
              <a:rPr lang="ru-RU" dirty="0"/>
              <a:t>. - ознакомление с темой "</a:t>
            </a:r>
            <a:r>
              <a:rPr lang="en-US" dirty="0"/>
              <a:t>Music and musicians</a:t>
            </a:r>
            <a:r>
              <a:rPr lang="ru-RU" dirty="0"/>
              <a:t>" введение и первичное закрепление лексического материала по данной теме.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Оборудование     </a:t>
            </a:r>
            <a:r>
              <a:rPr lang="ru-RU" dirty="0"/>
              <a:t>- учебник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- </a:t>
            </a:r>
            <a:r>
              <a:rPr lang="ru-RU" dirty="0"/>
              <a:t>оформленная доска. Тип урока - урок изучения и первичного закрепления новых знаний.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387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		</a:t>
            </a:r>
            <a:r>
              <a:rPr lang="ru-RU" dirty="0" smtClean="0"/>
              <a:t>Обучение- происходит от слова « учить», «наставлять», «передавать опыт».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Социализация- это сформированность социальных норм, установок, ценностей, образцов поведения, а также интеллектуальное, личностное развитие индивидуальных свойств человека, саморазвитие и самореализацию в обществе, которое происходит во взаимодействии с окружающей средой в процессе усвоения, принятия и воспроизводства социального опыта.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Игра- это занятие, служащее для развлечения, отдыха и т.д. ( Ожегов С.И.)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2925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 точки зрения методики, игра- это традиционный, признанный метод обучения и воспитания…Это уникальное средство ненасильственного обучения детей. Игра соответствует естественным потребностям и желаниям ребенка, а потому с ее помощью он будет учиться с удовольствием. Многие средства обучения английскому языку. Благодаря играм активизируются все познавательные процессы учащихся: развиваются внимание, память, мышление, творческие способности. При организации многое зависит от учителя, его эмоциональности, с одной стороны, и умения вовремя уйти в стороны, быть незаметным- с другой стороны, в особенности, если ведущие в игре - дети. Входе игры учитель не исправляет ошибки, а отмечает для себя, на какие языковые явления следует обратить внимание, над, чем поработать. Главное при проведении игры – создать доброжелательную атмосферу и ситуацию успеха для учащихся.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643562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Игра как одно из удивительнейших явлений человеческой жизни привлекала к себе внимание философов и исследователей всех эпох. Уже Платон считал игру одним из полезнейших занятий, а Аристотель видел в игре источник душевного равновесия, гармонии и тела. В своей « Поэтике» Аристотель отмечал пользу словесных игр и каламбуров для развития интеллекта. Многие выдающиеся педагоги справедливо обращали внимание на эффективность использования игр в процессе обучения. В частности, выдающийся педагог-новатор А.С. Макаренко считал, что игра обеспечивает высокую эффективность любой деятельности и вместе с тем способствует гармоничному развитию личности, так как «хорошая игра» обязательно содержит в себе усилие ( физическое, эмоциональное, интеллектуальное, духовное), доставляет радость и кроме того, налагает ответственность на ее участников. </a:t>
            </a:r>
            <a:r>
              <a:rPr lang="ru-RU" dirty="0"/>
              <a:t>В игре особенно полно и, порой неожиданно, проявляются способности ребенка. Крупнейший знаток этой проблемы Д.Б. </a:t>
            </a:r>
            <a:r>
              <a:rPr lang="ru-RU" dirty="0" err="1"/>
              <a:t>Эльконин</a:t>
            </a:r>
            <a:r>
              <a:rPr lang="ru-RU" dirty="0"/>
              <a:t> наделяет игру четырьмя важными для человека функциями: средство развития </a:t>
            </a:r>
            <a:r>
              <a:rPr lang="ru-RU" dirty="0" err="1"/>
              <a:t>мотивационно-потребностной</a:t>
            </a:r>
            <a:r>
              <a:rPr lang="ru-RU" dirty="0"/>
              <a:t> сферы, средство познания, средство развития умственных действий и средство развития произвольного поведения.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Игра – универсальное средство, помогающее учителю иностранного языка превратить достаточно сложный процесс обучения в увлекательное и любимое учащимися занятие. Чувство равенства, атмосфера увлеченности и радости, ощущение посильности заданий – все это дает возможность учащимся преодолеть стеснительность, мешающую свободно употреблять в речи слова чужого языка, и благотворно сказывается на результатах обучения.  Игра универсальна еще и в том смысле, что ее можно применять на любом этапе обучения и с любыми возрастными категориями учащихся.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</a:t>
            </a:r>
            <a:r>
              <a:rPr lang="ru-RU" smtClean="0"/>
              <a:t>В своей Работе Е.И. Пассов также определяет основные цели    использования игры на уроках иностранного языка:</a:t>
            </a:r>
          </a:p>
          <a:p>
            <a:pPr eaLnBrk="1" hangingPunct="1"/>
            <a:r>
              <a:rPr lang="ru-RU" smtClean="0"/>
              <a:t>1) формирование определенных навыков</a:t>
            </a:r>
          </a:p>
          <a:p>
            <a:pPr eaLnBrk="1" hangingPunct="1"/>
            <a:r>
              <a:rPr lang="ru-RU" smtClean="0"/>
              <a:t>2) развитие определенных речевых умений</a:t>
            </a:r>
          </a:p>
          <a:p>
            <a:pPr eaLnBrk="1" hangingPunct="1"/>
            <a:r>
              <a:rPr lang="ru-RU" smtClean="0"/>
              <a:t>3) обучение умению общаться</a:t>
            </a:r>
          </a:p>
          <a:p>
            <a:pPr eaLnBrk="1" hangingPunct="1"/>
            <a:r>
              <a:rPr lang="ru-RU" smtClean="0"/>
              <a:t>4) обучение и воспитание в коллективе и через коллектив</a:t>
            </a:r>
          </a:p>
          <a:p>
            <a:pPr eaLnBrk="1" hangingPunct="1"/>
            <a:r>
              <a:rPr lang="ru-RU" smtClean="0"/>
              <a:t>5) познание</a:t>
            </a:r>
          </a:p>
          <a:p>
            <a:pPr eaLnBrk="1" hangingPunct="1"/>
            <a:r>
              <a:rPr lang="ru-RU" smtClean="0"/>
              <a:t>6) запоминание речевого материала.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Законы игры таковы, что игровая обстановка, во-первых, трансформирует саму роль учителя на уроке. Играющий учитель, как играющий тренер, обязан научиться быть одновременно и  организатором, и помощником, и соучастником общего действия. Во-вторых, игра, прерывая привычный диалог « учитель-ученик» или « класс-учитель», стимулирует общение между учащимися.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ru-RU" dirty="0" smtClean="0"/>
              <a:t>Игра</a:t>
            </a:r>
            <a:r>
              <a:rPr lang="ru-RU" dirty="0"/>
              <a:t>, таким образом, способствует выполнению важных психологических и методических задач: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- снятию тревожности и созданию психологической готовности детей к речевому общению.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- обеспечению естественной необходимости многократного повторения учащимися языкового материала.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643563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 тренировке учащихся в выборе нужного речевого материала, что является подготовкой к ситуативной спонтанности речи вообще.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Игра способствует выявлению творческих способностей, развитию личностного потенциала, поднимает самооценку, развивает умение принимать самостоятельные решения. С помощью игры можно развить память, внимание, восприятие, регулировать психофизические состояния группы, снимать агрессию и </a:t>
            </a:r>
            <a:r>
              <a:rPr lang="ru-RU" dirty="0" err="1" smtClean="0"/>
              <a:t>психоэмоциональное</a:t>
            </a:r>
            <a:r>
              <a:rPr lang="ru-RU" dirty="0" smtClean="0"/>
              <a:t> напряжение, осваивать новые умения, развивать способности  и просто отдыхать и повеселиться.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При всей привлекательности игры как формы обучения место и время ее проведения зависят от многих факторов: подготовки учащихся, сложности изучаемого материала, конкретных целей и условий урока и даже настроения каждой конкретной группы учеников на каждом конкретном уроке.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5929312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Предполагая</a:t>
            </a:r>
            <a:r>
              <a:rPr lang="ru-RU" dirty="0"/>
              <a:t>, что качество обучения напрямую зависит от социализации и вовлечения учащихся в игровую деятельность, мы можем решить следующую задачу: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</a:t>
            </a:r>
            <a:r>
              <a:rPr lang="ru-RU" b="1" dirty="0" smtClean="0"/>
              <a:t>Дано</a:t>
            </a:r>
            <a:r>
              <a:rPr lang="ru-RU" b="1" dirty="0"/>
              <a:t>:</a:t>
            </a:r>
            <a:r>
              <a:rPr lang="ru-RU" dirty="0"/>
              <a:t>                                      </a:t>
            </a:r>
            <a:r>
              <a:rPr lang="ru-RU" b="1" dirty="0"/>
              <a:t>Вопрос</a:t>
            </a:r>
            <a:r>
              <a:rPr lang="ru-RU" dirty="0"/>
              <a:t>: Социализация + </a:t>
            </a:r>
            <a:r>
              <a:rPr lang="ru-RU" dirty="0" err="1"/>
              <a:t>игра=</a:t>
            </a:r>
            <a:r>
              <a:rPr lang="ru-RU" dirty="0"/>
              <a:t> успех в обучении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Социализация                                       </a:t>
            </a:r>
            <a:r>
              <a:rPr lang="ru-RU" dirty="0"/>
              <a:t>иностранному языку?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Игра 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/>
              <a:t> </a:t>
            </a:r>
            <a:r>
              <a:rPr lang="en-US" b="1" dirty="0" smtClean="0"/>
              <a:t>	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</a:t>
            </a:r>
            <a:r>
              <a:rPr lang="ru-RU" b="1" dirty="0" smtClean="0"/>
              <a:t>Доказательство</a:t>
            </a:r>
            <a:r>
              <a:rPr lang="ru-RU" b="1" dirty="0"/>
              <a:t>: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1</a:t>
            </a:r>
            <a:r>
              <a:rPr lang="ru-RU" dirty="0"/>
              <a:t>. Чувство равенства, атмосфера увлеченности и радости, ощущение посильности заданий – все это дает возможность учащимся преодолеть стеснительность, мешающую свободно употреблять в речи слова чужого языка, и благотворно сказывается на результатах обучения.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2</a:t>
            </a:r>
            <a:r>
              <a:rPr lang="ru-RU" dirty="0"/>
              <a:t>. Применение игрового момента на уроках иностранного  языка способствует выявлению творческих способностей, развитию личностного потенциала, поднимает самооценку, развивает умение принимать самостоятельные решения, что не мало важно для повышения качества обучения.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3</a:t>
            </a:r>
            <a:r>
              <a:rPr lang="ru-RU" dirty="0"/>
              <a:t>. С помощью игры можно развить память, внимание, восприятие, регулировать психофизические состояния группы, снимать агрессию и </a:t>
            </a:r>
            <a:r>
              <a:rPr lang="ru-RU" dirty="0" err="1"/>
              <a:t>психоэмоциональное</a:t>
            </a:r>
            <a:r>
              <a:rPr lang="ru-RU" dirty="0"/>
              <a:t> напряжение, осваивать новые умения и развивать способности.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Отсюда </a:t>
            </a:r>
            <a:r>
              <a:rPr lang="ru-RU" dirty="0"/>
              <a:t>вывод, что социализация, раскрывающая свои черты в процессе использования игрового момента на уроке иностранного языка, является ключом к успеху в обучении школьника и повышению качества его знаний, а именно: </a:t>
            </a:r>
            <a:r>
              <a:rPr lang="ru-RU" b="1" dirty="0"/>
              <a:t>Социализация + </a:t>
            </a:r>
            <a:r>
              <a:rPr lang="ru-RU" b="1" dirty="0" err="1"/>
              <a:t>игра=</a:t>
            </a:r>
            <a:r>
              <a:rPr lang="ru-RU" b="1" dirty="0"/>
              <a:t> успех в обучении иностранному языку.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А </a:t>
            </a:r>
            <a:r>
              <a:rPr lang="ru-RU" dirty="0"/>
              <a:t>сейчас несколько примеров практического применения игрового момента на уроках иностранного языка в доказательство к формуле.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571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Поток</vt:lpstr>
      <vt:lpstr>Качество обучения – основа успешной социализации школьника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обучения – основа успешной социализации школьника</dc:title>
  <dc:creator>Пользователь</dc:creator>
  <cp:lastModifiedBy>re</cp:lastModifiedBy>
  <cp:revision>12</cp:revision>
  <dcterms:created xsi:type="dcterms:W3CDTF">2009-11-09T13:02:33Z</dcterms:created>
  <dcterms:modified xsi:type="dcterms:W3CDTF">2014-03-19T23:50:04Z</dcterms:modified>
</cp:coreProperties>
</file>