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sldIdLst>
    <p:sldId id="257" r:id="rId2"/>
    <p:sldId id="259" r:id="rId3"/>
    <p:sldId id="260" r:id="rId4"/>
    <p:sldId id="270" r:id="rId5"/>
    <p:sldId id="261" r:id="rId6"/>
    <p:sldId id="263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embeddedFontLst>
    <p:embeddedFont>
      <p:font typeface="Franklin Gothic Medium" pitchFamily="34" charset="0"/>
      <p:regular r:id="rId12"/>
      <p:italic r:id="rId13"/>
    </p:embeddedFont>
    <p:embeddedFont>
      <p:font typeface="Franklin Gothic Book" pitchFamily="34" charset="0"/>
      <p:regular r:id="rId14"/>
      <p:italic r:id="rId15"/>
    </p:embeddedFont>
    <p:embeddedFont>
      <p:font typeface="Wingdings 2" pitchFamily="18" charset="2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82A-1280-4590-B944-5EF33BAB825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3CFA08-1DAA-4B56-BF88-DF2E15151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82A-1280-4590-B944-5EF33BAB825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FA08-1DAA-4B56-BF88-DF2E15151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82A-1280-4590-B944-5EF33BAB825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FA08-1DAA-4B56-BF88-DF2E15151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82A-1280-4590-B944-5EF33BAB825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3CFA08-1DAA-4B56-BF88-DF2E15151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82A-1280-4590-B944-5EF33BAB825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FA08-1DAA-4B56-BF88-DF2E15151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82A-1280-4590-B944-5EF33BAB825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FA08-1DAA-4B56-BF88-DF2E15151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82A-1280-4590-B944-5EF33BAB825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3CFA08-1DAA-4B56-BF88-DF2E15151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82A-1280-4590-B944-5EF33BAB825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FA08-1DAA-4B56-BF88-DF2E15151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82A-1280-4590-B944-5EF33BAB825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FA08-1DAA-4B56-BF88-DF2E15151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82A-1280-4590-B944-5EF33BAB825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FA08-1DAA-4B56-BF88-DF2E15151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082A-1280-4590-B944-5EF33BAB825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CFA08-1DAA-4B56-BF88-DF2E15151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1E082A-1280-4590-B944-5EF33BAB825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3CFA08-1DAA-4B56-BF88-DF2E15151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714625" y="692696"/>
            <a:ext cx="3153519" cy="9361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2">
                    <a:satMod val="130000"/>
                  </a:schemeClr>
                </a:solidFill>
              </a:rPr>
              <a:t>Lesson 32</a:t>
            </a:r>
            <a:endParaRPr lang="ru-RU" sz="4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1484784"/>
            <a:ext cx="7500938" cy="1301278"/>
          </a:xfrm>
        </p:spPr>
        <p:txBody>
          <a:bodyPr/>
          <a:lstStyle/>
          <a:p>
            <a:pPr marL="36513">
              <a:spcBef>
                <a:spcPct val="0"/>
              </a:spcBef>
            </a:pPr>
            <a:r>
              <a:rPr lang="en-US" altLang="ru-RU" sz="4800" b="1" dirty="0" smtClean="0">
                <a:solidFill>
                  <a:schemeClr val="tx1"/>
                </a:solidFill>
              </a:rPr>
              <a:t>English-speaking countries</a:t>
            </a:r>
            <a:endParaRPr lang="ru-RU" altLang="ru-RU" sz="5400" b="1" dirty="0" smtClean="0">
              <a:solidFill>
                <a:schemeClr val="tx1"/>
              </a:solidFill>
            </a:endParaRPr>
          </a:p>
        </p:txBody>
      </p:sp>
      <p:pic>
        <p:nvPicPr>
          <p:cNvPr id="2052" name="Рисунок 4" descr="австралия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714625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5" descr="багамы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786063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6" descr="барбадос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4714875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Рисунок 7" descr="британия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8" descr="гайана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786063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9" descr="ирландия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643438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Рисунок 10" descr="канада.bmp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714875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Рисунок 11" descr="нов зел.bmp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643438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Рисунок 12" descr="сша.bmp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42875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Рисунок 13" descr="ямайка.bmp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0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738845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42875" y="214313"/>
            <a:ext cx="8715375" cy="624840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4400">
                <a:solidFill>
                  <a:srgbClr val="C00000"/>
                </a:solidFill>
              </a:rPr>
              <a:t>During today’s lesson we have:</a:t>
            </a:r>
          </a:p>
          <a:p>
            <a:pPr>
              <a:buFont typeface="Arial" charset="0"/>
              <a:buChar char="•"/>
            </a:pPr>
            <a:r>
              <a:rPr lang="en-US" altLang="ru-RU" sz="4000"/>
              <a:t>learned about…</a:t>
            </a:r>
          </a:p>
          <a:p>
            <a:pPr>
              <a:buFont typeface="Arial" charset="0"/>
              <a:buChar char="•"/>
            </a:pPr>
            <a:r>
              <a:rPr lang="en-US" altLang="ru-RU" sz="4000"/>
              <a:t>reviewed the material about…</a:t>
            </a:r>
          </a:p>
          <a:p>
            <a:pPr>
              <a:buFont typeface="Arial" charset="0"/>
              <a:buChar char="•"/>
            </a:pPr>
            <a:r>
              <a:rPr lang="en-US" altLang="ru-RU" sz="4000"/>
              <a:t>done…</a:t>
            </a:r>
          </a:p>
          <a:p>
            <a:pPr>
              <a:buFont typeface="Arial" charset="0"/>
              <a:buChar char="•"/>
            </a:pPr>
            <a:r>
              <a:rPr lang="en-US" altLang="ru-RU" sz="4000"/>
              <a:t>read…</a:t>
            </a:r>
          </a:p>
          <a:p>
            <a:pPr>
              <a:buFont typeface="Arial" charset="0"/>
              <a:buChar char="•"/>
            </a:pPr>
            <a:r>
              <a:rPr lang="en-US" altLang="ru-RU" sz="4000"/>
              <a:t>written…</a:t>
            </a:r>
            <a:endParaRPr lang="ru-RU" altLang="ru-RU" sz="4000"/>
          </a:p>
          <a:p>
            <a:pPr>
              <a:buFont typeface="Arial" charset="0"/>
              <a:buChar char="•"/>
            </a:pPr>
            <a:r>
              <a:rPr lang="en-US" altLang="ru-RU" sz="4000"/>
              <a:t>got acquainted with…</a:t>
            </a:r>
            <a:endParaRPr lang="ru-RU" altLang="ru-RU" sz="4000"/>
          </a:p>
          <a:p>
            <a:pPr>
              <a:buFont typeface="Arial" charset="0"/>
              <a:buChar char="•"/>
            </a:pPr>
            <a:r>
              <a:rPr lang="en-US" altLang="ru-RU" sz="4000"/>
              <a:t>found out …</a:t>
            </a:r>
            <a:endParaRPr lang="ru-RU" altLang="ru-RU" sz="4000"/>
          </a:p>
          <a:p>
            <a:pPr>
              <a:buFont typeface="Arial" charset="0"/>
              <a:buChar char="•"/>
            </a:pPr>
            <a:r>
              <a:rPr lang="en-US" altLang="ru-RU" sz="4000"/>
              <a:t>remembered…</a:t>
            </a:r>
            <a:endParaRPr lang="ru-RU" altLang="ru-RU" sz="4400"/>
          </a:p>
          <a:p>
            <a:pPr>
              <a:buFont typeface="Arial" charset="0"/>
              <a:buChar char="•"/>
            </a:pPr>
            <a:endParaRPr lang="en-US" altLang="ru-RU"/>
          </a:p>
          <a:p>
            <a:pPr>
              <a:buFont typeface="Arial" charset="0"/>
              <a:buChar char="•"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5858674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500188"/>
            <a:ext cx="8786812" cy="4138612"/>
          </a:xfrm>
        </p:spPr>
        <p:txBody>
          <a:bodyPr rtlCol="0">
            <a:normAutofit/>
          </a:bodyPr>
          <a:lstStyle/>
          <a:p>
            <a:pPr marL="742950" indent="-7429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6667000"/>
              </p:ext>
            </p:extLst>
          </p:nvPr>
        </p:nvGraphicFramePr>
        <p:xfrm>
          <a:off x="285750" y="142875"/>
          <a:ext cx="8501063" cy="6172200"/>
        </p:xfrm>
        <a:graphic>
          <a:graphicData uri="http://schemas.openxmlformats.org/drawingml/2006/table">
            <a:tbl>
              <a:tblPr/>
              <a:tblGrid>
                <a:gridCol w="8501063"/>
              </a:tblGrid>
              <a:tr h="33347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Today we shall </a:t>
                      </a:r>
                      <a:r>
                        <a:rPr lang="en-US" sz="5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find </a:t>
                      </a:r>
                      <a:r>
                        <a:rPr lang="en-US" sz="5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up the information about the English-speaking countries,  to learn </a:t>
                      </a:r>
                      <a:r>
                        <a:rPr lang="en-US" sz="5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to</a:t>
                      </a:r>
                      <a:r>
                        <a:rPr lang="en-US" sz="5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use</a:t>
                      </a:r>
                      <a:r>
                        <a:rPr lang="en-US" sz="5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5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the words </a:t>
                      </a:r>
                      <a:r>
                        <a:rPr lang="en-US" sz="5400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who, which, that</a:t>
                      </a:r>
                      <a:r>
                        <a:rPr lang="en-US" sz="5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114299" marR="114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04673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5892647"/>
              </p:ext>
            </p:extLst>
          </p:nvPr>
        </p:nvGraphicFramePr>
        <p:xfrm>
          <a:off x="428625" y="285750"/>
          <a:ext cx="8215313" cy="6357938"/>
        </p:xfrm>
        <a:graphic>
          <a:graphicData uri="http://schemas.openxmlformats.org/drawingml/2006/table">
            <a:tbl>
              <a:tblPr/>
              <a:tblGrid>
                <a:gridCol w="3671095"/>
                <a:gridCol w="4544218"/>
              </a:tblGrid>
              <a:tr h="63579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there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won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through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too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week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write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no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piece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I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hour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hear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sea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meat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eye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one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weak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peace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here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threw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right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know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see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two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our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meet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their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187624" y="548680"/>
            <a:ext cx="2952328" cy="54726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971600" y="980728"/>
            <a:ext cx="31683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403648" y="1484784"/>
            <a:ext cx="2736304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971600" y="1916832"/>
            <a:ext cx="3168352" cy="27363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1187624" y="1484784"/>
            <a:ext cx="2808312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187624" y="2852936"/>
            <a:ext cx="280831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827584" y="3284984"/>
            <a:ext cx="331236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115616" y="1916832"/>
            <a:ext cx="2880320" cy="18722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971600" y="548680"/>
            <a:ext cx="3024336" cy="36724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115616" y="4653136"/>
            <a:ext cx="302433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1115616" y="2384884"/>
            <a:ext cx="2880320" cy="2772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971600" y="4221088"/>
            <a:ext cx="3024336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1115616" y="5589240"/>
            <a:ext cx="288032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35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973" y="404664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a</a:t>
            </a:r>
            <a:r>
              <a:rPr lang="en-US" sz="3000" b="1" dirty="0" smtClean="0"/>
              <a:t>dvanced</a:t>
            </a:r>
          </a:p>
          <a:p>
            <a:pPr algn="ctr"/>
            <a:r>
              <a:rPr lang="en-US" sz="3000" b="1" dirty="0"/>
              <a:t>p</a:t>
            </a:r>
            <a:r>
              <a:rPr lang="en-US" sz="3000" b="1" dirty="0" smtClean="0"/>
              <a:t>owerful</a:t>
            </a:r>
          </a:p>
          <a:p>
            <a:pPr algn="ctr"/>
            <a:r>
              <a:rPr lang="en-US" sz="3000" b="1" dirty="0"/>
              <a:t>t</a:t>
            </a:r>
            <a:r>
              <a:rPr lang="en-US" sz="3000" b="1" dirty="0" smtClean="0"/>
              <a:t>o share</a:t>
            </a:r>
          </a:p>
          <a:p>
            <a:pPr algn="ctr"/>
            <a:r>
              <a:rPr lang="en-US" sz="3000" b="1" dirty="0"/>
              <a:t>t</a:t>
            </a:r>
            <a:r>
              <a:rPr lang="en-US" sz="3000" b="1" dirty="0" smtClean="0"/>
              <a:t>o be shortened</a:t>
            </a:r>
          </a:p>
          <a:p>
            <a:pPr algn="ctr"/>
            <a:r>
              <a:rPr lang="en-US" sz="3000" b="1" dirty="0"/>
              <a:t>t</a:t>
            </a:r>
            <a:r>
              <a:rPr lang="en-US" sz="3000" b="1" dirty="0" smtClean="0"/>
              <a:t>o be mixed</a:t>
            </a:r>
          </a:p>
          <a:p>
            <a:pPr algn="ctr"/>
            <a:r>
              <a:rPr lang="en-US" sz="3000" b="1" dirty="0" smtClean="0"/>
              <a:t>emblem</a:t>
            </a:r>
          </a:p>
          <a:p>
            <a:pPr algn="ctr"/>
            <a:r>
              <a:rPr lang="en-US" sz="3000" b="1" dirty="0"/>
              <a:t>f</a:t>
            </a:r>
            <a:r>
              <a:rPr lang="en-US" sz="3000" b="1" dirty="0" smtClean="0"/>
              <a:t>inancial</a:t>
            </a:r>
          </a:p>
          <a:p>
            <a:pPr algn="ctr"/>
            <a:r>
              <a:rPr lang="en-US" sz="3000" b="1" dirty="0"/>
              <a:t>m</a:t>
            </a:r>
            <a:r>
              <a:rPr lang="en-US" sz="3000" b="1" dirty="0" smtClean="0"/>
              <a:t>elting pot</a:t>
            </a:r>
          </a:p>
          <a:p>
            <a:pPr algn="ctr"/>
            <a:r>
              <a:rPr lang="en-US" sz="3000" b="1" dirty="0"/>
              <a:t>t</a:t>
            </a:r>
            <a:r>
              <a:rPr lang="en-US" sz="3000" b="1" dirty="0" smtClean="0"/>
              <a:t>o occupy</a:t>
            </a:r>
          </a:p>
          <a:p>
            <a:pPr algn="ctr"/>
            <a:r>
              <a:rPr lang="en-US" sz="3000" b="1" dirty="0"/>
              <a:t>a</a:t>
            </a:r>
            <a:r>
              <a:rPr lang="en-US" sz="3000" b="1" dirty="0" smtClean="0"/>
              <a:t> maple tree</a:t>
            </a:r>
          </a:p>
          <a:p>
            <a:pPr algn="ctr"/>
            <a:r>
              <a:rPr lang="en-US" sz="3000" b="1" dirty="0"/>
              <a:t>t</a:t>
            </a:r>
            <a:r>
              <a:rPr lang="en-US" sz="3000" b="1" dirty="0" smtClean="0"/>
              <a:t>o stretch</a:t>
            </a:r>
          </a:p>
          <a:p>
            <a:pPr algn="ctr"/>
            <a:r>
              <a:rPr lang="en-US" sz="3000" b="1" dirty="0" smtClean="0"/>
              <a:t>real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xmlns="" val="7973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 txBox="1">
            <a:spLocks noChangeArrowheads="1"/>
          </p:cNvSpPr>
          <p:nvPr/>
        </p:nvSpPr>
        <p:spPr bwMode="auto">
          <a:xfrm>
            <a:off x="357188" y="428625"/>
            <a:ext cx="8143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000" b="1">
                <a:solidFill>
                  <a:srgbClr val="FF0000"/>
                </a:solidFill>
              </a:rPr>
              <a:t> </a:t>
            </a:r>
            <a:r>
              <a:rPr lang="en-US" altLang="ru-RU" sz="4000" b="1">
                <a:solidFill>
                  <a:srgbClr val="FF0000"/>
                </a:solidFill>
              </a:rPr>
              <a:t>A Little Teapot</a:t>
            </a:r>
            <a:endParaRPr lang="ru-RU" altLang="ru-RU" sz="4000" b="1">
              <a:solidFill>
                <a:srgbClr val="FF0000"/>
              </a:solidFill>
            </a:endParaRPr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214313" y="1285875"/>
            <a:ext cx="87153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4400" b="1" dirty="0"/>
              <a:t>I’m a little teapot short and stout.</a:t>
            </a:r>
          </a:p>
          <a:p>
            <a:r>
              <a:rPr lang="en-US" altLang="ru-RU" sz="4400" b="1" dirty="0"/>
              <a:t>H</a:t>
            </a:r>
            <a:r>
              <a:rPr lang="en-US" altLang="ru-RU" sz="4400" b="1" dirty="0" smtClean="0"/>
              <a:t>ere </a:t>
            </a:r>
            <a:r>
              <a:rPr lang="en-US" altLang="ru-RU" sz="4400" b="1" dirty="0"/>
              <a:t>is my handle, </a:t>
            </a:r>
            <a:r>
              <a:rPr lang="en-US" altLang="ru-RU" sz="4400" b="1" dirty="0" smtClean="0"/>
              <a:t>here </a:t>
            </a:r>
            <a:r>
              <a:rPr lang="en-US" altLang="ru-RU" sz="4400" b="1" dirty="0"/>
              <a:t>is my spout.</a:t>
            </a:r>
          </a:p>
          <a:p>
            <a:r>
              <a:rPr lang="en-US" altLang="ru-RU" sz="4400" b="1" dirty="0"/>
              <a:t>When </a:t>
            </a:r>
            <a:r>
              <a:rPr lang="en-US" altLang="ru-RU" sz="4400" b="1" dirty="0" smtClean="0"/>
              <a:t>I get all steamed up, and I </a:t>
            </a:r>
            <a:r>
              <a:rPr lang="en-US" altLang="ru-RU" sz="4400" b="1" dirty="0"/>
              <a:t>shout:</a:t>
            </a:r>
          </a:p>
          <a:p>
            <a:r>
              <a:rPr lang="en-US" altLang="ru-RU" sz="4400" b="1" dirty="0" smtClean="0"/>
              <a:t>“Tip </a:t>
            </a:r>
            <a:r>
              <a:rPr lang="en-US" altLang="ru-RU" sz="4400" b="1" dirty="0"/>
              <a:t>me </a:t>
            </a:r>
            <a:r>
              <a:rPr lang="en-US" altLang="ru-RU" sz="4400" b="1" dirty="0" smtClean="0"/>
              <a:t>over </a:t>
            </a:r>
            <a:r>
              <a:rPr lang="en-US" altLang="ru-RU" sz="4400" b="1" dirty="0"/>
              <a:t>and pour me out!”</a:t>
            </a:r>
            <a:endParaRPr lang="ru-RU" alt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072703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7544" y="285750"/>
            <a:ext cx="7848872" cy="14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Connective pronoun</a:t>
            </a:r>
            <a:endParaRPr lang="ru-RU" alt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1533" y="1376634"/>
            <a:ext cx="2340894" cy="52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281" y="1376424"/>
            <a:ext cx="2304256" cy="51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76425"/>
            <a:ext cx="2271167" cy="51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0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88640"/>
            <a:ext cx="5493380" cy="1512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23" y="1844824"/>
            <a:ext cx="2700528" cy="1517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996" y="1881400"/>
            <a:ext cx="2676144" cy="1481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573016"/>
            <a:ext cx="2718816" cy="1597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573016"/>
            <a:ext cx="2706624" cy="1597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23" y="5357378"/>
            <a:ext cx="2712720" cy="1450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0708" y="5357378"/>
            <a:ext cx="2694432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27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142875"/>
          <a:ext cx="8572500" cy="6583680"/>
        </p:xfrm>
        <a:graphic>
          <a:graphicData uri="http://schemas.openxmlformats.org/drawingml/2006/table">
            <a:tbl>
              <a:tblPr/>
              <a:tblGrid>
                <a:gridCol w="571500"/>
                <a:gridCol w="2071688"/>
                <a:gridCol w="2000250"/>
                <a:gridCol w="2000250"/>
                <a:gridCol w="1928812"/>
              </a:tblGrid>
              <a:tr h="548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Countries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Capitals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Languages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Traditions</a:t>
                      </a: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</a:t>
                      </a: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</a:t>
                      </a: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</a:t>
                      </a: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</a:t>
                      </a: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</a:t>
                      </a: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39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500063"/>
          <a:ext cx="8643938" cy="1214437"/>
        </p:xfrm>
        <a:graphic>
          <a:graphicData uri="http://schemas.openxmlformats.org/drawingml/2006/table">
            <a:tbl>
              <a:tblPr/>
              <a:tblGrid>
                <a:gridCol w="8643938"/>
              </a:tblGrid>
              <a:tr h="12144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114299" marR="114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220" name="Рисунок 5" descr="PH02750U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929188"/>
            <a:ext cx="24288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571625" y="214313"/>
            <a:ext cx="6215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6000" b="1">
                <a:solidFill>
                  <a:srgbClr val="FF0000"/>
                </a:solidFill>
              </a:rPr>
              <a:t>Homework</a:t>
            </a:r>
            <a:endParaRPr lang="ru-RU" altLang="ru-RU" sz="6000" b="1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1428750"/>
          <a:ext cx="8215312" cy="2628900"/>
        </p:xfrm>
        <a:graphic>
          <a:graphicData uri="http://schemas.openxmlformats.org/drawingml/2006/table">
            <a:tbl>
              <a:tblPr/>
              <a:tblGrid>
                <a:gridCol w="8215312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Ex 3</a:t>
                      </a:r>
                      <a:r>
                        <a:rPr lang="ru-RU" sz="1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1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</a:t>
                      </a:r>
                      <a:r>
                        <a:rPr lang="ru-RU" sz="1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5</a:t>
                      </a:r>
                      <a:r>
                        <a:rPr lang="en-US" sz="1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</a:t>
                      </a:r>
                      <a:endParaRPr lang="ru-RU" sz="115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800444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241</TotalTime>
  <Words>172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Franklin Gothic Medium</vt:lpstr>
      <vt:lpstr>Franklin Gothic Book</vt:lpstr>
      <vt:lpstr>Wingdings 2</vt:lpstr>
      <vt:lpstr>Times New Roman</vt:lpstr>
      <vt:lpstr>Calibri</vt:lpstr>
      <vt:lpstr>Трек</vt:lpstr>
      <vt:lpstr>Lesson 32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32</dc:title>
  <dc:creator>oem</dc:creator>
  <cp:lastModifiedBy>re</cp:lastModifiedBy>
  <cp:revision>19</cp:revision>
  <dcterms:created xsi:type="dcterms:W3CDTF">2014-01-12T08:30:26Z</dcterms:created>
  <dcterms:modified xsi:type="dcterms:W3CDTF">2014-04-14T19:36:22Z</dcterms:modified>
</cp:coreProperties>
</file>