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sldIdLst>
    <p:sldId id="256" r:id="rId3"/>
    <p:sldId id="262" r:id="rId4"/>
    <p:sldId id="268" r:id="rId5"/>
    <p:sldId id="257" r:id="rId6"/>
    <p:sldId id="261" r:id="rId7"/>
    <p:sldId id="263" r:id="rId8"/>
    <p:sldId id="264" r:id="rId9"/>
    <p:sldId id="267" r:id="rId10"/>
    <p:sldId id="265" r:id="rId11"/>
    <p:sldId id="266" r:id="rId12"/>
    <p:sldId id="282" r:id="rId13"/>
    <p:sldId id="275" r:id="rId14"/>
    <p:sldId id="274" r:id="rId15"/>
    <p:sldId id="273" r:id="rId16"/>
    <p:sldId id="276" r:id="rId17"/>
    <p:sldId id="277" r:id="rId18"/>
    <p:sldId id="272" r:id="rId19"/>
    <p:sldId id="287" r:id="rId20"/>
    <p:sldId id="286" r:id="rId21"/>
    <p:sldId id="285" r:id="rId22"/>
    <p:sldId id="284" r:id="rId23"/>
    <p:sldId id="279" r:id="rId24"/>
    <p:sldId id="288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700000"/>
    <a:srgbClr val="7400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8" y="15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apanMas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916113"/>
            <a:ext cx="5400675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16338"/>
            <a:ext cx="5249863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63357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6335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9C6D27-B36D-41CE-831C-656AC5ADD00C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4F9B6-9921-4A07-AAA7-7C65FE142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E37F-1523-44C0-944E-99A1A77E2DB8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9BC21D-E047-433E-9B0A-E83B4EA1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9571-3A63-4434-BF74-6772C0744BC9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40B840-FA87-4051-A66F-B296C7CB2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FFDBF9-1662-4EB8-8A57-F76F8BC4D83E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CA2608-1BD0-4A9A-B635-D5D81AD7A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DF3C06-81C6-49BB-8C32-3E946C50FA41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1118E7-48A5-436B-B4C3-B39E0AA10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5A16-450D-4C75-910F-4F0EB0E25AD8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111582-09C0-4804-8446-E78732EF7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CF7C-3F88-4391-9283-C6122E272E6E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9961FE-49EE-489B-8794-4AECADB08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29D2-48E0-4C5B-937D-FDF0345221FF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961C3A-BC71-443B-BC2E-D6B9B1704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E4550E-FCFE-4706-8C8A-546A37D8E747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94229F6-A1A1-48BE-A66E-802E712AF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1E6B-1556-4CAD-865F-C7209FBC624C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C297-E209-45AC-8DF9-E8B22FF1C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5986E-7F8F-453A-BA78-4B3341A06251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45CC-8BA4-4EC6-8617-AD0D7DAD4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799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8148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JapanSlaid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540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137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D5B616BB-285E-4C02-AE74-57890DD506F7}" type="datetimeFigureOut">
              <a:rPr lang="en-US"/>
              <a:pPr>
                <a:defRPr/>
              </a:pPr>
              <a:t>4/4/2014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E8977E1-17C2-4A4C-8ADC-35A7D7C83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16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t="2734" r="8917"/>
          <a:stretch>
            <a:fillRect/>
          </a:stretch>
        </p:blipFill>
        <p:spPr bwMode="auto">
          <a:xfrm>
            <a:off x="0" y="1531758"/>
            <a:ext cx="3779912" cy="532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115888"/>
            <a:ext cx="53911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908050"/>
            <a:ext cx="6227762" cy="22336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/>
            </a:r>
            <a:b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</a:b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(по-японски, 日本 "</a:t>
            </a:r>
            <a:r>
              <a:rPr lang="ru-RU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нихон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")</a:t>
            </a:r>
            <a:b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(англ.)</a:t>
            </a:r>
            <a:r>
              <a:rPr lang="ru-RU" sz="3000" dirty="0" smtClean="0">
                <a:latin typeface="Century Schoolbook" pitchFamily="18" charset="0"/>
              </a:rPr>
              <a:t/>
            </a:r>
            <a:br>
              <a:rPr lang="ru-RU" sz="3000" dirty="0" smtClean="0">
                <a:latin typeface="Century Schoolbook" pitchFamily="18" charset="0"/>
              </a:rPr>
            </a:b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rticle-1089904-029A9B70000005DC-154_468x346_popu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175" y="4941888"/>
            <a:ext cx="2247900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article-1162402-03ED9A67000005DC-866_634x7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888" y="4149725"/>
            <a:ext cx="1655762" cy="20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Промышленность</a:t>
            </a:r>
          </a:p>
        </p:txBody>
      </p:sp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0" y="836613"/>
            <a:ext cx="41036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1 место в мире по производству судов (52%), автомобилей (23,9%), тракторов, бытовой электротехники, роботов и т. д.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Япония - лидер мировой черной металлургии (100 млн. тонн стали в 1996 г.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0" y="2887663"/>
            <a:ext cx="43561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3-е место в мире по производству электроэнергии после США и России.</a:t>
            </a:r>
          </a:p>
          <a:p>
            <a:pPr algn="just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Отрасли машиностроения: 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электромашиностроение (радиоэлектроника, транспортное машиностроение (автомобилестроение, 12 млн. автомашин в год)   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судостроение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машиностроение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(производство оборудования и станков).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 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6100" y="765175"/>
            <a:ext cx="2255838" cy="149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76342_1301303960_31194x731809_s800x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940425" y="1628775"/>
            <a:ext cx="2232025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ingpong-playing-robot--i-00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56438" y="2852738"/>
            <a:ext cx="2087562" cy="152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С/Х</a:t>
            </a: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250825" y="908050"/>
            <a:ext cx="874871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АПК занято 25% экономически активного населения, из них: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6,6% - в сельском и лесном хозяйстве и рыболовстве;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19,2% - в отраслях по переработке с/х продукции.</a:t>
            </a:r>
            <a:r>
              <a:rPr lang="ru-RU" sz="2000"/>
              <a:t> </a:t>
            </a: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Плодородных земель очень мало. Главные отрасли специализации агробизнеса :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рисосеяние (страна дает 15 млн, тонн риса),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плодоовощеводство,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животноводство (производится 3,5 млн. тонн мяса).</a:t>
            </a: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쌀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4213" y="3933825"/>
            <a:ext cx="3527425" cy="264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0_15_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1500" y="3933825"/>
            <a:ext cx="276860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5786438" cy="6477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Железнодорожный  транспорт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468313" y="1268413"/>
            <a:ext cx="507523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Железнодорожный транспорт Японии является одним из самых лучших в мире.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Общая продолжительность железных дорог — 23 670,7 км.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Одним из самых скоростных поездов считается Shinkansen – (поезд- «пуля»). 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JR_Central_N700_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750" y="3860800"/>
            <a:ext cx="5832475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2D6DA39-C9E7-B914-6D74CAA096C66085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525" y="981075"/>
            <a:ext cx="3170238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Дорожный транспорт</a:t>
            </a: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468313" y="1268413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Японии 1 152 207 км дорог, 863 003 км которых с покрытием. Дорожная полиция — весьма строгая. В Японии левостороннее движение. Автобусные компании, включающие JR Bus управляют дальним автобусным сообщением на расширяющейся сети скоростных автомагистралей.</a:t>
            </a:r>
          </a:p>
        </p:txBody>
      </p:sp>
      <p:pic>
        <p:nvPicPr>
          <p:cNvPr id="27654" name="Рисунок 6" descr="694-8950_Shikoku_BKG-MU66JS_fron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068638"/>
            <a:ext cx="36639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6588125" y="5876925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JR-Bus</a:t>
            </a:r>
            <a:endParaRPr lang="ru-RU"/>
          </a:p>
        </p:txBody>
      </p:sp>
      <p:pic>
        <p:nvPicPr>
          <p:cNvPr id="10" name="Рисунок 9" descr="1541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4213" y="3213100"/>
            <a:ext cx="3382962" cy="286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Воздушный транспорт</a:t>
            </a: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395288" y="4508500"/>
            <a:ext cx="48244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Главный внутренний центр — аэропорт Токио (аэропорт Ханэда), самый оживленный аэропорт Азии и 4-ый самый оживленный аэропорт в мире.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Две главные авиалинии Японии — All Nippon Airways и Japan Airlines</a:t>
            </a:r>
          </a:p>
        </p:txBody>
      </p:sp>
      <p:pic>
        <p:nvPicPr>
          <p:cNvPr id="7" name="Рисунок 6" descr="23f9562733a8b740314d6227a90c45a0.jpg"/>
          <p:cNvPicPr>
            <a:picLocks noChangeAspect="1"/>
          </p:cNvPicPr>
          <p:nvPr/>
        </p:nvPicPr>
        <p:blipFill>
          <a:blip r:embed="rId4" cstate="email">
            <a:lum contrast="-10000"/>
          </a:blip>
          <a:stretch>
            <a:fillRect/>
          </a:stretch>
        </p:blipFill>
        <p:spPr>
          <a:xfrm>
            <a:off x="5436096" y="3861048"/>
            <a:ext cx="3528392" cy="26462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Sudno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764704"/>
            <a:ext cx="6084168" cy="34223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6659563" y="6381750"/>
            <a:ext cx="159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Ханэда, Токио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Морской  транспорт</a:t>
            </a: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3995738" y="2060575"/>
            <a:ext cx="4824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Японии существует порядка 1770 км водных путей, морские суда курсируют у всех побережий внутренних морей</a:t>
            </a:r>
            <a:r>
              <a:rPr lang="ru-RU"/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morskie_perevozki_iz_kitay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575" y="3860800"/>
            <a:ext cx="3671888" cy="275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3(63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288" y="1628775"/>
            <a:ext cx="3170237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17637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Экономические связи</a:t>
            </a:r>
          </a:p>
        </p:txBody>
      </p:sp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395288" y="1916113"/>
            <a:ext cx="34194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Экспорт	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$ 765 200 000 000</a:t>
            </a: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Товары экспорта: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автомобили, сложные микросхемы, сталь, товары химической и машиностроительной промышленности</a:t>
            </a: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Партнёры по экспорту: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Китай (19,4 %)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США (15,7 %)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Республика Корея (8,1 %) </a:t>
            </a:r>
          </a:p>
        </p:txBody>
      </p:sp>
      <p:sp>
        <p:nvSpPr>
          <p:cNvPr id="30725" name="Прямоугольник 8"/>
          <p:cNvSpPr>
            <a:spLocks noChangeArrowheads="1"/>
          </p:cNvSpPr>
          <p:nvPr/>
        </p:nvSpPr>
        <p:spPr bwMode="auto">
          <a:xfrm>
            <a:off x="4787900" y="1841500"/>
            <a:ext cx="36718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Импорт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$ 636 800 000 000</a:t>
            </a: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Товары импорта: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нефть, сжиженный природный газ, текстильные товары, простые микросхемы, компьютеры, рыба и морепродукты.</a:t>
            </a: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Партнёры по импорту: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Китай (22,1 %)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США (9,9 %)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Австралия (6,5 %)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Саудовская Аравия (5,2 %)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ОАЭ (4,2 %)</a:t>
            </a:r>
          </a:p>
        </p:txBody>
      </p:sp>
      <p:pic>
        <p:nvPicPr>
          <p:cNvPr id="13" name="Рисунок 12" descr="8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950" y="0"/>
            <a:ext cx="2051050" cy="136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2411413" y="692150"/>
            <a:ext cx="1223962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35600" y="620713"/>
            <a:ext cx="1152525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095ef3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05105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Гора Фудзи</a:t>
            </a:r>
          </a:p>
        </p:txBody>
      </p:sp>
      <p:pic>
        <p:nvPicPr>
          <p:cNvPr id="14" name="Рисунок 13" descr="0_8c83d_9a76aff7_XL.jpeg"/>
          <p:cNvPicPr>
            <a:picLocks noChangeAspect="1"/>
          </p:cNvPicPr>
          <p:nvPr/>
        </p:nvPicPr>
        <p:blipFill>
          <a:blip r:embed="rId4" cstate="email"/>
          <a:srcRect r="-84"/>
          <a:stretch>
            <a:fillRect/>
          </a:stretch>
        </p:blipFill>
        <p:spPr>
          <a:xfrm>
            <a:off x="797496" y="1052736"/>
            <a:ext cx="8346504" cy="592770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Тории Ицукусима</a:t>
            </a:r>
          </a:p>
        </p:txBody>
      </p:sp>
      <p:pic>
        <p:nvPicPr>
          <p:cNvPr id="9" name="Рисунок 8" descr="Koson-1910-Itsukushim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64088" y="0"/>
            <a:ext cx="3779912" cy="12747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0_2fba6_9dbc06d0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785307"/>
            <a:ext cx="6984776" cy="50726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Парк цветов кавати Фужи</a:t>
            </a:r>
          </a:p>
        </p:txBody>
      </p:sp>
      <p:pic>
        <p:nvPicPr>
          <p:cNvPr id="8" name="Рисунок 7" descr="84213298_park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79712" y="1268760"/>
            <a:ext cx="672861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Flag-Japan-a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395288" y="1989138"/>
            <a:ext cx="4368800" cy="2808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268538" y="5013325"/>
            <a:ext cx="1341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Mistral" pitchFamily="66" charset="0"/>
              </a:rPr>
              <a:t>Флаг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5025" y="549275"/>
            <a:ext cx="3228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akura5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5724128" y="-531440"/>
            <a:ext cx="3707904" cy="496380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3454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76250"/>
            <a:ext cx="3556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18"/>
          <p:cNvSpPr>
            <a:spLocks noChangeArrowheads="1"/>
          </p:cNvSpPr>
          <p:nvPr/>
        </p:nvSpPr>
        <p:spPr bwMode="auto">
          <a:xfrm>
            <a:off x="0" y="404813"/>
            <a:ext cx="3525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0000"/>
                </a:solidFill>
                <a:latin typeface="Mistral" pitchFamily="66" charset="0"/>
              </a:rPr>
              <a:t>Страна восходящего солнца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Достопримечательности</a:t>
            </a:r>
          </a:p>
        </p:txBody>
      </p:sp>
      <p:pic>
        <p:nvPicPr>
          <p:cNvPr id="7" name="Рисунок 6" descr="83882670_large_2920362_4Kawachi_Fuji_Garde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908720"/>
            <a:ext cx="7812021" cy="58590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Достопримечательности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755650" y="836613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Бамбуковый лес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Сагано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расположен в парке Арашияма, префектура Киото, Япония. Аллея, состоящая из тысячи бамбуковых деревьев, аккуратно выстроенных рядами, - одна из красивейших на востоке. </a:t>
            </a:r>
          </a:p>
        </p:txBody>
      </p:sp>
      <p:pic>
        <p:nvPicPr>
          <p:cNvPr id="7" name="Рисунок 6" descr="1334680106_sagano-bamboo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1916832"/>
            <a:ext cx="8502902" cy="477884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Токио</a:t>
            </a:r>
          </a:p>
        </p:txBody>
      </p:sp>
      <p:pic>
        <p:nvPicPr>
          <p:cNvPr id="7" name="Рисунок 6" descr="0_57f66_798b12ea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638" y="3141663"/>
            <a:ext cx="4705350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0317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388" y="836613"/>
            <a:ext cx="5040312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2" name="Заголовок 1"/>
          <p:cNvSpPr>
            <a:spLocks noGrp="1"/>
          </p:cNvSpPr>
          <p:nvPr>
            <p:ph type="title"/>
          </p:nvPr>
        </p:nvSpPr>
        <p:spPr>
          <a:xfrm>
            <a:off x="-468313" y="333375"/>
            <a:ext cx="5786438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Токио</a:t>
            </a:r>
          </a:p>
        </p:txBody>
      </p:sp>
      <p:pic>
        <p:nvPicPr>
          <p:cNvPr id="10" name="Рисунок 9" descr="79e1b3f1e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850" y="3644900"/>
            <a:ext cx="4103688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40200" y="908050"/>
            <a:ext cx="4824413" cy="319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665215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92696"/>
            <a:ext cx="8021960" cy="601647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0px-Japanese_Imperial_Seal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8888" y="1557338"/>
            <a:ext cx="2952750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755650" y="4724400"/>
            <a:ext cx="431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latin typeface="Mistral" pitchFamily="66" charset="0"/>
                <a:cs typeface="Times New Roman" pitchFamily="18" charset="0"/>
              </a:rPr>
              <a:t>Императорская печать </a:t>
            </a:r>
          </a:p>
          <a:p>
            <a:pPr algn="ctr"/>
            <a:r>
              <a:rPr lang="ru-RU" sz="4000">
                <a:latin typeface="Mistral" pitchFamily="66" charset="0"/>
                <a:cs typeface="Times New Roman" pitchFamily="18" charset="0"/>
              </a:rPr>
              <a:t>Японии  (Герб)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5025" y="549275"/>
            <a:ext cx="3228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akura5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5652120" y="-531440"/>
            <a:ext cx="3707904" cy="496380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/>
          <a:srcRect r="1978"/>
          <a:stretch>
            <a:fillRect/>
          </a:stretch>
        </p:blipFill>
        <p:spPr bwMode="auto">
          <a:xfrm>
            <a:off x="0" y="0"/>
            <a:ext cx="3329040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JapanPrin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5786437" cy="6477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Географическое  положение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412875"/>
            <a:ext cx="8388350" cy="3600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Островное государство на Дальнем Востоке. Располагается на островах Хонсю, Хоккайдо, Кюсю, Сикоку.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Общая площадь - около  378  тыс. кв. км.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Общая протяженность береговой линии Японских островов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30  тыс. км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72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0528" y="3573016"/>
            <a:ext cx="4692013" cy="35190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463" name="Прямоугольник 13"/>
          <p:cNvSpPr>
            <a:spLocks noChangeArrowheads="1"/>
          </p:cNvSpPr>
          <p:nvPr/>
        </p:nvSpPr>
        <p:spPr bwMode="auto">
          <a:xfrm>
            <a:off x="4427538" y="3716338"/>
            <a:ext cx="4548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Высшая точка Японии — вулкан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Фудзияма.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tsunamy_04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5867400" y="1773238"/>
            <a:ext cx="3000375" cy="4311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288" y="1196975"/>
            <a:ext cx="5286375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Япония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конституционная монархия.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Император Японии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Акихито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Высший орган государственной власти – парламент, состоящий из палаты представителей и палаты советников.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Правительство возглавляет премьер-министр Японии </a:t>
            </a:r>
          </a:p>
          <a:p>
            <a:pPr>
              <a:defRPr/>
            </a:pPr>
            <a:endParaRPr lang="ru-RU" sz="2800" b="1" dirty="0">
              <a:latin typeface="Gabriola" pitchFamily="82" charset="0"/>
              <a:cs typeface="+mn-cs"/>
            </a:endParaRPr>
          </a:p>
        </p:txBody>
      </p:sp>
      <p:pic>
        <p:nvPicPr>
          <p:cNvPr id="5" name="Рисунок 4" descr="img449_03ph-7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825" y="4437063"/>
            <a:ext cx="1900238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5786437" cy="6477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Государственный Строй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0" y="3286125"/>
            <a:ext cx="89646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Япония </a:t>
            </a:r>
            <a:r>
              <a:rPr lang="ru-RU" sz="2200" u="sng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бедна</a:t>
            </a:r>
            <a:r>
              <a:rPr lang="ru-RU" sz="2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полезными ископаемыми. </a:t>
            </a:r>
          </a:p>
          <a:p>
            <a:pPr algn="ctr"/>
            <a:r>
              <a:rPr lang="ru-RU" sz="2200" u="sng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Минеральные:</a:t>
            </a:r>
            <a:r>
              <a:rPr lang="ru-RU" sz="2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запасы: каменный уголь , сера , медь. В незначительных количествах добываются:  железная руда , руды цветных и редких металлов , каменная соль. </a:t>
            </a:r>
          </a:p>
          <a:p>
            <a:pPr algn="ctr"/>
            <a:r>
              <a:rPr lang="ru-RU" sz="2200" u="sng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Водные:</a:t>
            </a:r>
            <a:r>
              <a:rPr lang="ru-RU" sz="2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Крупнейшие реки - Синано, Тонэ, Китаками и Исикари. Воды рек используются для орошения.</a:t>
            </a:r>
          </a:p>
          <a:p>
            <a:pPr algn="ctr"/>
            <a:r>
              <a:rPr lang="ru-RU" sz="2200" u="sng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Лесные: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Япония — импортёр древесины (50 % древесины, привозимая в основном из Канады). Страна обеспечивает собственные потребности в древесине лишь на 20 %.  </a:t>
            </a:r>
          </a:p>
          <a:p>
            <a:pPr algn="ctr"/>
            <a:endParaRPr lang="ru-RU" sz="2200" b="1">
              <a:latin typeface="Gabriola" pitchFamily="82" charset="0"/>
            </a:endParaRPr>
          </a:p>
          <a:p>
            <a:pPr algn="ctr"/>
            <a:endParaRPr lang="ru-RU" sz="2200" b="1">
              <a:latin typeface="Gabriola" pitchFamily="82" charset="0"/>
            </a:endParaRPr>
          </a:p>
          <a:p>
            <a:pPr algn="ctr"/>
            <a:endParaRPr lang="ru-RU" sz="2200" b="1">
              <a:latin typeface="Gabriola" pitchFamily="82" charset="0"/>
            </a:endParaRPr>
          </a:p>
          <a:p>
            <a:pPr algn="ctr"/>
            <a:endParaRPr lang="ru-RU" sz="2200" b="1" u="sng">
              <a:latin typeface="Gabriola" pitchFamily="82" charset="0"/>
            </a:endParaRPr>
          </a:p>
          <a:p>
            <a:pPr algn="ctr"/>
            <a:endParaRPr lang="ru-RU" sz="2200"/>
          </a:p>
        </p:txBody>
      </p:sp>
      <p:pic>
        <p:nvPicPr>
          <p:cNvPr id="5" name="Рисунок 4" descr="desktopwallpapers.org.ua-11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288" y="1196975"/>
            <a:ext cx="3249612" cy="194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Tochigi_Prefecture_Nikko_Japa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64163" y="1125538"/>
            <a:ext cx="3154362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Природные ресурсы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69c61f1a21f61f1d7f0256e193fbc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513" y="5084763"/>
            <a:ext cx="2592387" cy="155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ic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388" y="1268413"/>
            <a:ext cx="2065337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2195513" y="1341438"/>
            <a:ext cx="694848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Почвенные ресурсы</a:t>
            </a:r>
            <a:r>
              <a:rPr lang="ru-RU" sz="24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ограничены:  25 % территории - уклоны менее 15°,   1/3 почв - бедные.    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 (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обрабатываемых земель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16 % всей территории. </a:t>
            </a:r>
          </a:p>
          <a:p>
            <a:pPr algn="ctr"/>
            <a:endParaRPr lang="ru-RU" sz="2400" u="sng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Рыболовство</a:t>
            </a:r>
            <a:r>
              <a:rPr lang="ru-RU" sz="24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 вылову рыбы - 1 место в мире (12 млн. тонн). (Морское и океанское рыболовство).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Главный район мирового рыболовства - северо-западная часть Тихого океана.</a:t>
            </a:r>
          </a:p>
          <a:p>
            <a:pPr algn="ctr"/>
            <a:endParaRPr lang="en-US" sz="2400" b="1">
              <a:latin typeface="Gabriola" pitchFamily="82" charset="0"/>
            </a:endParaRPr>
          </a:p>
          <a:p>
            <a:pPr algn="ctr"/>
            <a:endParaRPr lang="ru-RU" sz="2400" b="1">
              <a:latin typeface="Gabriola" pitchFamily="82" charset="0"/>
            </a:endParaRPr>
          </a:p>
          <a:p>
            <a:pPr algn="ctr"/>
            <a:endParaRPr lang="ru-RU"/>
          </a:p>
          <a:p>
            <a:pPr algn="ctr"/>
            <a:endParaRPr lang="ru-RU" sz="2200" b="1">
              <a:latin typeface="Gabriola" pitchFamily="82" charset="0"/>
            </a:endParaRPr>
          </a:p>
          <a:p>
            <a:pPr algn="ctr"/>
            <a:endParaRPr lang="ru-RU" sz="2200" b="1">
              <a:latin typeface="Gabriola" pitchFamily="82" charset="0"/>
            </a:endParaRPr>
          </a:p>
          <a:p>
            <a:pPr algn="ctr"/>
            <a:endParaRPr lang="ru-RU" sz="2200" b="1">
              <a:latin typeface="Gabriola" pitchFamily="82" charset="0"/>
            </a:endParaRPr>
          </a:p>
          <a:p>
            <a:pPr algn="ctr"/>
            <a:endParaRPr lang="ru-RU" sz="2200" b="1" u="sng">
              <a:latin typeface="Gabriola" pitchFamily="82" charset="0"/>
            </a:endParaRPr>
          </a:p>
          <a:p>
            <a:pPr algn="ctr"/>
            <a:endParaRPr lang="ru-RU" sz="2200"/>
          </a:p>
        </p:txBody>
      </p:sp>
      <p:sp>
        <p:nvSpPr>
          <p:cNvPr id="2253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Природные ресурсы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portfishing_tour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288" y="3644900"/>
            <a:ext cx="1944687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913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23850" y="2852738"/>
            <a:ext cx="7929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Раса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– монголоидная.</a:t>
            </a:r>
          </a:p>
          <a:p>
            <a:r>
              <a:rPr lang="ru-RU" sz="22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Религии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–синтоизм и буддизм ( б. 80%),. Новые религии (смесь синтоизма, буддизма, даосизма, христианства, конфуцианства). </a:t>
            </a:r>
          </a:p>
        </p:txBody>
      </p:sp>
      <p:pic>
        <p:nvPicPr>
          <p:cNvPr id="5" name="Рисунок 4" descr="196048d0c87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5" y="142875"/>
            <a:ext cx="2071688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3893241_60772_633pxBuddhaStThailan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5463" y="4581525"/>
            <a:ext cx="2089150" cy="197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285750" y="4071938"/>
            <a:ext cx="66071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Столица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– Токио  - численность 13 млн. человек,  плотность населения — 6 тыс. чел./км²</a:t>
            </a:r>
          </a:p>
          <a:p>
            <a:r>
              <a:rPr lang="ru-RU" sz="22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Крупные города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–  Иокогама (3,393 млн.чел.), Осака (2,594 млн.),  Нагоя (2,167 млн.), Саппоро (1,811млн.),  и Киото (1,460 млн.).</a:t>
            </a:r>
          </a:p>
          <a:p>
            <a:r>
              <a:rPr lang="ru-RU" sz="22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Население высоко урбанизировано -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80%.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Основной центр урбанизации – Токио.</a:t>
            </a:r>
          </a:p>
        </p:txBody>
      </p:sp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2357438" y="1214438"/>
            <a:ext cx="7000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–  127 076 183 человек </a:t>
            </a:r>
          </a:p>
          <a:p>
            <a:r>
              <a:rPr lang="ru-RU" sz="22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Национальный состав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– однонациональный, японцы - 99.4%. Этническое меньшинство (0,6%) -  айну, корейцы, китайцы и белые.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0"/>
            <a:ext cx="2915816" cy="8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1" name="Заголовок 1"/>
          <p:cNvSpPr>
            <a:spLocks noGrp="1"/>
          </p:cNvSpPr>
          <p:nvPr>
            <p:ph type="title"/>
          </p:nvPr>
        </p:nvSpPr>
        <p:spPr>
          <a:xfrm>
            <a:off x="1258888" y="0"/>
            <a:ext cx="5786437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0000"/>
                </a:solidFill>
                <a:latin typeface="Mistral" pitchFamily="66" charset="0"/>
                <a:ea typeface="Batang" pitchFamily="18" charset="-127"/>
                <a:cs typeface="Times New Roman" pitchFamily="18" charset="0"/>
              </a:rPr>
              <a:t>Население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Japan">
  <a:themeElements>
    <a:clrScheme name="Japa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Jap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p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p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p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p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p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p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p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p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p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p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p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p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747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Wingdings</vt:lpstr>
      <vt:lpstr>Wingdings 2</vt:lpstr>
      <vt:lpstr>Tw Cen MT</vt:lpstr>
      <vt:lpstr>Century Schoolbook</vt:lpstr>
      <vt:lpstr>Times New Roman</vt:lpstr>
      <vt:lpstr>Mistral</vt:lpstr>
      <vt:lpstr>Batang</vt:lpstr>
      <vt:lpstr>Gabriola</vt:lpstr>
      <vt:lpstr>Japan</vt:lpstr>
      <vt:lpstr>Обычная</vt:lpstr>
      <vt:lpstr> (по-японски, 日本 "нихон")  Japan (англ.) </vt:lpstr>
      <vt:lpstr>Слайд 2</vt:lpstr>
      <vt:lpstr>Слайд 3</vt:lpstr>
      <vt:lpstr>Слайд 4</vt:lpstr>
      <vt:lpstr>Географическое  положение</vt:lpstr>
      <vt:lpstr>Государственный Строй</vt:lpstr>
      <vt:lpstr>Природные ресурсы</vt:lpstr>
      <vt:lpstr>Природные ресурсы</vt:lpstr>
      <vt:lpstr>Население</vt:lpstr>
      <vt:lpstr>Промышленность</vt:lpstr>
      <vt:lpstr>С/Х</vt:lpstr>
      <vt:lpstr>Железнодорожный  транспорт</vt:lpstr>
      <vt:lpstr>Дорожный транспорт</vt:lpstr>
      <vt:lpstr>Воздушный транспорт</vt:lpstr>
      <vt:lpstr>Морской  транспорт</vt:lpstr>
      <vt:lpstr>Экономические связи</vt:lpstr>
      <vt:lpstr>Гора Фудзи</vt:lpstr>
      <vt:lpstr>Тории Ицукусима</vt:lpstr>
      <vt:lpstr>Парк цветов кавати Фужи</vt:lpstr>
      <vt:lpstr>Достопримечательности</vt:lpstr>
      <vt:lpstr>Достопримечательности</vt:lpstr>
      <vt:lpstr>Токио</vt:lpstr>
      <vt:lpstr>Токио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re</cp:lastModifiedBy>
  <cp:revision>71</cp:revision>
  <dcterms:created xsi:type="dcterms:W3CDTF">2012-11-27T16:24:13Z</dcterms:created>
  <dcterms:modified xsi:type="dcterms:W3CDTF">2014-04-04T20:00:15Z</dcterms:modified>
</cp:coreProperties>
</file>