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9" r:id="rId1"/>
  </p:sldMasterIdLst>
  <p:notesMasterIdLst>
    <p:notesMasterId r:id="rId15"/>
  </p:notesMasterIdLst>
  <p:sldIdLst>
    <p:sldId id="287" r:id="rId2"/>
    <p:sldId id="283" r:id="rId3"/>
    <p:sldId id="257" r:id="rId4"/>
    <p:sldId id="258" r:id="rId5"/>
    <p:sldId id="271" r:id="rId6"/>
    <p:sldId id="276" r:id="rId7"/>
    <p:sldId id="277" r:id="rId8"/>
    <p:sldId id="278" r:id="rId9"/>
    <p:sldId id="259" r:id="rId10"/>
    <p:sldId id="279" r:id="rId11"/>
    <p:sldId id="286" r:id="rId12"/>
    <p:sldId id="285" r:id="rId13"/>
    <p:sldId id="28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91729"/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42" autoAdjust="0"/>
  </p:normalViewPr>
  <p:slideViewPr>
    <p:cSldViewPr>
      <p:cViewPr varScale="1">
        <p:scale>
          <a:sx n="41" d="100"/>
          <a:sy n="41" d="100"/>
        </p:scale>
        <p:origin x="-12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2554C1-3835-4131-9E41-61C36E71D364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42145C-5429-4F5C-9D39-CBA1FE213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BC001D-DC1B-42E8-98AC-FF4CE0B5418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5907C0-D3F9-4C0F-9AFF-F45C7C0F4CB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5297-743C-4FCA-BA56-D67442D21657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263FB-D44B-47B5-84C3-45996F4F5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B02B0-547D-4A2E-8126-44FE7CCCC6A1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F64A-CFE5-41CB-84C4-61CD609EB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BB16-FB35-46EA-A0A9-FECF01E49201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D775-B7AC-4C2C-A982-0FEB65742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637BA-A164-480E-BC44-74533FA03E70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4966-3553-4794-8168-23302A781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1CBA-2505-4824-A6AC-7C32A9B825AD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050C-E42A-4BB3-B7C2-09227F7F0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24D1-10CD-4AD7-BC4D-6618235EDF5E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CC0A-EB0D-4B0E-BFEA-98DD61BB1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37F8-D984-47A0-8C5B-99372246C3A0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1DFE9-C599-4DA0-B755-E0D550CDB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3602-48B8-40E4-8E22-B3D203615136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594A3-9FE3-4D4A-80A3-790A5E026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7AB44-A94C-411F-8BD9-AB26510EA528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0CF1-5A45-4AC5-A876-D4FBD4ACF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7274A-227E-4CD1-9014-E52BB7D12ED3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A2837-A25D-4267-8B1D-B17540957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EAA5-1EC6-45E4-92C3-6B9FC79C0ADB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DDA4-EB2A-4C07-9C46-DB31DE54A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DB805E-4C06-49C1-A0AF-C38083D91C85}" type="datetime1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8D04DD-D7EF-40A3-B087-D2715775D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09" r:id="rId4"/>
    <p:sldLayoutId id="2147483815" r:id="rId5"/>
    <p:sldLayoutId id="2147483810" r:id="rId6"/>
    <p:sldLayoutId id="2147483816" r:id="rId7"/>
    <p:sldLayoutId id="2147483817" r:id="rId8"/>
    <p:sldLayoutId id="2147483818" r:id="rId9"/>
    <p:sldLayoutId id="2147483811" r:id="rId10"/>
    <p:sldLayoutId id="214748381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642938"/>
            <a:ext cx="4572000" cy="1338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Чему  бы ты  ни  учился, </a:t>
            </a:r>
          </a:p>
          <a:p>
            <a:pPr>
              <a:lnSpc>
                <a:spcPct val="150000"/>
              </a:lnSpc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ты  учишься для себя.</a:t>
            </a:r>
          </a:p>
          <a:p>
            <a:pPr algn="r"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Петроний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2500313"/>
            <a:ext cx="807243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Тождественные преобразования степенных выражений</a:t>
            </a:r>
          </a:p>
          <a:p>
            <a:pPr>
              <a:defRPr/>
            </a:pP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defRPr/>
            </a:pPr>
            <a:endParaRPr lang="ru-RU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Прямоугольник 5"/>
          <p:cNvSpPr>
            <a:spLocks noChangeArrowheads="1"/>
          </p:cNvSpPr>
          <p:nvPr/>
        </p:nvSpPr>
        <p:spPr bwMode="auto">
          <a:xfrm>
            <a:off x="2428875" y="5643563"/>
            <a:ext cx="6286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Российский колледж традиционный культуры СПБ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Составить  преподаватель математики Попова Л.А.                                        2013 г</a:t>
            </a:r>
          </a:p>
        </p:txBody>
      </p:sp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2786063" y="214313"/>
            <a:ext cx="5072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929688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  <a:p>
            <a:pPr algn="ctr">
              <a:defRPr/>
            </a:pP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Тренажер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Представить в виде степени рациональным  показателем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214688" y="1428750"/>
          <a:ext cx="2482850" cy="5232400"/>
        </p:xfrm>
        <a:graphic>
          <a:graphicData uri="http://schemas.openxmlformats.org/presentationml/2006/ole">
            <p:oleObj spid="_x0000_s8194" name="Формула" r:id="rId4" imgW="507960" imgH="1955520" progId="Equation.3">
              <p:embed/>
            </p:oleObj>
          </a:graphicData>
        </a:graphic>
      </p:graphicFrame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513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25963"/>
          </a:xfrm>
        </p:spPr>
        <p:txBody>
          <a:bodyPr>
            <a:normAutofit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800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 Из точки А в  направлении до точки В катер доплыл за 90 минут, а из точки В </a:t>
            </a:r>
            <a:r>
              <a:rPr lang="ru-RU" dirty="0" err="1" smtClean="0"/>
              <a:t>в</a:t>
            </a:r>
            <a:r>
              <a:rPr lang="ru-RU" dirty="0" smtClean="0"/>
              <a:t>  направлении до точки А – за 1 час 30 минут. Почему 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1507" name="Рисунок 11" descr="http://minobr.org/images/stories/logo-pap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4143375"/>
            <a:ext cx="257175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1214438" y="142875"/>
            <a:ext cx="6072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38" y="357188"/>
          <a:ext cx="7858180" cy="6394108"/>
        </p:xfrm>
        <a:graphic>
          <a:graphicData uri="http://schemas.openxmlformats.org/drawingml/2006/table">
            <a:tbl>
              <a:tblPr/>
              <a:tblGrid>
                <a:gridCol w="3928680"/>
                <a:gridCol w="3929500"/>
              </a:tblGrid>
              <a:tr h="2857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63242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Вынесение общего множителя за скобку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6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3242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Разложить на множители , используя формулы сокращени</a:t>
                      </a:r>
                      <a:r>
                        <a:rPr lang="ru-RU" sz="1800" dirty="0">
                          <a:solidFill>
                            <a:srgbClr val="63242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4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1790" algn="l"/>
                        </a:tabLst>
                      </a:pPr>
                      <a:r>
                        <a:rPr lang="ru-RU" sz="1800" b="1" dirty="0">
                          <a:solidFill>
                            <a:srgbClr val="63242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Решить уравнения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3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3242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Сократить дробь</a:t>
                      </a:r>
                      <a:r>
                        <a:rPr lang="ru-RU" sz="1800" b="1" dirty="0" smtClean="0">
                          <a:solidFill>
                            <a:srgbClr val="63242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4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6324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18" name="Object 15"/>
          <p:cNvGraphicFramePr>
            <a:graphicFrameLocks noChangeAspect="1"/>
          </p:cNvGraphicFramePr>
          <p:nvPr/>
        </p:nvGraphicFramePr>
        <p:xfrm>
          <a:off x="714375" y="428625"/>
          <a:ext cx="1828800" cy="754063"/>
        </p:xfrm>
        <a:graphic>
          <a:graphicData uri="http://schemas.openxmlformats.org/presentationml/2006/ole">
            <p:oleObj spid="_x0000_s9218" name="Формула" r:id="rId4" imgW="799920" imgH="330120" progId="Equation.3">
              <p:embed/>
            </p:oleObj>
          </a:graphicData>
        </a:graphic>
      </p:graphicFrame>
      <p:graphicFrame>
        <p:nvGraphicFramePr>
          <p:cNvPr id="9219" name="Object 17"/>
          <p:cNvGraphicFramePr>
            <a:graphicFrameLocks noChangeAspect="1"/>
          </p:cNvGraphicFramePr>
          <p:nvPr/>
        </p:nvGraphicFramePr>
        <p:xfrm>
          <a:off x="714375" y="1714500"/>
          <a:ext cx="2786063" cy="714375"/>
        </p:xfrm>
        <a:graphic>
          <a:graphicData uri="http://schemas.openxmlformats.org/presentationml/2006/ole">
            <p:oleObj spid="_x0000_s9219" name="Формула" r:id="rId5" imgW="774360" imgH="330120" progId="Equation.3">
              <p:embed/>
            </p:oleObj>
          </a:graphicData>
        </a:graphic>
      </p:graphicFrame>
      <p:graphicFrame>
        <p:nvGraphicFramePr>
          <p:cNvPr id="9220" name="Object 19"/>
          <p:cNvGraphicFramePr>
            <a:graphicFrameLocks noChangeAspect="1"/>
          </p:cNvGraphicFramePr>
          <p:nvPr/>
        </p:nvGraphicFramePr>
        <p:xfrm>
          <a:off x="4714875" y="500063"/>
          <a:ext cx="2438400" cy="642937"/>
        </p:xfrm>
        <a:graphic>
          <a:graphicData uri="http://schemas.openxmlformats.org/presentationml/2006/ole">
            <p:oleObj spid="_x0000_s9220" name="Формула" r:id="rId6" imgW="1015920" imgH="330120" progId="Equation.3">
              <p:embed/>
            </p:oleObj>
          </a:graphicData>
        </a:graphic>
      </p:graphicFrame>
      <p:graphicFrame>
        <p:nvGraphicFramePr>
          <p:cNvPr id="9221" name="Object 20"/>
          <p:cNvGraphicFramePr>
            <a:graphicFrameLocks noChangeAspect="1"/>
          </p:cNvGraphicFramePr>
          <p:nvPr/>
        </p:nvGraphicFramePr>
        <p:xfrm>
          <a:off x="4714875" y="1143000"/>
          <a:ext cx="2957513" cy="654050"/>
        </p:xfrm>
        <a:graphic>
          <a:graphicData uri="http://schemas.openxmlformats.org/presentationml/2006/ole">
            <p:oleObj spid="_x0000_s9221" name="Формула" r:id="rId7" imgW="939600" imgH="291960" progId="Equation.3">
              <p:embed/>
            </p:oleObj>
          </a:graphicData>
        </a:graphic>
      </p:graphicFrame>
      <p:graphicFrame>
        <p:nvGraphicFramePr>
          <p:cNvPr id="9222" name="Object 21"/>
          <p:cNvGraphicFramePr>
            <a:graphicFrameLocks noChangeAspect="1"/>
          </p:cNvGraphicFramePr>
          <p:nvPr/>
        </p:nvGraphicFramePr>
        <p:xfrm>
          <a:off x="4643438" y="1714500"/>
          <a:ext cx="2241550" cy="665163"/>
        </p:xfrm>
        <a:graphic>
          <a:graphicData uri="http://schemas.openxmlformats.org/presentationml/2006/ole">
            <p:oleObj spid="_x0000_s9222" name="Формула" r:id="rId8" imgW="825480" imgH="330120" progId="Equation.3">
              <p:embed/>
            </p:oleObj>
          </a:graphicData>
        </a:graphic>
      </p:graphicFrame>
      <p:graphicFrame>
        <p:nvGraphicFramePr>
          <p:cNvPr id="9223" name="Object 22"/>
          <p:cNvGraphicFramePr>
            <a:graphicFrameLocks noChangeAspect="1"/>
          </p:cNvGraphicFramePr>
          <p:nvPr/>
        </p:nvGraphicFramePr>
        <p:xfrm>
          <a:off x="714375" y="1143000"/>
          <a:ext cx="2957513" cy="654050"/>
        </p:xfrm>
        <a:graphic>
          <a:graphicData uri="http://schemas.openxmlformats.org/presentationml/2006/ole">
            <p:oleObj spid="_x0000_s9223" name="Формула" r:id="rId9" imgW="939600" imgH="291960" progId="Equation.3">
              <p:embed/>
            </p:oleObj>
          </a:graphicData>
        </a:graphic>
      </p:graphicFrame>
      <p:graphicFrame>
        <p:nvGraphicFramePr>
          <p:cNvPr id="9224" name="Object 50"/>
          <p:cNvGraphicFramePr>
            <a:graphicFrameLocks noChangeAspect="1"/>
          </p:cNvGraphicFramePr>
          <p:nvPr/>
        </p:nvGraphicFramePr>
        <p:xfrm>
          <a:off x="785813" y="3000375"/>
          <a:ext cx="1643062" cy="454025"/>
        </p:xfrm>
        <a:graphic>
          <a:graphicData uri="http://schemas.openxmlformats.org/presentationml/2006/ole">
            <p:oleObj spid="_x0000_s9224" name="Формула" r:id="rId10" imgW="736560" imgH="203040" progId="Equation.3">
              <p:embed/>
            </p:oleObj>
          </a:graphicData>
        </a:graphic>
      </p:graphicFrame>
      <p:graphicFrame>
        <p:nvGraphicFramePr>
          <p:cNvPr id="9225" name="Object 51"/>
          <p:cNvGraphicFramePr>
            <a:graphicFrameLocks noChangeAspect="1"/>
          </p:cNvGraphicFramePr>
          <p:nvPr/>
        </p:nvGraphicFramePr>
        <p:xfrm>
          <a:off x="642938" y="3357563"/>
          <a:ext cx="2209800" cy="746125"/>
        </p:xfrm>
        <a:graphic>
          <a:graphicData uri="http://schemas.openxmlformats.org/presentationml/2006/ole">
            <p:oleObj spid="_x0000_s9225" name="Формула" r:id="rId11" imgW="977760" imgH="330120" progId="Equation.3">
              <p:embed/>
            </p:oleObj>
          </a:graphicData>
        </a:graphic>
      </p:graphicFrame>
      <p:graphicFrame>
        <p:nvGraphicFramePr>
          <p:cNvPr id="9226" name="Object 52"/>
          <p:cNvGraphicFramePr>
            <a:graphicFrameLocks noChangeAspect="1"/>
          </p:cNvGraphicFramePr>
          <p:nvPr/>
        </p:nvGraphicFramePr>
        <p:xfrm>
          <a:off x="4572000" y="2857500"/>
          <a:ext cx="1614488" cy="736600"/>
        </p:xfrm>
        <a:graphic>
          <a:graphicData uri="http://schemas.openxmlformats.org/presentationml/2006/ole">
            <p:oleObj spid="_x0000_s9226" name="Формула" r:id="rId12" imgW="723600" imgH="330120" progId="Equation.3">
              <p:embed/>
            </p:oleObj>
          </a:graphicData>
        </a:graphic>
      </p:graphicFrame>
      <p:graphicFrame>
        <p:nvGraphicFramePr>
          <p:cNvPr id="9227" name="Object 54"/>
          <p:cNvGraphicFramePr>
            <a:graphicFrameLocks noChangeAspect="1"/>
          </p:cNvGraphicFramePr>
          <p:nvPr/>
        </p:nvGraphicFramePr>
        <p:xfrm>
          <a:off x="4572000" y="3429000"/>
          <a:ext cx="2392363" cy="808038"/>
        </p:xfrm>
        <a:graphic>
          <a:graphicData uri="http://schemas.openxmlformats.org/presentationml/2006/ole">
            <p:oleObj spid="_x0000_s9227" name="Формула" r:id="rId13" imgW="977760" imgH="330120" progId="Equation.3">
              <p:embed/>
            </p:oleObj>
          </a:graphicData>
        </a:graphic>
      </p:graphicFrame>
      <p:graphicFrame>
        <p:nvGraphicFramePr>
          <p:cNvPr id="9228" name="Object 56"/>
          <p:cNvGraphicFramePr>
            <a:graphicFrameLocks noChangeAspect="1"/>
          </p:cNvGraphicFramePr>
          <p:nvPr/>
        </p:nvGraphicFramePr>
        <p:xfrm>
          <a:off x="785813" y="4643438"/>
          <a:ext cx="1885950" cy="549275"/>
        </p:xfrm>
        <a:graphic>
          <a:graphicData uri="http://schemas.openxmlformats.org/presentationml/2006/ole">
            <p:oleObj spid="_x0000_s9228" name="Формула" r:id="rId14" imgW="787320" imgH="228600" progId="Equation.3">
              <p:embed/>
            </p:oleObj>
          </a:graphicData>
        </a:graphic>
      </p:graphicFrame>
      <p:graphicFrame>
        <p:nvGraphicFramePr>
          <p:cNvPr id="9229" name="Object 57"/>
          <p:cNvGraphicFramePr>
            <a:graphicFrameLocks noChangeAspect="1"/>
          </p:cNvGraphicFramePr>
          <p:nvPr/>
        </p:nvGraphicFramePr>
        <p:xfrm>
          <a:off x="4643438" y="4643438"/>
          <a:ext cx="1773237" cy="549275"/>
        </p:xfrm>
        <a:graphic>
          <a:graphicData uri="http://schemas.openxmlformats.org/presentationml/2006/ole">
            <p:oleObj spid="_x0000_s9229" name="Формула" r:id="rId15" imgW="736560" imgH="228600" progId="Equation.3">
              <p:embed/>
            </p:oleObj>
          </a:graphicData>
        </a:graphic>
      </p:graphicFrame>
      <p:graphicFrame>
        <p:nvGraphicFramePr>
          <p:cNvPr id="9230" name="Object 60"/>
          <p:cNvGraphicFramePr>
            <a:graphicFrameLocks noChangeAspect="1"/>
          </p:cNvGraphicFramePr>
          <p:nvPr/>
        </p:nvGraphicFramePr>
        <p:xfrm>
          <a:off x="714375" y="5429250"/>
          <a:ext cx="1928813" cy="1214438"/>
        </p:xfrm>
        <a:graphic>
          <a:graphicData uri="http://schemas.openxmlformats.org/presentationml/2006/ole">
            <p:oleObj spid="_x0000_s9230" name="Формула" r:id="rId16" imgW="647640" imgH="647640" progId="Equation.3">
              <p:embed/>
            </p:oleObj>
          </a:graphicData>
        </a:graphic>
      </p:graphicFrame>
      <p:graphicFrame>
        <p:nvGraphicFramePr>
          <p:cNvPr id="9231" name="Object 61"/>
          <p:cNvGraphicFramePr>
            <a:graphicFrameLocks noChangeAspect="1"/>
          </p:cNvGraphicFramePr>
          <p:nvPr/>
        </p:nvGraphicFramePr>
        <p:xfrm>
          <a:off x="5072063" y="5286375"/>
          <a:ext cx="1941512" cy="1370013"/>
        </p:xfrm>
        <a:graphic>
          <a:graphicData uri="http://schemas.openxmlformats.org/presentationml/2006/ole">
            <p:oleObj spid="_x0000_s9231" name="Формула" r:id="rId17" imgW="634680" imgH="622080" progId="Equation.3">
              <p:embed/>
            </p:oleObj>
          </a:graphicData>
        </a:graphic>
      </p:graphicFrame>
      <p:sp>
        <p:nvSpPr>
          <p:cNvPr id="9269" name="Прямоугольник 16"/>
          <p:cNvSpPr>
            <a:spLocks noChangeArrowheads="1"/>
          </p:cNvSpPr>
          <p:nvPr/>
        </p:nvSpPr>
        <p:spPr bwMode="auto">
          <a:xfrm>
            <a:off x="1357313" y="0"/>
            <a:ext cx="6572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813" y="928688"/>
            <a:ext cx="492918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 так много на земле,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всех – своя тематика.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есть одна из них милей,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Зовётся математикой.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0438" y="2786063"/>
            <a:ext cx="5286375" cy="1949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ней не бывает скользких мест,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строго в ней доказано,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 нею движется прогресс,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этим нам всё сказано.</a:t>
            </a:r>
          </a:p>
          <a:p>
            <a:pPr>
              <a:defRPr/>
            </a:pPr>
            <a:endParaRPr lang="ru-RU" sz="2000" dirty="0"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250" y="4857750"/>
            <a:ext cx="2000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О.В.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Панишева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22533" name="Рисунок 11" descr="http://minobr.org/images/stories/logo-pap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00625"/>
            <a:ext cx="2286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Прямоугольник 6"/>
          <p:cNvSpPr>
            <a:spLocks noChangeArrowheads="1"/>
          </p:cNvSpPr>
          <p:nvPr/>
        </p:nvSpPr>
        <p:spPr bwMode="auto">
          <a:xfrm>
            <a:off x="2071688" y="214313"/>
            <a:ext cx="5929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357313" y="928688"/>
            <a:ext cx="7215187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i="1" smtClean="0"/>
              <a:t> </a:t>
            </a:r>
            <a:endParaRPr lang="ru-RU" smtClean="0"/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Какие преобразования называются тождественными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Дать определение тождества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Какие приемы используются при тождественных преобразованиях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Назовите свойства степени с рациональным показателем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Формула перехода от корня к степени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Формула от отрицательного показателя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Формула сокращенного умножения 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38" y="500063"/>
            <a:ext cx="65008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Вопросы: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428750" y="142875"/>
            <a:ext cx="6072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7"/>
          <p:cNvSpPr txBox="1">
            <a:spLocks noChangeArrowheads="1"/>
          </p:cNvSpPr>
          <p:nvPr/>
        </p:nvSpPr>
        <p:spPr bwMode="auto">
          <a:xfrm>
            <a:off x="571500" y="2928938"/>
            <a:ext cx="7715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285750" y="0"/>
            <a:ext cx="914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800"/>
          </a:p>
          <a:p>
            <a:pPr eaLnBrk="0" hangingPunct="0"/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786063" y="1643063"/>
          <a:ext cx="3236912" cy="4946650"/>
        </p:xfrm>
        <a:graphic>
          <a:graphicData uri="http://schemas.openxmlformats.org/presentationml/2006/ole">
            <p:oleObj spid="_x0000_s1026" name="Формула" r:id="rId3" imgW="1371600" imgH="2095500" progId="Equation.3">
              <p:embed/>
            </p:oleObj>
          </a:graphicData>
        </a:graphic>
      </p:graphicFrame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Прямоугольник 17"/>
          <p:cNvSpPr>
            <a:spLocks noChangeArrowheads="1"/>
          </p:cNvSpPr>
          <p:nvPr/>
        </p:nvSpPr>
        <p:spPr bwMode="auto">
          <a:xfrm>
            <a:off x="500063" y="285750"/>
            <a:ext cx="8215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степени с рациональным  показателем </a:t>
            </a:r>
            <a:b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рациональные  числа, а &gt;0 и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&gt;0 ).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Прямоугольник 6"/>
          <p:cNvSpPr>
            <a:spLocks noChangeArrowheads="1"/>
          </p:cNvSpPr>
          <p:nvPr/>
        </p:nvSpPr>
        <p:spPr bwMode="auto">
          <a:xfrm>
            <a:off x="1571625" y="0"/>
            <a:ext cx="6286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29625" cy="785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рациональным показателем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857250" y="2143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1071563" y="285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285750" y="357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65" name="Rectangle 16"/>
          <p:cNvSpPr>
            <a:spLocks noChangeArrowheads="1"/>
          </p:cNvSpPr>
          <p:nvPr/>
        </p:nvSpPr>
        <p:spPr bwMode="auto">
          <a:xfrm>
            <a:off x="0" y="2143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6" name="Rectangle 17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14563" y="3000375"/>
          <a:ext cx="4856162" cy="1214438"/>
        </p:xfrm>
        <a:graphic>
          <a:graphicData uri="http://schemas.openxmlformats.org/presentationml/2006/ole">
            <p:oleObj spid="_x0000_s2050" name="Формула" r:id="rId3" imgW="939600" imgH="4572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7188" y="1643063"/>
            <a:ext cx="40719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Если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  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-  натуральное число, 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57313" y="2214563"/>
            <a:ext cx="17272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-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целое число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71563" y="1571625"/>
          <a:ext cx="357187" cy="461963"/>
        </p:xfrm>
        <a:graphic>
          <a:graphicData uri="http://schemas.openxmlformats.org/presentationml/2006/ole">
            <p:oleObj spid="_x0000_s2051" name="Формула" r:id="rId4" imgW="126835" imgH="139518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143375" y="1571625"/>
          <a:ext cx="1285875" cy="500063"/>
        </p:xfrm>
        <a:graphic>
          <a:graphicData uri="http://schemas.openxmlformats.org/presentationml/2006/ole">
            <p:oleObj spid="_x0000_s2052" name="Формула" r:id="rId5" imgW="355138" imgH="177569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42938" y="2143125"/>
          <a:ext cx="500062" cy="441325"/>
        </p:xfrm>
        <a:graphic>
          <a:graphicData uri="http://schemas.openxmlformats.org/presentationml/2006/ole">
            <p:oleObj spid="_x0000_s2053" name="Формула" r:id="rId6" imgW="164957" imgH="139579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000375" y="2214563"/>
            <a:ext cx="60801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cs typeface="+mn-cs"/>
              </a:rPr>
              <a:t>,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то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43313" y="2214563"/>
            <a:ext cx="5667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при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286250" y="2143125"/>
          <a:ext cx="1214438" cy="508000"/>
        </p:xfrm>
        <a:graphic>
          <a:graphicData uri="http://schemas.openxmlformats.org/presentationml/2006/ole">
            <p:oleObj spid="_x0000_s2054" name="Формула" r:id="rId7" imgW="355138" imgH="177569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643563" y="2286000"/>
            <a:ext cx="30003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справедливо</a:t>
            </a:r>
            <a:r>
              <a:rPr lang="ru-RU" dirty="0">
                <a:cs typeface="+mn-cs"/>
              </a:rPr>
              <a:t>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равенство</a:t>
            </a:r>
            <a:r>
              <a:rPr lang="ru-RU" dirty="0">
                <a:cs typeface="+mn-cs"/>
              </a:rPr>
              <a:t> </a:t>
            </a:r>
          </a:p>
        </p:txBody>
      </p:sp>
      <p:sp>
        <p:nvSpPr>
          <p:cNvPr id="20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3" name="TextBox 24"/>
          <p:cNvSpPr txBox="1">
            <a:spLocks noChangeArrowheads="1"/>
          </p:cNvSpPr>
          <p:nvPr/>
        </p:nvSpPr>
        <p:spPr bwMode="auto">
          <a:xfrm>
            <a:off x="5214938" y="5286375"/>
            <a:ext cx="2786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5572125" y="5357813"/>
          <a:ext cx="1063625" cy="428625"/>
        </p:xfrm>
        <a:graphic>
          <a:graphicData uri="http://schemas.openxmlformats.org/presentationml/2006/ole">
            <p:oleObj spid="_x0000_s2055" name="Формула" r:id="rId8" imgW="355138" imgH="177569" progId="Equation.3">
              <p:embed/>
            </p:oleObj>
          </a:graphicData>
        </a:graphic>
      </p:graphicFrame>
      <p:sp>
        <p:nvSpPr>
          <p:cNvPr id="2075" name="TextBox 29"/>
          <p:cNvSpPr txBox="1">
            <a:spLocks noChangeArrowheads="1"/>
          </p:cNvSpPr>
          <p:nvPr/>
        </p:nvSpPr>
        <p:spPr bwMode="auto">
          <a:xfrm>
            <a:off x="4714875" y="542925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Если </a:t>
            </a:r>
          </a:p>
        </p:txBody>
      </p:sp>
      <p:sp>
        <p:nvSpPr>
          <p:cNvPr id="20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2428875" y="4929188"/>
          <a:ext cx="1857375" cy="1282700"/>
        </p:xfrm>
        <a:graphic>
          <a:graphicData uri="http://schemas.openxmlformats.org/presentationml/2006/ole">
            <p:oleObj spid="_x0000_s2056" name="Формула" r:id="rId9" imgW="583947" imgH="393529" progId="Equation.3">
              <p:embed/>
            </p:oleObj>
          </a:graphicData>
        </a:graphic>
      </p:graphicFrame>
      <p:sp>
        <p:nvSpPr>
          <p:cNvPr id="2077" name="Прямоугольник 28"/>
          <p:cNvSpPr>
            <a:spLocks noChangeArrowheads="1"/>
          </p:cNvSpPr>
          <p:nvPr/>
        </p:nvSpPr>
        <p:spPr bwMode="auto">
          <a:xfrm>
            <a:off x="1357313" y="0"/>
            <a:ext cx="6286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Заголовок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8229600" cy="1071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smtClean="0">
                <a:latin typeface="Arial" charset="0"/>
                <a:ea typeface="Calibri" pitchFamily="34" charset="0"/>
                <a:cs typeface="Arial" charset="0"/>
              </a:rPr>
              <a:t/>
            </a:r>
            <a:br>
              <a:rPr lang="ru-RU" sz="1200" smtClean="0">
                <a:latin typeface="Arial" charset="0"/>
                <a:ea typeface="Calibri" pitchFamily="34" charset="0"/>
                <a:cs typeface="Arial" charset="0"/>
              </a:rPr>
            </a:br>
            <a:r>
              <a:rPr lang="ru-RU" smtClean="0">
                <a:latin typeface="Arial" charset="0"/>
                <a:ea typeface="Calibri" pitchFamily="34" charset="0"/>
                <a:cs typeface="Arial" charset="0"/>
              </a:rPr>
              <a:t/>
            </a:r>
            <a:br>
              <a:rPr lang="ru-RU" smtClean="0">
                <a:latin typeface="Arial" charset="0"/>
                <a:ea typeface="Calibri" pitchFamily="34" charset="0"/>
                <a:cs typeface="Arial" charset="0"/>
              </a:rPr>
            </a:br>
            <a:endParaRPr lang="ru-RU" sz="2800" smtClean="0">
              <a:solidFill>
                <a:schemeClr val="bg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714375" y="357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/>
              <a:t> </a:t>
            </a:r>
            <a:endParaRPr lang="ru-RU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286000" y="1643063"/>
          <a:ext cx="4524375" cy="728662"/>
        </p:xfrm>
        <a:graphic>
          <a:graphicData uri="http://schemas.openxmlformats.org/presentationml/2006/ole">
            <p:oleObj spid="_x0000_s3074" name="Формула" r:id="rId3" imgW="1422400" imgH="228600" progId="Equation.3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2128838" y="2786063"/>
          <a:ext cx="4800600" cy="723900"/>
        </p:xfrm>
        <a:graphic>
          <a:graphicData uri="http://schemas.openxmlformats.org/presentationml/2006/ole">
            <p:oleObj spid="_x0000_s3075" name="Формула" r:id="rId4" imgW="1473200" imgH="241300" progId="Equation.3">
              <p:embed/>
            </p:oleObj>
          </a:graphicData>
        </a:graphic>
      </p:graphicFrame>
      <p:graphicFrame>
        <p:nvGraphicFramePr>
          <p:cNvPr id="3076" name="Object 1"/>
          <p:cNvGraphicFramePr>
            <a:graphicFrameLocks noChangeAspect="1"/>
          </p:cNvGraphicFramePr>
          <p:nvPr/>
        </p:nvGraphicFramePr>
        <p:xfrm>
          <a:off x="2000250" y="4143375"/>
          <a:ext cx="4981575" cy="803275"/>
        </p:xfrm>
        <a:graphic>
          <a:graphicData uri="http://schemas.openxmlformats.org/presentationml/2006/ole">
            <p:oleObj spid="_x0000_s3076" name="Формула" r:id="rId5" imgW="1473200" imgH="241300" progId="Equation.3">
              <p:embed/>
            </p:oleObj>
          </a:graphicData>
        </a:graphic>
      </p:graphicFrame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latin typeface="Calibri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latin typeface="Calibri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500188" y="357188"/>
            <a:ext cx="616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Формулы сокращенного умножения 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Прямоугольник 14"/>
          <p:cNvSpPr>
            <a:spLocks noChangeArrowheads="1"/>
          </p:cNvSpPr>
          <p:nvPr/>
        </p:nvSpPr>
        <p:spPr bwMode="auto">
          <a:xfrm>
            <a:off x="1428750" y="142875"/>
            <a:ext cx="6215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63" y="285750"/>
            <a:ext cx="77152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  <a:endParaRPr lang="ru-RU" sz="2800" dirty="0">
              <a:cs typeface="+mn-cs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85938" y="741363"/>
          <a:ext cx="1714500" cy="5759450"/>
        </p:xfrm>
        <a:graphic>
          <a:graphicData uri="http://schemas.openxmlformats.org/presentationml/2006/ole">
            <p:oleObj spid="_x0000_s4098" name="Формула" r:id="rId3" imgW="558720" imgH="1879560" progId="Equation.3">
              <p:embed/>
            </p:oleObj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5500688" y="928688"/>
          <a:ext cx="1603375" cy="5678487"/>
        </p:xfrm>
        <a:graphic>
          <a:graphicData uri="http://schemas.openxmlformats.org/presentationml/2006/ole">
            <p:oleObj spid="_x0000_s4099" name="Формула" r:id="rId4" imgW="584200" imgH="20574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14625" y="214313"/>
            <a:ext cx="41433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</a:p>
        </p:txBody>
      </p:sp>
      <p:sp>
        <p:nvSpPr>
          <p:cNvPr id="4102" name="Прямоугольник 5"/>
          <p:cNvSpPr>
            <a:spLocks noChangeArrowheads="1"/>
          </p:cNvSpPr>
          <p:nvPr/>
        </p:nvSpPr>
        <p:spPr bwMode="auto">
          <a:xfrm>
            <a:off x="2286000" y="0"/>
            <a:ext cx="564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63" y="428625"/>
          <a:ext cx="6238876" cy="6303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8876"/>
              </a:tblGrid>
              <a:tr h="704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Найдите и объясните ошибку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5109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714625" y="1214438"/>
          <a:ext cx="4040188" cy="5283200"/>
        </p:xfrm>
        <a:graphic>
          <a:graphicData uri="http://schemas.openxmlformats.org/presentationml/2006/ole">
            <p:oleObj spid="_x0000_s5122" name="Формула" r:id="rId3" imgW="1320480" imgH="1726920" progId="Equation.3">
              <p:embed/>
            </p:oleObj>
          </a:graphicData>
        </a:graphic>
      </p:graphicFrame>
      <p:sp>
        <p:nvSpPr>
          <p:cNvPr id="5131" name="Прямоугольник 3"/>
          <p:cNvSpPr>
            <a:spLocks noChangeArrowheads="1"/>
          </p:cNvSpPr>
          <p:nvPr/>
        </p:nvSpPr>
        <p:spPr bwMode="auto">
          <a:xfrm>
            <a:off x="2071688" y="0"/>
            <a:ext cx="6215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</a:t>
            </a:r>
            <a:r>
              <a:rPr lang="ru-RU"/>
              <a:t>5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8158163" cy="4397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Тренажер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6149" name="Содержимое 2"/>
          <p:cNvSpPr>
            <a:spLocks noGrp="1"/>
          </p:cNvSpPr>
          <p:nvPr>
            <p:ph idx="1"/>
          </p:nvPr>
        </p:nvSpPr>
        <p:spPr>
          <a:xfrm>
            <a:off x="2643188" y="2571750"/>
            <a:ext cx="6286500" cy="3311525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    </a:t>
            </a:r>
            <a:endParaRPr lang="ru-RU" sz="24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785813"/>
          <a:ext cx="4214813" cy="5416384"/>
        </p:xfrm>
        <a:graphic>
          <a:graphicData uri="http://schemas.openxmlformats.org/drawingml/2006/table">
            <a:tbl>
              <a:tblPr/>
              <a:tblGrid>
                <a:gridCol w="4214813"/>
              </a:tblGrid>
              <a:tr h="743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Избавиться от корня</a:t>
                      </a:r>
                      <a:endParaRPr lang="ru-RU" sz="28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357313" y="1785938"/>
          <a:ext cx="2071687" cy="4206875"/>
        </p:xfrm>
        <a:graphic>
          <a:graphicData uri="http://schemas.openxmlformats.org/presentationml/2006/ole">
            <p:oleObj spid="_x0000_s6146" name="Формула" r:id="rId3" imgW="495300" imgH="1193800" progId="Equation.3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429250" y="857250"/>
          <a:ext cx="3143278" cy="5337548"/>
        </p:xfrm>
        <a:graphic>
          <a:graphicData uri="http://schemas.openxmlformats.org/drawingml/2006/table">
            <a:tbl>
              <a:tblPr/>
              <a:tblGrid>
                <a:gridCol w="3143278"/>
              </a:tblGrid>
              <a:tr h="1512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Избавиться от отрицательного показателя</a:t>
                      </a:r>
                      <a:endParaRPr lang="ru-RU" sz="28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6143625" y="2357438"/>
          <a:ext cx="1500188" cy="3714750"/>
        </p:xfrm>
        <a:graphic>
          <a:graphicData uri="http://schemas.openxmlformats.org/presentationml/2006/ole">
            <p:oleObj spid="_x0000_s6147" name="Формула" r:id="rId4" imgW="380835" imgH="939392" progId="Equation.3">
              <p:embed/>
            </p:oleObj>
          </a:graphicData>
        </a:graphic>
      </p:graphicFrame>
      <p:sp>
        <p:nvSpPr>
          <p:cNvPr id="6167" name="Прямоугольник 8"/>
          <p:cNvSpPr>
            <a:spLocks noChangeArrowheads="1"/>
          </p:cNvSpPr>
          <p:nvPr/>
        </p:nvSpPr>
        <p:spPr bwMode="auto">
          <a:xfrm>
            <a:off x="1928813" y="0"/>
            <a:ext cx="5857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Попова Лариса Анатольевна №238-127-765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50" y="171450"/>
          <a:ext cx="8643998" cy="6750695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1328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Попова Лариса Анатольевна №238-127-765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Тренажер     </a:t>
                      </a:r>
                      <a:r>
                        <a:rPr lang="ru-RU" sz="12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>
                        <a:defRPr/>
                      </a:pPr>
                      <a:r>
                        <a:rPr lang="ru-RU" sz="2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Представить виде</a:t>
                      </a:r>
                      <a:r>
                        <a:rPr lang="ru-RU" sz="26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степени с рациональны</a:t>
                      </a:r>
                      <a:r>
                        <a:rPr lang="ru-RU" sz="2600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показателем</a:t>
                      </a:r>
                      <a:endParaRPr lang="ru-RU" sz="26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00438" y="1357313"/>
          <a:ext cx="2293937" cy="5997575"/>
        </p:xfrm>
        <a:graphic>
          <a:graphicData uri="http://schemas.openxmlformats.org/presentationml/2006/ole">
            <p:oleObj spid="_x0000_s7170" name="Формула" r:id="rId3" imgW="685800" imgH="27302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2005</TotalTime>
  <Words>267</Words>
  <Application>Microsoft Office PowerPoint</Application>
  <PresentationFormat>Экран (4:3)</PresentationFormat>
  <Paragraphs>73</Paragraphs>
  <Slides>13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Формула</vt:lpstr>
      <vt:lpstr>Microsoft Equation 3.0</vt:lpstr>
      <vt:lpstr>Слайд 1</vt:lpstr>
      <vt:lpstr>Слайд 2</vt:lpstr>
      <vt:lpstr>Слайд 3</vt:lpstr>
      <vt:lpstr>  Степень с рациональным показателем </vt:lpstr>
      <vt:lpstr>   </vt:lpstr>
      <vt:lpstr>Слайд 6</vt:lpstr>
      <vt:lpstr>Слайд 7</vt:lpstr>
      <vt:lpstr>Тренажер        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Вводное повторение</dc:title>
  <dc:creator>User</dc:creator>
  <dc:description>http://aida.ucoz.ru</dc:description>
  <cp:lastModifiedBy>re</cp:lastModifiedBy>
  <cp:revision>124</cp:revision>
  <dcterms:created xsi:type="dcterms:W3CDTF">2012-07-01T14:15:30Z</dcterms:created>
  <dcterms:modified xsi:type="dcterms:W3CDTF">2014-04-07T20:01:57Z</dcterms:modified>
</cp:coreProperties>
</file>