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19"/>
  </p:notesMasterIdLst>
  <p:sldIdLst>
    <p:sldId id="256" r:id="rId2"/>
    <p:sldId id="303" r:id="rId3"/>
    <p:sldId id="257" r:id="rId4"/>
    <p:sldId id="258" r:id="rId5"/>
    <p:sldId id="295" r:id="rId6"/>
    <p:sldId id="296" r:id="rId7"/>
    <p:sldId id="259" r:id="rId8"/>
    <p:sldId id="299" r:id="rId9"/>
    <p:sldId id="261" r:id="rId10"/>
    <p:sldId id="297" r:id="rId11"/>
    <p:sldId id="279" r:id="rId12"/>
    <p:sldId id="298" r:id="rId13"/>
    <p:sldId id="300" r:id="rId14"/>
    <p:sldId id="301" r:id="rId15"/>
    <p:sldId id="302" r:id="rId16"/>
    <p:sldId id="277" r:id="rId17"/>
    <p:sldId id="278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1" autoAdjust="0"/>
    <p:restoredTop sz="94660"/>
  </p:normalViewPr>
  <p:slideViewPr>
    <p:cSldViewPr>
      <p:cViewPr varScale="1">
        <p:scale>
          <a:sx n="42" d="100"/>
          <a:sy n="42" d="100"/>
        </p:scale>
        <p:origin x="-109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100FE19-2C3F-4889-81D9-46EF08651A8E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FA022BD-8F64-4589-8531-8453EA67D5C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C2D69DA-C01A-4439-8638-D4BDCECD6B59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1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191FE0-C697-4976-BAF7-CE49FCCCA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6443B-970B-431A-9069-71FBBB51B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7163-2E4A-4007-8DA2-1E274030C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D3A8-FC48-411B-8ACA-043ABB305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434A-4DD3-4D5D-AD48-03CD60696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28F6-3AF3-45AF-8967-77B7F6BE3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4F2D41F-CCA2-49BC-951D-34B02324A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EBE08-78F1-47F2-80D9-8A70E10B1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920A-18AC-4080-9E35-872A21CA8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D48D100-9033-49A4-A5DD-7EC66ACC3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BC027A2-EB4A-4A79-B141-4B484A9F8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95907D-15F4-43E2-AFE7-23CAD718D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78" r:id="rId4"/>
    <p:sldLayoutId id="2147483786" r:id="rId5"/>
    <p:sldLayoutId id="2147483779" r:id="rId6"/>
    <p:sldLayoutId id="2147483780" r:id="rId7"/>
    <p:sldLayoutId id="2147483787" r:id="rId8"/>
    <p:sldLayoutId id="2147483788" r:id="rId9"/>
    <p:sldLayoutId id="2147483781" r:id="rId10"/>
    <p:sldLayoutId id="2147483782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2370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6600">
                <a:solidFill>
                  <a:schemeClr val="tx1"/>
                </a:solidFill>
                <a:latin typeface="Calibri" pitchFamily="34" charset="0"/>
              </a:rPr>
              <a:t>Тепловое действие тока </a:t>
            </a:r>
            <a:r>
              <a:rPr lang="ru-RU" altLang="ru-RU" sz="66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altLang="ru-RU" sz="6600">
                <a:solidFill>
                  <a:srgbClr val="000000"/>
                </a:solidFill>
                <a:latin typeface="Calibri" pitchFamily="34" charset="0"/>
              </a:rPr>
            </a:br>
            <a:endParaRPr lang="ru-RU" altLang="ru-RU" sz="6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371600" y="4929188"/>
            <a:ext cx="6400800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>
                <a:solidFill>
                  <a:srgbClr val="898989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4" name="Picture 3" descr="C:\Users\Булатова\Documents\Конкурс Директор\2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3643314"/>
            <a:ext cx="1872208" cy="2448044"/>
          </a:xfrm>
          <a:prstGeom prst="ellipse">
            <a:avLst/>
          </a:prstGeom>
          <a:noFill/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50" y="3929063"/>
            <a:ext cx="35290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rebuchet MS" pitchFamily="34" charset="0"/>
              </a:rPr>
              <a:t>Выполнить задания в группах и заполнить таблицу :</a:t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rebuchet MS" pitchFamily="34" charset="0"/>
              </a:rPr>
            </a:br>
            <a:endParaRPr lang="ru-RU" dirty="0" smtClean="0">
              <a:solidFill>
                <a:schemeClr val="accent1">
                  <a:tint val="83000"/>
                  <a:satMod val="150000"/>
                </a:schemeClr>
              </a:solidFill>
              <a:cs typeface="Trebuchet MS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628775"/>
          <a:ext cx="6864350" cy="2743200"/>
        </p:xfrm>
        <a:graphic>
          <a:graphicData uri="http://schemas.openxmlformats.org/drawingml/2006/table">
            <a:tbl>
              <a:tblPr/>
              <a:tblGrid>
                <a:gridCol w="1716088"/>
                <a:gridCol w="1716087"/>
                <a:gridCol w="1716088"/>
                <a:gridCol w="1716087"/>
              </a:tblGrid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Зависимость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Q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от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S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Зависимость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Q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от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L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Зависимость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Q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от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p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Последовательное соединение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EDB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MS Gothic" pitchFamily="49" charset="-128"/>
                        </a:rPr>
                        <a:t>Параллельное соединение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MS Gothic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44291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altLang="ru-RU" sz="2400" b="1" smtClean="0">
                <a:solidFill>
                  <a:srgbClr val="C00000"/>
                </a:solidFill>
                <a:cs typeface="Trebuchet MS" pitchFamily="34" charset="0"/>
              </a:rPr>
              <a:t>Ответьте на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813"/>
            <a:ext cx="8472488" cy="5857875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Times New Roman" pitchFamily="16" charset="0"/>
              <a:buAutoNum type="arabicPeriod"/>
              <a:defRPr/>
            </a:pPr>
            <a:r>
              <a:rPr lang="ru-RU" altLang="ru-RU" sz="2000" dirty="0" smtClean="0"/>
              <a:t>Как изменится количество теплоты, выделяемое проводником с током, если силу тока в проводнике увеличить в 2 раза?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 charset="2"/>
              <a:buChar char=""/>
              <a:defRPr/>
            </a:pPr>
            <a:r>
              <a:rPr lang="ru-RU" altLang="ru-RU" sz="2000" dirty="0" smtClean="0">
                <a:solidFill>
                  <a:srgbClr val="FF0000"/>
                </a:solidFill>
              </a:rPr>
              <a:t>(увеличится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в 4 раза</a:t>
            </a:r>
            <a:r>
              <a:rPr lang="ru-RU" altLang="ru-RU" sz="2000" dirty="0" smtClean="0">
                <a:solidFill>
                  <a:srgbClr val="FF0000"/>
                </a:solidFill>
              </a:rPr>
              <a:t>, поскольку </a:t>
            </a:r>
            <a:r>
              <a:rPr lang="en-US" altLang="ru-RU" sz="2000" dirty="0" smtClean="0">
                <a:solidFill>
                  <a:srgbClr val="FF0000"/>
                </a:solidFill>
              </a:rPr>
              <a:t>Q</a:t>
            </a:r>
            <a:r>
              <a:rPr lang="ru-RU" altLang="ru-RU" sz="2000" dirty="0" smtClean="0">
                <a:solidFill>
                  <a:srgbClr val="FF0000"/>
                </a:solidFill>
              </a:rPr>
              <a:t> = </a:t>
            </a:r>
            <a:r>
              <a:rPr lang="en-US" altLang="ru-RU" sz="2400" b="1" dirty="0" smtClean="0">
                <a:solidFill>
                  <a:srgbClr val="C00000"/>
                </a:solidFill>
              </a:rPr>
              <a:t>l</a:t>
            </a:r>
            <a:r>
              <a:rPr lang="ru-RU" altLang="ru-RU" sz="2400" b="1" baseline="30000" dirty="0" smtClean="0">
                <a:solidFill>
                  <a:srgbClr val="C00000"/>
                </a:solidFill>
              </a:rPr>
              <a:t>2 </a:t>
            </a:r>
            <a:r>
              <a:rPr lang="en-US" altLang="ru-RU" sz="2000" dirty="0" smtClean="0">
                <a:solidFill>
                  <a:srgbClr val="FF0000"/>
                </a:solidFill>
              </a:rPr>
              <a:t>R</a:t>
            </a:r>
            <a:r>
              <a:rPr lang="ru-RU" altLang="ru-RU" sz="2000" dirty="0" err="1" smtClean="0">
                <a:solidFill>
                  <a:srgbClr val="FF0000"/>
                </a:solidFill>
              </a:rPr>
              <a:t>t</a:t>
            </a:r>
            <a:r>
              <a:rPr lang="ru-RU" altLang="ru-RU" sz="2000" dirty="0" smtClean="0">
                <a:solidFill>
                  <a:srgbClr val="FF0000"/>
                </a:solidFill>
              </a:rPr>
              <a:t>  , т.е. </a:t>
            </a:r>
            <a:r>
              <a:rPr lang="en-US" altLang="ru-RU" sz="2000" dirty="0" smtClean="0">
                <a:solidFill>
                  <a:srgbClr val="FF0000"/>
                </a:solidFill>
              </a:rPr>
              <a:t>Q</a:t>
            </a:r>
            <a:r>
              <a:rPr lang="ru-RU" altLang="ru-RU" sz="2000" dirty="0" smtClean="0">
                <a:solidFill>
                  <a:srgbClr val="FF0000"/>
                </a:solidFill>
              </a:rPr>
              <a:t> = </a:t>
            </a:r>
            <a:r>
              <a:rPr lang="ru-RU" altLang="ru-RU" sz="2000" b="1" dirty="0" smtClean="0">
                <a:solidFill>
                  <a:srgbClr val="C00000"/>
                </a:solidFill>
              </a:rPr>
              <a:t>(2</a:t>
            </a:r>
            <a:r>
              <a:rPr lang="en-US" altLang="ru-RU" sz="2000" b="1" dirty="0" smtClean="0">
                <a:solidFill>
                  <a:srgbClr val="C00000"/>
                </a:solidFill>
              </a:rPr>
              <a:t>l</a:t>
            </a:r>
            <a:r>
              <a:rPr lang="ru-RU" altLang="ru-RU" sz="2000" b="1" dirty="0" smtClean="0">
                <a:solidFill>
                  <a:srgbClr val="C00000"/>
                </a:solidFill>
              </a:rPr>
              <a:t>)</a:t>
            </a:r>
            <a:r>
              <a:rPr lang="ru-RU" altLang="ru-RU" sz="2000" b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ru-RU" sz="2000" b="1" dirty="0" smtClean="0">
                <a:solidFill>
                  <a:srgbClr val="C00000"/>
                </a:solidFill>
              </a:rPr>
              <a:t> </a:t>
            </a:r>
            <a:r>
              <a:rPr lang="en-US" altLang="ru-RU" sz="2000" dirty="0" smtClean="0">
                <a:solidFill>
                  <a:srgbClr val="FF0000"/>
                </a:solidFill>
              </a:rPr>
              <a:t>R</a:t>
            </a:r>
            <a:r>
              <a:rPr lang="ru-RU" altLang="ru-RU" sz="2000" dirty="0" err="1" smtClean="0">
                <a:solidFill>
                  <a:srgbClr val="FF0000"/>
                </a:solidFill>
              </a:rPr>
              <a:t>t</a:t>
            </a:r>
            <a:r>
              <a:rPr lang="ru-RU" altLang="ru-RU" sz="2000" dirty="0" smtClean="0">
                <a:solidFill>
                  <a:srgbClr val="FF0000"/>
                </a:solidFill>
              </a:rPr>
              <a:t> ,   </a:t>
            </a:r>
            <a:r>
              <a:rPr lang="en-US" altLang="ru-RU" sz="2000" dirty="0" smtClean="0">
                <a:solidFill>
                  <a:srgbClr val="FF0000"/>
                </a:solidFill>
              </a:rPr>
              <a:t>Q</a:t>
            </a:r>
            <a:r>
              <a:rPr lang="ru-RU" altLang="ru-RU" sz="2000" dirty="0" smtClean="0">
                <a:solidFill>
                  <a:srgbClr val="FF0000"/>
                </a:solidFill>
              </a:rPr>
              <a:t> = </a:t>
            </a:r>
            <a:r>
              <a:rPr lang="ru-RU" altLang="ru-RU" sz="2000" b="1" dirty="0" smtClean="0">
                <a:solidFill>
                  <a:srgbClr val="C00000"/>
                </a:solidFill>
              </a:rPr>
              <a:t>4</a:t>
            </a:r>
            <a:r>
              <a:rPr lang="en-US" altLang="ru-RU" sz="2000" b="1" dirty="0" smtClean="0">
                <a:solidFill>
                  <a:srgbClr val="C00000"/>
                </a:solidFill>
              </a:rPr>
              <a:t>l</a:t>
            </a:r>
            <a:r>
              <a:rPr lang="ru-RU" altLang="ru-RU" sz="2000" b="1" baseline="30000" dirty="0" smtClean="0">
                <a:solidFill>
                  <a:srgbClr val="C00000"/>
                </a:solidFill>
              </a:rPr>
              <a:t>2 </a:t>
            </a:r>
            <a:r>
              <a:rPr lang="en-US" altLang="ru-RU" sz="2000" dirty="0" smtClean="0">
                <a:solidFill>
                  <a:srgbClr val="FF0000"/>
                </a:solidFill>
              </a:rPr>
              <a:t>R</a:t>
            </a:r>
            <a:r>
              <a:rPr lang="ru-RU" altLang="ru-RU" sz="2000" dirty="0" err="1" smtClean="0">
                <a:solidFill>
                  <a:srgbClr val="FF0000"/>
                </a:solidFill>
              </a:rPr>
              <a:t>t</a:t>
            </a:r>
            <a:r>
              <a:rPr lang="ru-RU" altLang="ru-RU" sz="2000" dirty="0" smtClean="0">
                <a:solidFill>
                  <a:srgbClr val="FF0000"/>
                </a:solidFill>
              </a:rPr>
              <a:t> )</a:t>
            </a:r>
          </a:p>
          <a:p>
            <a:pPr marL="457200" indent="-457200" eaLnBrk="1" fontAlgn="auto" hangingPunct="1">
              <a:spcAft>
                <a:spcPts val="0"/>
              </a:spcAft>
              <a:buFont typeface="Times New Roman" pitchFamily="16" charset="0"/>
              <a:buAutoNum type="arabicPeriod" startAt="2"/>
              <a:defRPr/>
            </a:pPr>
            <a:r>
              <a:rPr lang="ru-RU" sz="1800" dirty="0" smtClean="0"/>
              <a:t>2 лампы, соединённые последовательно, подключены к источнику тока. Сопротивление первой лампы меньше, чем у второй в 2 раза. Тепловое действие какой лампы будет больше?</a:t>
            </a:r>
          </a:p>
          <a:p>
            <a:pPr marL="457200" indent="-45720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altLang="ru-RU" sz="2000" dirty="0" smtClean="0">
                <a:solidFill>
                  <a:srgbClr val="FF0000"/>
                </a:solidFill>
              </a:rPr>
              <a:t>(т.к. при последовательном соединении </a:t>
            </a:r>
            <a:r>
              <a:rPr lang="en-US" altLang="ru-RU" sz="2400" dirty="0" smtClean="0">
                <a:solidFill>
                  <a:srgbClr val="FF0000"/>
                </a:solidFill>
              </a:rPr>
              <a:t>Q</a:t>
            </a:r>
            <a:r>
              <a:rPr lang="ru-RU" altLang="ru-RU" sz="2400" dirty="0" smtClean="0">
                <a:solidFill>
                  <a:srgbClr val="FF0000"/>
                </a:solidFill>
              </a:rPr>
              <a:t> = </a:t>
            </a:r>
            <a:r>
              <a:rPr lang="en-US" altLang="ru-RU" sz="2400" dirty="0" smtClean="0">
                <a:solidFill>
                  <a:srgbClr val="FF0000"/>
                </a:solidFill>
              </a:rPr>
              <a:t>l</a:t>
            </a:r>
            <a:r>
              <a:rPr lang="ru-RU" altLang="ru-RU" sz="2400" baseline="30000" dirty="0" smtClean="0">
                <a:solidFill>
                  <a:srgbClr val="FF0000"/>
                </a:solidFill>
              </a:rPr>
              <a:t>2 </a:t>
            </a:r>
            <a:r>
              <a:rPr lang="en-US" altLang="ru-RU" sz="2400" b="1" dirty="0" smtClean="0">
                <a:solidFill>
                  <a:srgbClr val="C00000"/>
                </a:solidFill>
              </a:rPr>
              <a:t>R</a:t>
            </a:r>
            <a:r>
              <a:rPr lang="ru-RU" altLang="ru-RU" sz="2400" dirty="0" err="1" smtClean="0">
                <a:solidFill>
                  <a:srgbClr val="FF0000"/>
                </a:solidFill>
              </a:rPr>
              <a:t>t</a:t>
            </a:r>
            <a:r>
              <a:rPr lang="ru-RU" altLang="ru-RU" sz="2000" dirty="0" smtClean="0">
                <a:solidFill>
                  <a:srgbClr val="FF0000"/>
                </a:solidFill>
              </a:rPr>
              <a:t>, то тепловое действие 2 лампы будет в 2 раза больше чем у первой)</a:t>
            </a:r>
          </a:p>
          <a:p>
            <a:pPr>
              <a:defRPr/>
            </a:pPr>
            <a:r>
              <a:rPr lang="ru-RU" sz="2000" dirty="0" smtClean="0"/>
              <a:t>Две лампы, соединённые параллельно, подключены к источнику тока. Сопротивление первой лампы меньше, чем у второй в 2 раза. Тепловое действие какой лампы будет больше?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 charset="2"/>
              <a:buChar char=""/>
              <a:defRPr/>
            </a:pPr>
            <a:r>
              <a:rPr lang="ru-RU" alt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 smtClean="0">
                <a:solidFill>
                  <a:srgbClr val="FF0000"/>
                </a:solidFill>
              </a:rPr>
              <a:t>тепловое действие первой лампы будет в 2 раза больше, чем у второй</a:t>
            </a:r>
            <a:r>
              <a:rPr lang="ru-RU" altLang="ru-RU" sz="2000" dirty="0" smtClean="0">
                <a:solidFill>
                  <a:srgbClr val="FF0000"/>
                </a:solidFill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Times New Roman" pitchFamily="16" charset="0"/>
              <a:buAutoNum type="arabicPeriod" startAt="3"/>
              <a:defRPr/>
            </a:pPr>
            <a:endParaRPr lang="ru-RU" alt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Times New Roman" pitchFamily="16" charset="0"/>
              <a:buAutoNum type="arabicPeriod"/>
              <a:defRPr/>
            </a:pPr>
            <a:endParaRPr lang="ru-RU" altLang="ru-RU" sz="2400" dirty="0" smtClean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 2" charset="2"/>
              <a:buChar char=""/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3000"/>
                    <a:satMod val="150000"/>
                  </a:schemeClr>
                </a:solidFill>
                <a:cs typeface="Trebuchet MS" pitchFamily="34" charset="0"/>
              </a:rPr>
              <a:t>Давайте ответим на вопрос, который мы обсуждали вначале урока: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009650" y="2428875"/>
            <a:ext cx="7124700" cy="3786188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Рассчитайте количество теплоты, потребляемое в нашем доме ежедневно….( приложение </a:t>
            </a:r>
            <a:r>
              <a:rPr lang="en-US" smtClean="0"/>
              <a:t>4</a:t>
            </a:r>
            <a:r>
              <a:rPr lang="ru-RU" smtClean="0"/>
              <a:t>)</a:t>
            </a:r>
          </a:p>
        </p:txBody>
      </p:sp>
      <p:pic>
        <p:nvPicPr>
          <p:cNvPr id="4" name="Picture 30" descr="C:\Users\Булатова\Pictures\vopros-otve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4500563"/>
            <a:ext cx="15113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Прием</a:t>
            </a:r>
            <a:br>
              <a:rPr lang="ru-RU" sz="3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“Написание </a:t>
            </a:r>
            <a:r>
              <a:rPr lang="ru-RU" sz="3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синквейна</a:t>
            </a:r>
            <a:r>
              <a:rPr lang="ru-RU" sz="3800" dirty="0" smtClean="0">
                <a:solidFill>
                  <a:srgbClr val="C00000"/>
                </a:solidFill>
                <a:latin typeface="Arial Black" pitchFamily="34" charset="0"/>
              </a:rPr>
              <a:t>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b="1" dirty="0" smtClean="0"/>
              <a:t>В переводе с французского слово </a:t>
            </a: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ru-RU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синквейн</a:t>
            </a: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ru-RU" b="1" dirty="0" smtClean="0"/>
              <a:t> означает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стихотворение</a:t>
            </a:r>
            <a:r>
              <a:rPr lang="ru-RU" b="1" dirty="0" smtClean="0"/>
              <a:t>, состоящее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из пяти строк</a:t>
            </a:r>
            <a:r>
              <a:rPr lang="ru-RU" b="1" dirty="0" smtClean="0"/>
              <a:t>, которое пишется по определенным правилам. В чем смысл этого методического приема? Составление </a:t>
            </a:r>
            <a:r>
              <a:rPr lang="ru-RU" b="1" dirty="0" err="1" smtClean="0"/>
              <a:t>синквейна</a:t>
            </a:r>
            <a:r>
              <a:rPr lang="ru-RU" b="1" dirty="0" smtClean="0"/>
              <a:t> требует от ученика в кратких выражениях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резюмировать учебный материал, информацию</a:t>
            </a:r>
            <a:r>
              <a:rPr lang="ru-RU" b="1" dirty="0" smtClean="0"/>
              <a:t>, что позволяет </a:t>
            </a:r>
            <a:r>
              <a:rPr lang="ru-RU" b="1" dirty="0" err="1" smtClean="0"/>
              <a:t>рефлексировать</a:t>
            </a:r>
            <a:r>
              <a:rPr lang="ru-RU" b="1" dirty="0" smtClean="0"/>
              <a:t> по какому-либо поводу. Это форма свободного творчества, но по определенным правилам. </a:t>
            </a:r>
          </a:p>
        </p:txBody>
      </p:sp>
      <p:pic>
        <p:nvPicPr>
          <p:cNvPr id="20484" name="Picture 4" descr="MCj04318930000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0"/>
            <a:ext cx="1512887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43915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Правила написания </a:t>
            </a:r>
            <a:b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синквейна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8893175" cy="5832475"/>
          </a:xfrm>
          <a:solidFill>
            <a:srgbClr val="45B78C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1 строка -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одно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слово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 –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существительное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. 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/>
              <a:t>    Это и есть тема </a:t>
            </a:r>
            <a:r>
              <a:rPr lang="ru-RU" sz="2400" dirty="0" err="1" smtClean="0"/>
              <a:t>синквейна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строка - 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два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прилагательных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ru-RU" sz="2400" dirty="0" smtClean="0"/>
              <a:t>раскрывающих тему </a:t>
            </a:r>
            <a:r>
              <a:rPr lang="ru-RU" sz="2400" dirty="0" err="1" smtClean="0"/>
              <a:t>синквейна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3 строка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 - 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три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глагола</a:t>
            </a:r>
            <a:r>
              <a:rPr lang="ru-RU" sz="2400" dirty="0" smtClean="0"/>
              <a:t>, описывающих действия, относящиеся к теме </a:t>
            </a:r>
            <a:r>
              <a:rPr lang="ru-RU" sz="2400" dirty="0" err="1" smtClean="0"/>
              <a:t>синквейна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4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строка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  - 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фраза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, предложение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ru-RU" sz="2400" dirty="0" smtClean="0"/>
              <a:t>состоящее из нескольких слов, с помощью которого ученик высказывает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отношение к теме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строка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 –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слово (словосочетание) резюме</a:t>
            </a:r>
            <a:r>
              <a:rPr lang="ru-RU" sz="2400" u="sng" dirty="0" smtClean="0">
                <a:solidFill>
                  <a:srgbClr val="C00000"/>
                </a:solidFill>
                <a:latin typeface="Arial Black" pitchFamily="34" charset="0"/>
              </a:rPr>
              <a:t>,  </a:t>
            </a:r>
            <a:r>
              <a:rPr lang="ru-RU" sz="2400" dirty="0" smtClean="0"/>
              <a:t>которое дает  интерпретацию темы, позволяет </a:t>
            </a:r>
            <a:r>
              <a:rPr lang="ru-RU" sz="2800" dirty="0" smtClean="0"/>
              <a:t>выразить к ней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личное отношение</a:t>
            </a:r>
            <a:r>
              <a:rPr lang="ru-RU" sz="28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692275" y="1628775"/>
            <a:ext cx="648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23850" y="620713"/>
            <a:ext cx="8135938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000" b="1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sz="3000" b="1">
                <a:latin typeface="Comic Sans MS" pitchFamily="66" charset="0"/>
              </a:rPr>
              <a:t>Температура.</a:t>
            </a:r>
          </a:p>
          <a:p>
            <a:pPr>
              <a:spcBef>
                <a:spcPct val="50000"/>
              </a:spcBef>
            </a:pPr>
            <a:r>
              <a:rPr lang="ru-RU" sz="3000" b="1">
                <a:latin typeface="Comic Sans MS" pitchFamily="66" charset="0"/>
              </a:rPr>
              <a:t>Измеряемая, зависимая.</a:t>
            </a:r>
          </a:p>
          <a:p>
            <a:pPr>
              <a:spcBef>
                <a:spcPct val="50000"/>
              </a:spcBef>
            </a:pPr>
            <a:r>
              <a:rPr lang="ru-RU" sz="3000" b="1">
                <a:latin typeface="Comic Sans MS" pitchFamily="66" charset="0"/>
              </a:rPr>
              <a:t>Повышается, понижается – изменяется.</a:t>
            </a:r>
          </a:p>
          <a:p>
            <a:pPr>
              <a:spcBef>
                <a:spcPct val="50000"/>
              </a:spcBef>
            </a:pPr>
            <a:r>
              <a:rPr lang="ru-RU" sz="3000" b="1">
                <a:latin typeface="Comic Sans MS" pitchFamily="66" charset="0"/>
              </a:rPr>
              <a:t>Степень нагретости тела.</a:t>
            </a:r>
          </a:p>
          <a:p>
            <a:pPr>
              <a:spcBef>
                <a:spcPct val="50000"/>
              </a:spcBef>
            </a:pPr>
            <a:r>
              <a:rPr lang="ru-RU" sz="3000" b="1">
                <a:latin typeface="Comic Sans MS" pitchFamily="66" charset="0"/>
              </a:rPr>
              <a:t>Величина.</a:t>
            </a:r>
          </a:p>
          <a:p>
            <a:pPr>
              <a:spcBef>
                <a:spcPct val="50000"/>
              </a:spcBef>
            </a:pPr>
            <a:r>
              <a:rPr lang="ru-RU" sz="3000" b="1">
                <a:latin typeface="Comic Sans MS" pitchFamily="66" charset="0"/>
              </a:rPr>
              <a:t>				</a:t>
            </a:r>
          </a:p>
          <a:p>
            <a:pPr>
              <a:spcBef>
                <a:spcPct val="50000"/>
              </a:spcBef>
            </a:pPr>
            <a:endParaRPr lang="ru-RU" sz="3000" b="1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sz="3000" b="1">
                <a:latin typeface="Comic Sans MS" pitchFamily="66" charset="0"/>
              </a:rPr>
              <a:t>				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8313" y="333375"/>
            <a:ext cx="8229600" cy="927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4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Пример </a:t>
            </a:r>
            <a:r>
              <a:rPr lang="ru-RU" sz="4400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синквейна</a:t>
            </a:r>
            <a:r>
              <a:rPr lang="ru-RU" sz="4400" b="1" ker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endParaRPr lang="ru-RU" sz="44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4221163"/>
            <a:ext cx="3097213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>
                <a:solidFill>
                  <a:srgbClr val="FF0000"/>
                </a:solidFill>
                <a:latin typeface="Calibri" pitchFamily="34" charset="0"/>
              </a:rPr>
              <a:t>Создайте </a:t>
            </a:r>
            <a:r>
              <a:rPr lang="ru-RU" altLang="ru-RU" sz="2800" b="1">
                <a:solidFill>
                  <a:srgbClr val="FF0000"/>
                </a:solidFill>
                <a:latin typeface="Calibri" pitchFamily="34" charset="0"/>
              </a:rPr>
              <a:t>Синквейн, правила составления: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457200" y="1071563"/>
            <a:ext cx="8229600" cy="550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 b="1">
                <a:solidFill>
                  <a:srgbClr val="000000"/>
                </a:solidFill>
                <a:latin typeface="Calibri" pitchFamily="34" charset="0"/>
              </a:rPr>
              <a:t>1. название темы одним словом</a:t>
            </a:r>
            <a:r>
              <a:rPr lang="ru-RU" altLang="ru-RU" sz="2800">
                <a:solidFill>
                  <a:srgbClr val="000000"/>
                </a:solidFill>
                <a:latin typeface="Calibri" pitchFamily="34" charset="0"/>
              </a:rPr>
              <a:t>, </a:t>
            </a:r>
          </a:p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 b="1">
                <a:solidFill>
                  <a:srgbClr val="000000"/>
                </a:solidFill>
                <a:latin typeface="Calibri" pitchFamily="34" charset="0"/>
              </a:rPr>
              <a:t>2. два прилагательных</a:t>
            </a:r>
            <a:r>
              <a:rPr lang="ru-RU" altLang="ru-RU" sz="280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ru-RU" altLang="ru-RU" sz="2000">
                <a:solidFill>
                  <a:srgbClr val="000000"/>
                </a:solidFill>
                <a:latin typeface="Calibri" pitchFamily="34" charset="0"/>
              </a:rPr>
              <a:t>характеризующих тему</a:t>
            </a:r>
          </a:p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 b="1">
                <a:solidFill>
                  <a:srgbClr val="000000"/>
                </a:solidFill>
                <a:latin typeface="Calibri" pitchFamily="34" charset="0"/>
              </a:rPr>
              <a:t>3. три глагола, </a:t>
            </a:r>
            <a:r>
              <a:rPr lang="ru-RU" altLang="ru-RU" sz="2000">
                <a:solidFill>
                  <a:srgbClr val="000000"/>
                </a:solidFill>
                <a:latin typeface="Calibri" pitchFamily="34" charset="0"/>
              </a:rPr>
              <a:t>описывающие самое важное в теме</a:t>
            </a:r>
            <a:endParaRPr lang="ru-RU" altLang="ru-RU" sz="2800">
              <a:solidFill>
                <a:srgbClr val="000000"/>
              </a:solidFill>
              <a:latin typeface="Calibri" pitchFamily="34" charset="0"/>
            </a:endParaRPr>
          </a:p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 b="1">
                <a:solidFill>
                  <a:srgbClr val="000000"/>
                </a:solidFill>
                <a:latin typeface="Calibri" pitchFamily="34" charset="0"/>
              </a:rPr>
              <a:t>4. словосочетание из 4х слов</a:t>
            </a:r>
            <a:r>
              <a:rPr lang="ru-RU" altLang="ru-RU" sz="280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ru-RU" altLang="ru-RU" sz="2000">
                <a:solidFill>
                  <a:srgbClr val="000000"/>
                </a:solidFill>
                <a:latin typeface="Calibri" pitchFamily="34" charset="0"/>
              </a:rPr>
              <a:t>показывающее отношение к теме</a:t>
            </a:r>
          </a:p>
          <a:p>
            <a:pPr marL="341313" indent="-34131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 b="1">
                <a:solidFill>
                  <a:srgbClr val="000000"/>
                </a:solidFill>
                <a:latin typeface="Calibri" pitchFamily="34" charset="0"/>
              </a:rPr>
              <a:t>5. резюме </a:t>
            </a:r>
            <a:r>
              <a:rPr lang="ru-RU" altLang="ru-RU" sz="2000">
                <a:solidFill>
                  <a:srgbClr val="000000"/>
                </a:solidFill>
                <a:latin typeface="Calibri" pitchFamily="34" charset="0"/>
              </a:rPr>
              <a:t>(краткий вывод) </a:t>
            </a:r>
          </a:p>
          <a:p>
            <a:pPr marL="341313" indent="-341313" algn="ctr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000" b="1" u="sng">
              <a:solidFill>
                <a:srgbClr val="000000"/>
              </a:solidFill>
              <a:latin typeface="Calibri" pitchFamily="34" charset="0"/>
            </a:endParaRPr>
          </a:p>
          <a:p>
            <a:pPr marL="341313" indent="-341313" algn="ctr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000" b="1">
                <a:solidFill>
                  <a:srgbClr val="FF0000"/>
                </a:solidFill>
                <a:latin typeface="Calibri" pitchFamily="34" charset="0"/>
              </a:rPr>
              <a:t>      Ток</a:t>
            </a:r>
          </a:p>
          <a:p>
            <a:pPr marL="341313" indent="-341313" algn="ctr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000" b="1">
                <a:solidFill>
                  <a:srgbClr val="FF0000"/>
                </a:solidFill>
                <a:latin typeface="Calibri" pitchFamily="34" charset="0"/>
              </a:rPr>
              <a:t>Электрический, опасный</a:t>
            </a:r>
          </a:p>
          <a:p>
            <a:pPr marL="341313" indent="-341313" algn="ctr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000" b="1">
                <a:solidFill>
                  <a:srgbClr val="FF0000"/>
                </a:solidFill>
                <a:latin typeface="Calibri" pitchFamily="34" charset="0"/>
              </a:rPr>
              <a:t>Движет, нагревает, убивает</a:t>
            </a:r>
          </a:p>
          <a:p>
            <a:pPr marL="341313" indent="-341313" algn="ctr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000" b="1">
                <a:solidFill>
                  <a:srgbClr val="FF0000"/>
                </a:solidFill>
                <a:latin typeface="Calibri" pitchFamily="34" charset="0"/>
              </a:rPr>
              <a:t>Ток важен в жизни</a:t>
            </a:r>
          </a:p>
          <a:p>
            <a:pPr marL="341313" indent="-341313" algn="ctr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000" b="1">
                <a:solidFill>
                  <a:srgbClr val="FF0000"/>
                </a:solidFill>
                <a:latin typeface="Calibri" pitchFamily="34" charset="0"/>
              </a:rPr>
              <a:t>Есть контакт!</a:t>
            </a:r>
          </a:p>
          <a:p>
            <a:pPr marL="341313" indent="-341313" algn="ctr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000" b="1">
              <a:solidFill>
                <a:srgbClr val="FF0000"/>
              </a:solidFill>
              <a:latin typeface="Calibri" pitchFamily="34" charset="0"/>
            </a:endParaRPr>
          </a:p>
          <a:p>
            <a:pPr marL="341313" indent="-341313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000" b="1">
              <a:solidFill>
                <a:srgbClr val="FF0000"/>
              </a:solidFill>
              <a:latin typeface="Calibri" pitchFamily="34" charset="0"/>
            </a:endParaRPr>
          </a:p>
          <a:p>
            <a:pPr marL="341313" indent="-341313"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000" b="1">
              <a:solidFill>
                <a:srgbClr val="FF0000"/>
              </a:solidFill>
              <a:latin typeface="Calibri" pitchFamily="34" charset="0"/>
            </a:endParaRPr>
          </a:p>
          <a:p>
            <a:pPr marL="341313" indent="-341313"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800" b="1">
              <a:solidFill>
                <a:srgbClr val="000000"/>
              </a:solidFill>
              <a:latin typeface="Calibri" pitchFamily="34" charset="0"/>
            </a:endParaRPr>
          </a:p>
          <a:p>
            <a:pPr marL="341313" indent="-341313"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800" b="1">
              <a:solidFill>
                <a:srgbClr val="000000"/>
              </a:solidFill>
              <a:latin typeface="Calibri" pitchFamily="34" charset="0"/>
            </a:endParaRPr>
          </a:p>
          <a:p>
            <a:pPr marL="341313" indent="-341313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800" b="1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511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>
                <a:solidFill>
                  <a:srgbClr val="000000"/>
                </a:solidFill>
                <a:latin typeface="Calibri" pitchFamily="34" charset="0"/>
              </a:rPr>
              <a:t>Д.З. </a:t>
            </a:r>
            <a:r>
              <a:rPr lang="ru-RU" altLang="ru-RU" sz="2800" b="1">
                <a:solidFill>
                  <a:srgbClr val="000000"/>
                </a:solidFill>
                <a:latin typeface="Calibri" pitchFamily="34" charset="0"/>
              </a:rPr>
              <a:t>§21,  </a:t>
            </a:r>
            <a:r>
              <a:rPr lang="ru-RU" altLang="ru-RU" sz="2800">
                <a:solidFill>
                  <a:srgbClr val="000000"/>
                </a:solidFill>
                <a:latin typeface="Calibri" pitchFamily="34" charset="0"/>
              </a:rPr>
              <a:t>задание 1-3, доклад об использовании электричества в быту – по желанию.</a:t>
            </a:r>
            <a:br>
              <a:rPr lang="ru-RU" altLang="ru-RU" sz="2800">
                <a:solidFill>
                  <a:srgbClr val="000000"/>
                </a:solidFill>
                <a:latin typeface="Calibri" pitchFamily="34" charset="0"/>
              </a:rPr>
            </a:br>
            <a:endParaRPr lang="ru-RU" altLang="ru-RU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2857500"/>
            <a:ext cx="8229600" cy="326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9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600" b="1">
                <a:solidFill>
                  <a:srgbClr val="FF0000"/>
                </a:solidFill>
                <a:latin typeface="Calibri" pitchFamily="34" charset="0"/>
              </a:rPr>
              <a:t>Урока время истекло</a:t>
            </a:r>
          </a:p>
          <a:p>
            <a:pPr algn="ctr">
              <a:spcBef>
                <a:spcPts val="9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600" b="1">
                <a:solidFill>
                  <a:srgbClr val="FF0000"/>
                </a:solidFill>
                <a:latin typeface="Calibri" pitchFamily="34" charset="0"/>
              </a:rPr>
              <a:t>Я вам ребята благодарна</a:t>
            </a:r>
          </a:p>
          <a:p>
            <a:pPr algn="ctr">
              <a:spcBef>
                <a:spcPts val="9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600" b="1">
                <a:solidFill>
                  <a:srgbClr val="FF0000"/>
                </a:solidFill>
                <a:latin typeface="Calibri" pitchFamily="34" charset="0"/>
              </a:rPr>
              <a:t>За то, что встретили тепло</a:t>
            </a:r>
          </a:p>
          <a:p>
            <a:pPr algn="ctr">
              <a:spcBef>
                <a:spcPts val="9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3600" b="1">
                <a:solidFill>
                  <a:srgbClr val="FF0000"/>
                </a:solidFill>
                <a:latin typeface="Calibri" pitchFamily="34" charset="0"/>
              </a:rPr>
              <a:t>И поработали ударно</a:t>
            </a:r>
          </a:p>
        </p:txBody>
      </p:sp>
      <p:pic>
        <p:nvPicPr>
          <p:cNvPr id="4" name="Picture 6" descr="ED00312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86625" y="3886200"/>
            <a:ext cx="18573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Опыт…….</a:t>
            </a:r>
            <a:endParaRPr lang="ru-RU" dirty="0"/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0063" y="2428875"/>
            <a:ext cx="5572125" cy="3929063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57200" y="333375"/>
            <a:ext cx="82296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200">
                <a:solidFill>
                  <a:srgbClr val="FF0000"/>
                </a:solidFill>
                <a:latin typeface="Calibri" pitchFamily="34" charset="0"/>
              </a:rPr>
              <a:t>Давайте проведем опыт и ответим на вопросы: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buFont typeface="Times New Roman" pitchFamily="16" charset="0"/>
              <a:buAutoNum type="arabicPeriod"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Почему лампочка нагревается?</a:t>
            </a:r>
          </a:p>
          <a:p>
            <a:pPr marL="457200" indent="-457200" eaLnBrk="1" hangingPunct="1">
              <a:spcBef>
                <a:spcPts val="600"/>
              </a:spcBef>
              <a:buFont typeface="Times New Roman" pitchFamily="16" charset="0"/>
              <a:buAutoNum type="arabicPeriod"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Какие действия тока вы знаете?</a:t>
            </a:r>
          </a:p>
          <a:p>
            <a:pPr marL="457200" indent="-457200" eaLnBrk="1" hangingPunct="1">
              <a:spcBef>
                <a:spcPts val="600"/>
              </a:spcBef>
              <a:buFont typeface="Times New Roman" pitchFamily="16" charset="0"/>
              <a:buAutoNum type="arabicPeriod"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Каковы причины возникновения теплового действия тока?</a:t>
            </a:r>
          </a:p>
          <a:p>
            <a:pPr marL="457200" indent="-457200" eaLnBrk="1" hangingPunct="1">
              <a:spcBef>
                <a:spcPts val="600"/>
              </a:spcBef>
              <a:buFont typeface="Times New Roman" pitchFamily="16" charset="0"/>
              <a:buAutoNum type="arabicPeriod"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А сколько тепла выделяется за день в доме?....</a:t>
            </a:r>
          </a:p>
          <a:p>
            <a:pPr marL="457200" indent="-457200" eaLnBrk="1" hangingPunct="1">
              <a:spcBef>
                <a:spcPts val="600"/>
              </a:spcBef>
              <a:buFont typeface="Times New Roman" pitchFamily="16" charset="0"/>
              <a:buAutoNum type="arabicPeriod"/>
              <a:defRPr/>
            </a:pPr>
            <a:endParaRPr lang="ru-RU" altLang="ru-RU" sz="2400" dirty="0" smtClean="0">
              <a:solidFill>
                <a:schemeClr val="tx1"/>
              </a:solidFill>
              <a:latin typeface="Calibri" pitchFamily="32" charset="0"/>
            </a:endParaRPr>
          </a:p>
          <a:p>
            <a:pPr marL="457200" indent="-457200" eaLnBrk="1" hangingPunct="1">
              <a:spcBef>
                <a:spcPts val="600"/>
              </a:spcBef>
              <a:buFont typeface="Times New Roman" pitchFamily="16" charset="0"/>
              <a:buAutoNum type="arabicPeriod"/>
              <a:defRPr/>
            </a:pPr>
            <a:endParaRPr lang="ru-RU" altLang="ru-RU" sz="2400" dirty="0" smtClean="0">
              <a:solidFill>
                <a:schemeClr val="tx1"/>
              </a:solidFill>
              <a:latin typeface="Calibri" pitchFamily="32" charset="0"/>
            </a:endParaRPr>
          </a:p>
          <a:p>
            <a:pPr marL="0" indent="0" eaLnBrk="1" hangingPunct="1">
              <a:spcBef>
                <a:spcPts val="600"/>
              </a:spcBef>
              <a:buFont typeface="Times New Roman" pitchFamily="16" charset="0"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    Прежде чем мы это выясним, давайте вспомним от каких величин зависит яркость свечения лампочки…(тест)</a:t>
            </a:r>
          </a:p>
        </p:txBody>
      </p:sp>
      <p:pic>
        <p:nvPicPr>
          <p:cNvPr id="4" name="Picture 30" descr="C:\Users\Булатова\Pictures\vopros-otve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25" y="357188"/>
            <a:ext cx="12858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8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3200">
                <a:solidFill>
                  <a:schemeClr val="tx1"/>
                </a:solidFill>
                <a:latin typeface="Calibri" pitchFamily="34" charset="0"/>
              </a:rPr>
              <a:t>Проверяем…</a:t>
            </a:r>
            <a:endParaRPr lang="ru-RU" altLang="ru-RU" sz="3200">
              <a:solidFill>
                <a:srgbClr val="000000"/>
              </a:solidFill>
              <a:latin typeface="Calibri" pitchFamily="34" charset="0"/>
            </a:endParaRPr>
          </a:p>
          <a:p>
            <a:pPr marL="341313" indent="-341313">
              <a:spcBef>
                <a:spcPts val="8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3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1268" name="Picture 4" descr="C:\Users\Дима\Desktop\image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738" y="2708275"/>
            <a:ext cx="272891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650" y="765175"/>
            <a:ext cx="7116763" cy="8636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3000"/>
                    <a:satMod val="150000"/>
                  </a:schemeClr>
                </a:solidFill>
                <a:cs typeface="Trebuchet MS" pitchFamily="34" charset="0"/>
              </a:rPr>
              <a:t>Как вы думаете какова тема нашего урока?...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650" y="2852738"/>
            <a:ext cx="7116763" cy="278606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 charset="2"/>
              <a:buNone/>
              <a:defRPr/>
            </a:pPr>
            <a:r>
              <a:rPr lang="ru-RU" sz="4400" dirty="0" smtClean="0"/>
              <a:t>Тепловое действие тока</a:t>
            </a:r>
            <a:endParaRPr lang="ru-RU" sz="4400" dirty="0"/>
          </a:p>
        </p:txBody>
      </p:sp>
      <p:pic>
        <p:nvPicPr>
          <p:cNvPr id="12292" name="Рисунок 5" descr="1finish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4913" y="3714750"/>
            <a:ext cx="2859087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3000"/>
                    <a:satMod val="150000"/>
                  </a:schemeClr>
                </a:solidFill>
                <a:cs typeface="Trebuchet MS" pitchFamily="34" charset="0"/>
              </a:rPr>
              <a:t>Цели урока: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650" y="1806575"/>
            <a:ext cx="7124700" cy="1190625"/>
          </a:xfrm>
        </p:spPr>
        <p:txBody>
          <a:bodyPr rtlCol="0">
            <a:normAutofit fontScale="5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 charset="2"/>
              <a:buChar char=""/>
              <a:defRPr/>
            </a:pPr>
            <a:r>
              <a:rPr lang="ru-RU" dirty="0" smtClean="0"/>
              <a:t>Узнать о причинах возникновения теплового действия тока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 charset="2"/>
              <a:buChar char=""/>
              <a:defRPr/>
            </a:pPr>
            <a:r>
              <a:rPr lang="ru-RU" dirty="0" smtClean="0"/>
              <a:t>Вывести закон Джоуля-Ленца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 charset="2"/>
              <a:buChar char=""/>
              <a:defRPr/>
            </a:pPr>
            <a:r>
              <a:rPr lang="ru-RU" dirty="0" smtClean="0"/>
              <a:t>Установить, как применяют закон Джоуля – Ленца на практике </a:t>
            </a:r>
            <a:endParaRPr lang="ru-RU" dirty="0"/>
          </a:p>
        </p:txBody>
      </p:sp>
      <p:pic>
        <p:nvPicPr>
          <p:cNvPr id="13316" name="Picture 5" descr="учитель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3730625"/>
            <a:ext cx="295275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28625" y="285750"/>
            <a:ext cx="8229600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>
                <a:solidFill>
                  <a:srgbClr val="FF0000"/>
                </a:solidFill>
                <a:latin typeface="Calibri" pitchFamily="34" charset="0"/>
              </a:rPr>
              <a:t>Работа с учебником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285875"/>
            <a:ext cx="8229600" cy="631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>
                <a:solidFill>
                  <a:schemeClr val="tx1"/>
                </a:solidFill>
                <a:latin typeface="Calibri" pitchFamily="34" charset="0"/>
              </a:rPr>
              <a:t>Как можно объяснить нагревание проводника электрическим током?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>
                <a:solidFill>
                  <a:schemeClr val="tx1"/>
                </a:solidFill>
                <a:latin typeface="Calibri" pitchFamily="34" charset="0"/>
              </a:rPr>
              <a:t>Попробуйте сформулировать это в виде ключевых словосочетаний</a:t>
            </a:r>
          </a:p>
          <a:p>
            <a:pPr marL="341313" indent="-341313">
              <a:spcBef>
                <a:spcPts val="400"/>
              </a:spcBef>
              <a:buClr>
                <a:srgbClr val="C0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ru-RU" sz="4000" b="1">
              <a:solidFill>
                <a:srgbClr val="C00000"/>
              </a:solidFill>
              <a:latin typeface="Calibri" pitchFamily="34" charset="0"/>
            </a:endParaRP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400">
              <a:solidFill>
                <a:srgbClr val="C00000"/>
              </a:solidFill>
              <a:latin typeface="Calibri" pitchFamily="34" charset="0"/>
            </a:endParaRP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400">
              <a:solidFill>
                <a:srgbClr val="C00000"/>
              </a:solidFill>
              <a:latin typeface="Calibri" pitchFamily="34" charset="0"/>
            </a:endParaRP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z="240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4221163"/>
            <a:ext cx="3097213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1313" indent="-341313" eaLnBrk="1" fontAlgn="auto" hangingPunct="1">
              <a:spcBef>
                <a:spcPts val="400"/>
              </a:spcBef>
              <a:spcAft>
                <a:spcPts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altLang="ru-RU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rPr>
              <a:t>      </a:t>
            </a:r>
            <a:r>
              <a:rPr lang="ru-RU" altLang="ru-RU" sz="2000" b="1" dirty="0" smtClean="0">
                <a:solidFill>
                  <a:schemeClr val="bg1"/>
                </a:solidFill>
                <a:latin typeface="Calibri" pitchFamily="34" charset="0"/>
              </a:rPr>
              <a:t>Проверяем….</a:t>
            </a:r>
            <a:r>
              <a:rPr lang="ru-RU" alt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rPr>
              <a:t/>
            </a:r>
            <a:br>
              <a:rPr lang="ru-RU" alt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rPr>
            </a:b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454650"/>
          </a:xfrm>
        </p:spPr>
        <p:txBody>
          <a:bodyPr/>
          <a:lstStyle/>
          <a:p>
            <a:pPr marL="522287" indent="-457200">
              <a:buFont typeface="+mj-lt"/>
              <a:buAutoNum type="arabicPeriod"/>
              <a:defRPr/>
            </a:pPr>
            <a:r>
              <a:rPr lang="ru-RU" altLang="ru-RU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rPr>
              <a:t>     </a:t>
            </a:r>
            <a:r>
              <a:rPr lang="ru-RU" altLang="ru-RU" sz="3200" b="1" dirty="0" smtClean="0">
                <a:solidFill>
                  <a:schemeClr val="bg1"/>
                </a:solidFill>
                <a:latin typeface="Calibri" pitchFamily="34" charset="0"/>
              </a:rPr>
              <a:t>Эл. поле совершает работу </a:t>
            </a:r>
            <a:r>
              <a:rPr lang="ru-RU" altLang="ru-RU" sz="3200" dirty="0" smtClean="0">
                <a:solidFill>
                  <a:schemeClr val="bg1"/>
                </a:solidFill>
                <a:latin typeface="Calibri" pitchFamily="34" charset="0"/>
              </a:rPr>
              <a:t>по перемещению свободных зарядов</a:t>
            </a:r>
          </a:p>
          <a:p>
            <a:pPr marL="522287" indent="-457200">
              <a:buFont typeface="+mj-lt"/>
              <a:buAutoNum type="arabicPeriod"/>
              <a:defRPr/>
            </a:pPr>
            <a:r>
              <a:rPr lang="ru-RU" altLang="ru-RU" sz="32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altLang="ru-RU" sz="3200" b="1" dirty="0" smtClean="0">
                <a:solidFill>
                  <a:schemeClr val="bg1"/>
                </a:solidFill>
                <a:latin typeface="Calibri" pitchFamily="34" charset="0"/>
              </a:rPr>
              <a:t>Взаимодействие</a:t>
            </a:r>
            <a:r>
              <a:rPr lang="ru-RU" altLang="ru-RU" sz="3200" dirty="0" smtClean="0">
                <a:solidFill>
                  <a:schemeClr val="bg1"/>
                </a:solidFill>
                <a:latin typeface="Calibri" pitchFamily="34" charset="0"/>
              </a:rPr>
              <a:t> направленно движущихся свободных зарядов с ионами вещества</a:t>
            </a:r>
          </a:p>
          <a:p>
            <a:pPr marL="522287" indent="-457200">
              <a:buFont typeface="+mj-lt"/>
              <a:buAutoNum type="arabicPeriod"/>
              <a:defRPr/>
            </a:pPr>
            <a:r>
              <a:rPr lang="ru-RU" altLang="ru-RU" sz="3200" b="1" dirty="0" smtClean="0">
                <a:solidFill>
                  <a:schemeClr val="bg1"/>
                </a:solidFill>
                <a:latin typeface="Calibri" pitchFamily="34" charset="0"/>
              </a:rPr>
              <a:t>Передача энергии </a:t>
            </a:r>
            <a:r>
              <a:rPr lang="ru-RU" altLang="ru-RU" sz="3200" dirty="0" smtClean="0">
                <a:solidFill>
                  <a:schemeClr val="bg1"/>
                </a:solidFill>
                <a:latin typeface="Calibri" pitchFamily="34" charset="0"/>
              </a:rPr>
              <a:t>ионам</a:t>
            </a:r>
          </a:p>
          <a:p>
            <a:pPr marL="522287" indent="-457200">
              <a:buFont typeface="+mj-lt"/>
              <a:buAutoNum type="arabicPeriod"/>
              <a:defRPr/>
            </a:pPr>
            <a:r>
              <a:rPr lang="ru-RU" altLang="ru-RU" sz="3200" dirty="0" smtClean="0">
                <a:solidFill>
                  <a:schemeClr val="bg1"/>
                </a:solidFill>
                <a:latin typeface="Calibri" pitchFamily="34" charset="0"/>
              </a:rPr>
              <a:t>Работа тока приводит </a:t>
            </a:r>
            <a:r>
              <a:rPr lang="ru-RU" altLang="ru-RU" sz="3200" b="1" dirty="0" smtClean="0">
                <a:solidFill>
                  <a:schemeClr val="bg1"/>
                </a:solidFill>
                <a:latin typeface="Calibri" pitchFamily="34" charset="0"/>
              </a:rPr>
              <a:t>к увеличению внутренней энергии проводника</a:t>
            </a:r>
          </a:p>
          <a:p>
            <a:pPr marL="522287" indent="-457200">
              <a:buFont typeface="+mj-lt"/>
              <a:buAutoNum type="arabicPeriod"/>
              <a:defRPr/>
            </a:pPr>
            <a:r>
              <a:rPr lang="ru-RU" altLang="ru-RU" sz="3200" dirty="0" smtClean="0">
                <a:solidFill>
                  <a:schemeClr val="bg1"/>
                </a:solidFill>
                <a:latin typeface="Calibri" pitchFamily="34" charset="0"/>
              </a:rPr>
              <a:t> Если проводник неподвижен, то </a:t>
            </a:r>
            <a:r>
              <a:rPr lang="ru-RU" altLang="ru-RU" sz="3200" b="1" dirty="0" smtClean="0">
                <a:solidFill>
                  <a:schemeClr val="bg1"/>
                </a:solidFill>
                <a:latin typeface="Calibri" pitchFamily="34" charset="0"/>
              </a:rPr>
              <a:t>А </a:t>
            </a:r>
            <a:r>
              <a:rPr lang="ru-RU" altLang="ru-RU" sz="3200" b="1" baseline="-25000" dirty="0" smtClean="0">
                <a:solidFill>
                  <a:schemeClr val="bg1"/>
                </a:solidFill>
                <a:latin typeface="Calibri" pitchFamily="34" charset="0"/>
              </a:rPr>
              <a:t>тока</a:t>
            </a:r>
            <a:r>
              <a:rPr lang="ru-RU" altLang="ru-RU" sz="3200" b="1" dirty="0" smtClean="0">
                <a:solidFill>
                  <a:schemeClr val="bg1"/>
                </a:solidFill>
                <a:latin typeface="Calibri" pitchFamily="34" charset="0"/>
              </a:rPr>
              <a:t> = </a:t>
            </a:r>
            <a:r>
              <a:rPr lang="en-US" altLang="ru-RU" sz="3200" b="1" dirty="0" smtClean="0">
                <a:solidFill>
                  <a:schemeClr val="bg1"/>
                </a:solidFill>
                <a:latin typeface="Calibri" pitchFamily="34" charset="0"/>
              </a:rPr>
              <a:t>Q</a:t>
            </a:r>
            <a:r>
              <a:rPr lang="ru-RU" altLang="ru-RU" sz="32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ru-RU" altLang="ru-RU" sz="3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altLang="ru-RU" sz="3200" dirty="0" smtClean="0">
                <a:solidFill>
                  <a:schemeClr val="bg1"/>
                </a:solidFill>
                <a:latin typeface="Calibri" pitchFamily="34" charset="0"/>
              </a:rPr>
              <a:t>Значит</a:t>
            </a:r>
            <a:r>
              <a:rPr lang="ru-RU" altLang="ru-RU" sz="3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ru-RU" sz="3200" b="1" dirty="0" smtClean="0">
                <a:solidFill>
                  <a:schemeClr val="bg1"/>
                </a:solidFill>
                <a:latin typeface="Calibri" pitchFamily="34" charset="0"/>
              </a:rPr>
              <a:t>Q</a:t>
            </a:r>
            <a:r>
              <a:rPr lang="ru-RU" altLang="ru-RU" sz="3200" b="1" dirty="0" smtClean="0">
                <a:solidFill>
                  <a:schemeClr val="bg1"/>
                </a:solidFill>
                <a:latin typeface="Calibri" pitchFamily="34" charset="0"/>
              </a:rPr>
              <a:t> = </a:t>
            </a:r>
            <a:r>
              <a:rPr lang="en-US" altLang="ru-RU" sz="3200" b="1" dirty="0" err="1" smtClean="0">
                <a:solidFill>
                  <a:schemeClr val="bg1"/>
                </a:solidFill>
                <a:latin typeface="Calibri" pitchFamily="34" charset="0"/>
              </a:rPr>
              <a:t>UIt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61938"/>
            <a:ext cx="8229600" cy="823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>
                <a:solidFill>
                  <a:srgbClr val="FF0000"/>
                </a:solidFill>
                <a:latin typeface="Calibri" pitchFamily="34" charset="0"/>
              </a:rPr>
              <a:t>При каких условиях количество теплоты, выделяющееся в проводнике, можно вычислять по двум другим формулам?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1844675"/>
            <a:ext cx="8229600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marL="0" indent="0" algn="ctr" eaLnBrk="1" hangingPunct="1">
              <a:buFont typeface="Times New Roman" pitchFamily="16" charset="0"/>
              <a:buNone/>
              <a:tabLst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Calibri" pitchFamily="32" charset="0"/>
              </a:rPr>
              <a:t>Степень нагрева проводника зависит от его СОПРОТИВЛЕНИЯ</a:t>
            </a:r>
            <a:endParaRPr lang="ru-RU" altLang="ru-RU" sz="2800" dirty="0" smtClean="0">
              <a:solidFill>
                <a:srgbClr val="C00000"/>
              </a:solidFill>
              <a:latin typeface="Calibri" pitchFamily="32" charset="0"/>
            </a:endParaRPr>
          </a:p>
          <a:p>
            <a:pPr eaLnBrk="1" hangingPunct="1">
              <a:spcBef>
                <a:spcPts val="700"/>
              </a:spcBef>
              <a:buClr>
                <a:srgbClr val="C00000"/>
              </a:buClr>
              <a:buFont typeface="Arial" charset="0"/>
              <a:buChar char="•"/>
              <a:defRPr/>
            </a:pPr>
            <a:r>
              <a:rPr lang="ru-RU" altLang="ru-RU" sz="2800" dirty="0" smtClean="0">
                <a:solidFill>
                  <a:srgbClr val="C00000"/>
                </a:solidFill>
                <a:latin typeface="Calibri" pitchFamily="32" charset="0"/>
              </a:rPr>
              <a:t>При последовательном соединении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  <a:defRPr/>
            </a:pPr>
            <a:r>
              <a:rPr lang="en-US" altLang="ru-RU" sz="3200" b="1" dirty="0" smtClean="0">
                <a:solidFill>
                  <a:srgbClr val="000000"/>
                </a:solidFill>
                <a:latin typeface="Calibri" pitchFamily="32" charset="0"/>
              </a:rPr>
              <a:t>I</a:t>
            </a:r>
            <a:r>
              <a:rPr lang="ru-RU" altLang="ru-RU" sz="3200" b="1" dirty="0" smtClean="0">
                <a:solidFill>
                  <a:srgbClr val="000000"/>
                </a:solidFill>
                <a:latin typeface="Calibri" pitchFamily="32" charset="0"/>
              </a:rPr>
              <a:t> = </a:t>
            </a:r>
            <a:r>
              <a:rPr lang="en-US" altLang="ru-RU" sz="3200" b="1" dirty="0" err="1" smtClean="0">
                <a:solidFill>
                  <a:srgbClr val="000000"/>
                </a:solidFill>
                <a:latin typeface="Calibri" pitchFamily="32" charset="0"/>
              </a:rPr>
              <a:t>const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 , 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Q = </a:t>
            </a:r>
            <a:r>
              <a:rPr lang="en-US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I</a:t>
            </a:r>
            <a:r>
              <a:rPr lang="ru-RU" altLang="ru-RU" sz="2800" b="1" baseline="30000" dirty="0" smtClean="0">
                <a:solidFill>
                  <a:srgbClr val="000000"/>
                </a:solidFill>
                <a:latin typeface="Calibri" pitchFamily="32" charset="0"/>
              </a:rPr>
              <a:t>2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en-US" altLang="ru-RU" sz="2800" b="1" dirty="0" err="1" smtClean="0">
                <a:solidFill>
                  <a:srgbClr val="000000"/>
                </a:solidFill>
                <a:latin typeface="Calibri" pitchFamily="32" charset="0"/>
              </a:rPr>
              <a:t>Rt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,  (чем больше </a:t>
            </a:r>
            <a:r>
              <a:rPr lang="en-US" altLang="ru-RU" sz="2400" dirty="0" smtClean="0">
                <a:solidFill>
                  <a:srgbClr val="000000"/>
                </a:solidFill>
                <a:latin typeface="Calibri" pitchFamily="32" charset="0"/>
              </a:rPr>
              <a:t>R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, тем больше </a:t>
            </a:r>
            <a:r>
              <a:rPr lang="en-US" altLang="ru-RU" sz="2400" dirty="0" smtClean="0">
                <a:solidFill>
                  <a:srgbClr val="000000"/>
                </a:solidFill>
                <a:latin typeface="Calibri" pitchFamily="32" charset="0"/>
              </a:rPr>
              <a:t>Q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 eaLnBrk="1" hangingPunct="1">
              <a:spcBef>
                <a:spcPts val="700"/>
              </a:spcBef>
              <a:buClrTx/>
              <a:buSzTx/>
              <a:buFontTx/>
              <a:buNone/>
              <a:defRPr/>
            </a:pP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значит 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сильнее</a:t>
            </a:r>
            <a:r>
              <a:rPr lang="ru-RU" altLang="ru-RU" sz="2400" b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нагреется проводник с </a:t>
            </a:r>
          </a:p>
          <a:p>
            <a:pPr eaLnBrk="1" hangingPunct="1">
              <a:spcBef>
                <a:spcPts val="700"/>
              </a:spcBef>
              <a:buClrTx/>
              <a:buSzTx/>
              <a:buFontTx/>
              <a:buNone/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большим сопротивлением</a:t>
            </a:r>
          </a:p>
          <a:p>
            <a:pPr eaLnBrk="1" hangingPunct="1">
              <a:spcBef>
                <a:spcPts val="700"/>
              </a:spcBef>
              <a:buClr>
                <a:srgbClr val="C00000"/>
              </a:buClr>
              <a:buFont typeface="Arial" charset="0"/>
              <a:buChar char="•"/>
              <a:defRPr/>
            </a:pPr>
            <a:r>
              <a:rPr lang="ru-RU" altLang="ru-RU" sz="2800" dirty="0" smtClean="0">
                <a:solidFill>
                  <a:srgbClr val="C00000"/>
                </a:solidFill>
                <a:latin typeface="Calibri" pitchFamily="32" charset="0"/>
              </a:rPr>
              <a:t>При параллельном соединении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U= </a:t>
            </a:r>
            <a:r>
              <a:rPr lang="en-US" altLang="ru-RU" sz="2800" b="1" dirty="0" err="1" smtClean="0">
                <a:solidFill>
                  <a:srgbClr val="000000"/>
                </a:solidFill>
                <a:latin typeface="Calibri" pitchFamily="32" charset="0"/>
              </a:rPr>
              <a:t>const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,  </a:t>
            </a:r>
            <a:r>
              <a:rPr lang="en-US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Q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 = </a:t>
            </a:r>
            <a:r>
              <a:rPr lang="en-US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U</a:t>
            </a:r>
            <a:r>
              <a:rPr lang="ru-RU" altLang="ru-RU" sz="2800" b="1" baseline="30000" dirty="0" smtClean="0">
                <a:solidFill>
                  <a:srgbClr val="000000"/>
                </a:solidFill>
                <a:latin typeface="Calibri" pitchFamily="32" charset="0"/>
              </a:rPr>
              <a:t>2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t/</a:t>
            </a:r>
            <a:r>
              <a:rPr lang="en-US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R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, (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чем меньше </a:t>
            </a:r>
            <a:r>
              <a:rPr lang="en-US" altLang="ru-RU" sz="2400" dirty="0" smtClean="0">
                <a:solidFill>
                  <a:srgbClr val="000000"/>
                </a:solidFill>
                <a:latin typeface="Calibri" pitchFamily="32" charset="0"/>
              </a:rPr>
              <a:t>R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, тем больше </a:t>
            </a:r>
            <a:r>
              <a:rPr lang="en-US" altLang="ru-RU" sz="2400" dirty="0" smtClean="0">
                <a:solidFill>
                  <a:srgbClr val="000000"/>
                </a:solidFill>
                <a:latin typeface="Calibri" pitchFamily="32" charset="0"/>
              </a:rPr>
              <a:t>Q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)</a:t>
            </a:r>
          </a:p>
          <a:p>
            <a:pPr eaLnBrk="1" hangingPunct="1">
              <a:spcBef>
                <a:spcPts val="700"/>
              </a:spcBef>
              <a:buClrTx/>
              <a:buSzTx/>
              <a:buFontTx/>
              <a:buNone/>
              <a:defRPr/>
            </a:pP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значит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сильнее</a:t>
            </a:r>
            <a:r>
              <a:rPr lang="ru-RU" altLang="ru-RU" sz="2400" dirty="0" smtClean="0">
                <a:solidFill>
                  <a:srgbClr val="000000"/>
                </a:solidFill>
                <a:latin typeface="Calibri" pitchFamily="32" charset="0"/>
              </a:rPr>
              <a:t> нагреется проводник с </a:t>
            </a:r>
          </a:p>
          <a:p>
            <a:pPr eaLnBrk="1" hangingPunct="1">
              <a:spcBef>
                <a:spcPts val="700"/>
              </a:spcBef>
              <a:buClrTx/>
              <a:buSzTx/>
              <a:buFontTx/>
              <a:buNone/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Calibri" pitchFamily="32" charset="0"/>
              </a:rPr>
              <a:t>меньшим сопротивлением</a:t>
            </a:r>
          </a:p>
          <a:p>
            <a:pPr eaLnBrk="1" hangingPunct="1">
              <a:spcBef>
                <a:spcPts val="700"/>
              </a:spcBef>
              <a:buClrTx/>
              <a:buSzTx/>
              <a:buFontTx/>
              <a:buNone/>
              <a:defRPr/>
            </a:pPr>
            <a:endParaRPr lang="ru-RU" altLang="ru-RU" sz="28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eaLnBrk="1" hangingPunct="1">
              <a:spcBef>
                <a:spcPts val="700"/>
              </a:spcBef>
              <a:buFont typeface="Arial" charset="0"/>
              <a:buNone/>
              <a:defRPr/>
            </a:pPr>
            <a:endParaRPr lang="ru-RU" altLang="ru-RU" sz="28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2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" dur="1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1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1057</TotalTime>
  <Words>676</Words>
  <Application>Microsoft Office PowerPoint</Application>
  <PresentationFormat>Экран (4:3)</PresentationFormat>
  <Paragraphs>102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MS Gothic</vt:lpstr>
      <vt:lpstr>Times New Roman</vt:lpstr>
      <vt:lpstr>Century Gothic</vt:lpstr>
      <vt:lpstr>Wingdings 2</vt:lpstr>
      <vt:lpstr>Verdana</vt:lpstr>
      <vt:lpstr>Calibri</vt:lpstr>
      <vt:lpstr>Courier New</vt:lpstr>
      <vt:lpstr>Arial Black</vt:lpstr>
      <vt:lpstr>Comic Sans MS</vt:lpstr>
      <vt:lpstr>Яркая</vt:lpstr>
      <vt:lpstr>Слайд 1</vt:lpstr>
      <vt:lpstr>Опыт…….</vt:lpstr>
      <vt:lpstr>Слайд 3</vt:lpstr>
      <vt:lpstr>Слайд 4</vt:lpstr>
      <vt:lpstr>Как вы думаете какова тема нашего урока?...</vt:lpstr>
      <vt:lpstr>Цели урока:</vt:lpstr>
      <vt:lpstr>Слайд 7</vt:lpstr>
      <vt:lpstr>      Проверяем…. </vt:lpstr>
      <vt:lpstr>Слайд 9</vt:lpstr>
      <vt:lpstr>Выполнить задания в группах и заполнить таблицу : </vt:lpstr>
      <vt:lpstr>Ответьте на вопросы</vt:lpstr>
      <vt:lpstr>Давайте ответим на вопрос, который мы обсуждали вначале урока:</vt:lpstr>
      <vt:lpstr>Прием  “Написание синквейна”</vt:lpstr>
      <vt:lpstr>Правила написания  синквейна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Тепловое действие тока  Закон Джоуля-Ленца Электронагревательные приборы</dc:title>
  <dc:creator>revaz</dc:creator>
  <cp:lastModifiedBy>re</cp:lastModifiedBy>
  <cp:revision>106</cp:revision>
  <cp:lastPrinted>1601-01-01T00:00:00Z</cp:lastPrinted>
  <dcterms:created xsi:type="dcterms:W3CDTF">1601-01-01T00:00:00Z</dcterms:created>
  <dcterms:modified xsi:type="dcterms:W3CDTF">2014-04-03T22:50:07Z</dcterms:modified>
</cp:coreProperties>
</file>