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1" r:id="rId3"/>
    <p:sldId id="275" r:id="rId4"/>
    <p:sldId id="256" r:id="rId5"/>
    <p:sldId id="258" r:id="rId6"/>
    <p:sldId id="259" r:id="rId7"/>
    <p:sldId id="260" r:id="rId8"/>
    <p:sldId id="261" r:id="rId9"/>
    <p:sldId id="262" r:id="rId10"/>
    <p:sldId id="264" r:id="rId11"/>
    <p:sldId id="277" r:id="rId12"/>
    <p:sldId id="265" r:id="rId13"/>
    <p:sldId id="266" r:id="rId14"/>
    <p:sldId id="267" r:id="rId15"/>
    <p:sldId id="268" r:id="rId16"/>
    <p:sldId id="284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FF00"/>
    <a:srgbClr val="FF0066"/>
    <a:srgbClr val="99FF66"/>
    <a:srgbClr val="FFFF66"/>
    <a:srgbClr val="99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64" autoAdjust="0"/>
    <p:restoredTop sz="94660"/>
  </p:normalViewPr>
  <p:slideViewPr>
    <p:cSldViewPr>
      <p:cViewPr varScale="1">
        <p:scale>
          <a:sx n="42" d="100"/>
          <a:sy n="42" d="100"/>
        </p:scale>
        <p:origin x="-11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51CCCD-57BF-4536-AA07-DDF897AFCC4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EC52C-63FF-43E7-9BC4-1933250C072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F631B5-D152-4E4D-AA2B-E9B66FB0898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E89DA4D-E1C4-47F8-93A9-3E0E0B67425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007C753-0AC2-4853-8AD8-9A15C640943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E997845-2D4D-4276-8D86-B7A113D8D47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7BF96F-DD19-4922-AA1E-C1D4AF4B23B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2BEE7D-A740-44EB-9CF6-D4CE0A613A3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DABD58-2EAE-4063-A2EE-C13BFC3ED00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645BEB-B101-484A-AE12-A646FB8672D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20C997-BAC4-4737-916E-4A9A219CED4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B149CC-A9B8-42F7-909D-B047AC14DA1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7885DD-465B-41F0-9EFF-AF34E9F24D5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73520-B02E-4559-B843-CD4D07DCC07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D40EE05-D8FB-4FFC-8D7D-6A302F09442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>
                <a:solidFill>
                  <a:srgbClr val="FFFF00"/>
                </a:solidFill>
              </a:rPr>
              <a:t>Дата: __________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ru-RU" sz="4000" b="1" i="1">
                <a:solidFill>
                  <a:srgbClr val="FFFF00"/>
                </a:solidFill>
              </a:rPr>
              <a:t>Классная работа.</a:t>
            </a:r>
          </a:p>
          <a:p>
            <a:pPr algn="ctr">
              <a:buFontTx/>
              <a:buNone/>
            </a:pPr>
            <a:r>
              <a:rPr lang="ru-RU" sz="4000" b="1" i="1">
                <a:solidFill>
                  <a:srgbClr val="FFFF00"/>
                </a:solidFill>
              </a:rPr>
              <a:t>Тема: ?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303213" y="6040438"/>
            <a:ext cx="1676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280-232-969</a:t>
            </a:r>
          </a:p>
          <a:p>
            <a:r>
              <a:rPr lang="ru-RU"/>
              <a:t>Ерошина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FFFF66"/>
                </a:solidFill>
              </a:rPr>
              <a:t>Группа №5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2800" b="1">
                <a:solidFill>
                  <a:srgbClr val="99FF66"/>
                </a:solidFill>
              </a:rPr>
              <a:t>Порядок слов: непостоянный и свободный </a:t>
            </a:r>
          </a:p>
          <a:p>
            <a:pPr>
              <a:buFontTx/>
              <a:buNone/>
            </a:pPr>
            <a:endParaRPr lang="ru-RU" sz="2800" b="1">
              <a:solidFill>
                <a:srgbClr val="99FF66"/>
              </a:solidFill>
            </a:endParaRPr>
          </a:p>
          <a:p>
            <a:r>
              <a:rPr lang="ru-RU" sz="2800" b="1">
                <a:solidFill>
                  <a:srgbClr val="99FF66"/>
                </a:solidFill>
              </a:rPr>
              <a:t>Прямой порядок</a:t>
            </a:r>
          </a:p>
          <a:p>
            <a:r>
              <a:rPr lang="ru-RU" sz="2800" b="1">
                <a:solidFill>
                  <a:srgbClr val="99FF66"/>
                </a:solidFill>
              </a:rPr>
              <a:t>Непрямой -</a:t>
            </a:r>
            <a:r>
              <a:rPr lang="ru-RU" sz="2800"/>
              <a:t> </a:t>
            </a:r>
            <a:r>
              <a:rPr lang="ru-RU" sz="2800" b="1" i="1">
                <a:solidFill>
                  <a:srgbClr val="FF0066"/>
                </a:solidFill>
              </a:rPr>
              <a:t>инверсия</a:t>
            </a:r>
          </a:p>
          <a:p>
            <a:endParaRPr lang="ru-RU" sz="2800" b="1" i="1">
              <a:solidFill>
                <a:srgbClr val="FF0066"/>
              </a:solidFill>
            </a:endParaRPr>
          </a:p>
        </p:txBody>
      </p:sp>
      <p:pic>
        <p:nvPicPr>
          <p:cNvPr id="17416" name="Picture 8" descr="светофор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356100" y="1341438"/>
            <a:ext cx="1879600" cy="2185987"/>
          </a:xfrm>
          <a:noFill/>
          <a:ln/>
        </p:spPr>
      </p:pic>
      <p:pic>
        <p:nvPicPr>
          <p:cNvPr id="17417" name="Picture 9" descr="светофор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726113" y="3938588"/>
            <a:ext cx="1881187" cy="2187575"/>
          </a:xfrm>
        </p:spPr>
      </p:pic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303213" y="6040438"/>
            <a:ext cx="1676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280-232-969</a:t>
            </a:r>
          </a:p>
          <a:p>
            <a:r>
              <a:rPr lang="ru-RU"/>
              <a:t>Ерошина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055" name="Group 71"/>
          <p:cNvGraphicFramePr>
            <a:graphicFrameLocks noGrp="1"/>
          </p:cNvGraphicFramePr>
          <p:nvPr/>
        </p:nvGraphicFramePr>
        <p:xfrm>
          <a:off x="611188" y="404813"/>
          <a:ext cx="8137525" cy="5134612"/>
        </p:xfrm>
        <a:graphic>
          <a:graphicData uri="http://schemas.openxmlformats.org/drawingml/2006/table">
            <a:tbl>
              <a:tblPr/>
              <a:tblGrid>
                <a:gridCol w="4068762"/>
                <a:gridCol w="4068763"/>
              </a:tblGrid>
              <a:tr h="1249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Прямой порядок слов в предложении</a:t>
                      </a:r>
                      <a:endParaRPr kumimoji="0" lang="ru-RU" altLang="zh-CN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Обратный порядок слов в предложении (инверсия)</a:t>
                      </a:r>
                      <a:endParaRPr kumimoji="0" lang="ru-RU" altLang="zh-CN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3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Листья падают</a:t>
                      </a:r>
                      <a:endParaRPr kumimoji="0" lang="ru-RU" altLang="zh-CN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Падают  листья</a:t>
                      </a:r>
                      <a:endParaRPr kumimoji="0" lang="ru-RU" altLang="zh-CN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3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Сухие листья</a:t>
                      </a:r>
                      <a:endParaRPr kumimoji="0" lang="ru-RU" altLang="zh-CN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Листья сухие</a:t>
                      </a:r>
                      <a:endParaRPr kumimoji="0" lang="ru-RU" altLang="zh-CN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3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Медленно падают</a:t>
                      </a:r>
                      <a:endParaRPr kumimoji="0" lang="ru-RU" altLang="zh-CN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Падают медленно</a:t>
                      </a:r>
                      <a:endParaRPr kumimoji="0" lang="ru-RU" altLang="zh-CN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3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Падают на землю</a:t>
                      </a:r>
                      <a:endParaRPr kumimoji="0" lang="ru-RU" altLang="zh-CN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На землю падают</a:t>
                      </a:r>
                      <a:endParaRPr kumimoji="0" lang="ru-RU" altLang="zh-CN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2056" name="Text Box 72"/>
          <p:cNvSpPr txBox="1">
            <a:spLocks noChangeArrowheads="1"/>
          </p:cNvSpPr>
          <p:nvPr/>
        </p:nvSpPr>
        <p:spPr bwMode="auto">
          <a:xfrm>
            <a:off x="303213" y="6040438"/>
            <a:ext cx="1676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280-232-969</a:t>
            </a:r>
          </a:p>
          <a:p>
            <a:r>
              <a:rPr lang="ru-RU"/>
              <a:t>Ерошина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>
                <a:solidFill>
                  <a:srgbClr val="FFFF66"/>
                </a:solidFill>
              </a:rPr>
              <a:t>Задание 2. Творческая работа</a:t>
            </a:r>
            <a:r>
              <a:rPr lang="ru-RU" sz="4000"/>
              <a:t> </a:t>
            </a:r>
          </a:p>
        </p:txBody>
      </p:sp>
      <p:pic>
        <p:nvPicPr>
          <p:cNvPr id="20486" name="Picture 6"/>
          <p:cNvPicPr>
            <a:picLocks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50825" y="1196975"/>
            <a:ext cx="2520950" cy="1744663"/>
          </a:xfrm>
        </p:spPr>
      </p:pic>
      <p:pic>
        <p:nvPicPr>
          <p:cNvPr id="20489" name="Picture 9" descr="9986116eb3e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627313" y="1341438"/>
            <a:ext cx="5667375" cy="5327650"/>
          </a:xfrm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303213" y="6040438"/>
            <a:ext cx="1676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280-232-969</a:t>
            </a:r>
          </a:p>
          <a:p>
            <a:r>
              <a:rPr lang="ru-RU"/>
              <a:t>Ерошина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FFFF66"/>
                </a:solidFill>
              </a:rPr>
              <a:t>Презентация результатов</a:t>
            </a:r>
            <a:r>
              <a:rPr lang="ru-RU"/>
              <a:t> </a:t>
            </a:r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2800" b="1">
                <a:solidFill>
                  <a:srgbClr val="99FF66"/>
                </a:solidFill>
              </a:rPr>
              <a:t>Что получилось?</a:t>
            </a:r>
          </a:p>
        </p:txBody>
      </p:sp>
      <p:pic>
        <p:nvPicPr>
          <p:cNvPr id="23560" name="Picture 8"/>
          <p:cNvPicPr>
            <a:picLocks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648200" y="1600200"/>
            <a:ext cx="4038600" cy="3989388"/>
          </a:xfrm>
        </p:spPr>
      </p:pic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303213" y="6040438"/>
            <a:ext cx="1676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280-232-969</a:t>
            </a:r>
          </a:p>
          <a:p>
            <a:r>
              <a:rPr lang="ru-RU"/>
              <a:t>Ерошина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FFFF66"/>
                </a:solidFill>
              </a:rPr>
              <a:t>Домашнее задание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800" b="1" i="1">
                <a:solidFill>
                  <a:srgbClr val="99FF66"/>
                </a:solidFill>
              </a:rPr>
              <a:t>Приготовь задание для одного участника группы, в которой ты работал(а), по теме «Предложение»</a:t>
            </a:r>
            <a:r>
              <a:rPr lang="ru-RU" sz="2800" b="1">
                <a:solidFill>
                  <a:srgbClr val="99FF66"/>
                </a:solidFill>
              </a:rPr>
              <a:t> </a:t>
            </a:r>
          </a:p>
        </p:txBody>
      </p:sp>
      <p:pic>
        <p:nvPicPr>
          <p:cNvPr id="27654" name="Picture 6" descr="вопрос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57200" y="1844675"/>
            <a:ext cx="3725863" cy="4105275"/>
          </a:xfrm>
        </p:spPr>
      </p:pic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303213" y="6040438"/>
            <a:ext cx="1676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280-232-969</a:t>
            </a:r>
          </a:p>
          <a:p>
            <a:r>
              <a:rPr lang="ru-RU"/>
              <a:t>Ерошина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FFFF66"/>
                </a:solidFill>
              </a:rPr>
              <a:t>Спасибо за занятие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/>
              <a:t> 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03213" y="6040438"/>
            <a:ext cx="1676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280-232-969</a:t>
            </a:r>
          </a:p>
          <a:p>
            <a:r>
              <a:rPr lang="ru-RU"/>
              <a:t>Ерошина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/>
              <a:t>Список использованной литературы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1800"/>
              <a:t>Русский язык. Теория. 5-9 классы.  </a:t>
            </a:r>
            <a:r>
              <a:rPr lang="ru-RU" sz="1800" i="1"/>
              <a:t>Бабайцева В.В, Чеснокова Л.Д. - </a:t>
            </a:r>
            <a:r>
              <a:rPr lang="ru-RU" sz="1800"/>
              <a:t>М.: Дрофа, 2012 - 320с.  </a:t>
            </a:r>
          </a:p>
          <a:p>
            <a:pPr>
              <a:lnSpc>
                <a:spcPct val="90000"/>
              </a:lnSpc>
            </a:pPr>
            <a:r>
              <a:rPr lang="ru-RU" sz="1800"/>
              <a:t>Русский язык. Сборник заданий. 8–9 классы. Учебное пособие к учебнику В. В. Бабайцевой «Русский язык. Теория. 5–9 классы». Предпрофильное обучение (Дидактические материалы) – М.: Дрофа, 2013 – 272с.</a:t>
            </a:r>
          </a:p>
          <a:p>
            <a:pPr>
              <a:lnSpc>
                <a:spcPct val="90000"/>
              </a:lnSpc>
            </a:pPr>
            <a:r>
              <a:rPr lang="ru-RU" sz="1800"/>
              <a:t>Русский язык. 9 класс. Рабочая тетрадь к учебнику В. В. Бабайцевой «Русский язык. Теория. 5–9 классы». Углублённое изучение (Рабочая тетрадь) – М.: Дрофа, 2013 – </a:t>
            </a:r>
            <a:r>
              <a:rPr lang="ru-RU" sz="1600"/>
              <a:t>144с.</a:t>
            </a:r>
          </a:p>
          <a:p>
            <a:pPr>
              <a:lnSpc>
                <a:spcPct val="90000"/>
              </a:lnSpc>
            </a:pPr>
            <a:endParaRPr lang="ru-RU" sz="1600"/>
          </a:p>
          <a:p>
            <a:pPr>
              <a:lnSpc>
                <a:spcPct val="90000"/>
              </a:lnSpc>
            </a:pPr>
            <a:endParaRPr lang="ru-RU" sz="1800"/>
          </a:p>
          <a:p>
            <a:pPr>
              <a:lnSpc>
                <a:spcPct val="90000"/>
              </a:lnSpc>
            </a:pPr>
            <a:endParaRPr lang="ru-RU"/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303213" y="6040438"/>
            <a:ext cx="1676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280-232-969</a:t>
            </a:r>
          </a:p>
          <a:p>
            <a:r>
              <a:rPr lang="ru-RU"/>
              <a:t>Ерошина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 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611981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b="1"/>
              <a:t>1</a:t>
            </a:r>
            <a:r>
              <a:rPr lang="ru-RU" sz="2800" b="1"/>
              <a:t>. Ленинскому району Красноярска семьдесят лет.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/>
              <a:t>2. Наш район создал целое поколение людей, которые ковали победу фронта в тылу</a:t>
            </a:r>
            <a:r>
              <a:rPr lang="ru-RU" sz="2800" b="1" i="1"/>
              <a:t>.</a:t>
            </a:r>
            <a:r>
              <a:rPr lang="ru-RU" sz="2800" b="1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/>
              <a:t>3. Изменился внешний облик района.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/>
              <a:t>4. Ах, как же преобразился!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/>
              <a:t>5. Ленинский район был и остается промышленным центром Красноярска.</a:t>
            </a:r>
            <a:r>
              <a:rPr lang="ru-RU" sz="2800"/>
              <a:t> </a:t>
            </a:r>
            <a:endParaRPr lang="ru-RU" sz="2400" b="1"/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/>
              <a:t>6. - Не знаешь, где поставили памятник Молодоженам?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2800" b="1"/>
              <a:t>На площади Влюбленных.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/>
              <a:t>7. Буду в беседке в парке имени 1 мая.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800" b="1"/>
          </a:p>
          <a:p>
            <a:pPr>
              <a:lnSpc>
                <a:spcPct val="90000"/>
              </a:lnSpc>
              <a:buFontTx/>
              <a:buNone/>
            </a:pPr>
            <a:endParaRPr lang="ru-RU" sz="2800" b="1"/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03213" y="6040438"/>
            <a:ext cx="1676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280-232-969</a:t>
            </a:r>
          </a:p>
          <a:p>
            <a:r>
              <a:rPr lang="ru-RU"/>
              <a:t>Ерошина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FFFF66"/>
                </a:solidFill>
              </a:rPr>
              <a:t>?</a:t>
            </a:r>
          </a:p>
        </p:txBody>
      </p:sp>
      <p:pic>
        <p:nvPicPr>
          <p:cNvPr id="38928" name="Picture 16"/>
          <p:cNvPicPr>
            <a:picLocks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23850" y="1412875"/>
            <a:ext cx="4038600" cy="2908300"/>
          </a:xfrm>
        </p:spPr>
      </p:pic>
      <p:pic>
        <p:nvPicPr>
          <p:cNvPr id="38929" name="Picture 17"/>
          <p:cNvPicPr>
            <a:picLocks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643438" y="2708275"/>
            <a:ext cx="4038600" cy="3413125"/>
          </a:xfrm>
        </p:spPr>
      </p:pic>
      <p:sp>
        <p:nvSpPr>
          <p:cNvPr id="38930" name="Text Box 18"/>
          <p:cNvSpPr txBox="1">
            <a:spLocks noChangeArrowheads="1"/>
          </p:cNvSpPr>
          <p:nvPr/>
        </p:nvSpPr>
        <p:spPr bwMode="auto">
          <a:xfrm>
            <a:off x="303213" y="6040438"/>
            <a:ext cx="1676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280-232-969</a:t>
            </a:r>
          </a:p>
          <a:p>
            <a:r>
              <a:rPr lang="ru-RU"/>
              <a:t>Ерошина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74638"/>
            <a:ext cx="8002587" cy="2578100"/>
          </a:xfrm>
        </p:spPr>
        <p:txBody>
          <a:bodyPr/>
          <a:lstStyle/>
          <a:p>
            <a:r>
              <a:rPr lang="ru-RU" sz="5400" b="1" i="1">
                <a:solidFill>
                  <a:srgbClr val="FFFF66"/>
                </a:solidFill>
              </a:rPr>
              <a:t>Систематизация знаний по теме «Предложение».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84213" y="3357563"/>
            <a:ext cx="2654300" cy="2665412"/>
          </a:xfrm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03213" y="6040438"/>
            <a:ext cx="1676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280-232-969</a:t>
            </a:r>
          </a:p>
          <a:p>
            <a:r>
              <a:rPr lang="ru-RU"/>
              <a:t>Ерошина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FFFF66"/>
                </a:solidFill>
              </a:rPr>
              <a:t>Задание 1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2400" b="1">
                <a:solidFill>
                  <a:srgbClr val="99FF66"/>
                </a:solidFill>
              </a:rPr>
              <a:t>Прочитайте текст; подготовьте устный ответ на основании прочитанного, для этого сформулируйте вопросы по тексту друг другу, ответьте на них. Приведите примеры. </a:t>
            </a:r>
          </a:p>
        </p:txBody>
      </p:sp>
      <p:pic>
        <p:nvPicPr>
          <p:cNvPr id="5127" name="Picture 7" descr="groupe_entraide"/>
          <p:cNvPicPr>
            <a:picLocks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572000" y="1916113"/>
            <a:ext cx="4124325" cy="3325812"/>
          </a:xfrm>
          <a:noFill/>
          <a:ln/>
        </p:spPr>
      </p:pic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03213" y="6040438"/>
            <a:ext cx="1676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280-232-969</a:t>
            </a:r>
          </a:p>
          <a:p>
            <a:r>
              <a:rPr lang="ru-RU"/>
              <a:t>Ерошина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FFFF66"/>
                </a:solidFill>
              </a:rPr>
              <a:t>Группа №1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68313" y="2492375"/>
            <a:ext cx="4038600" cy="2981325"/>
          </a:xfrm>
        </p:spPr>
      </p:pic>
      <p:sp>
        <p:nvSpPr>
          <p:cNvPr id="7173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400" b="1" u="sng">
                <a:solidFill>
                  <a:srgbClr val="99FF66"/>
                </a:solidFill>
              </a:rPr>
              <a:t>Предложение</a:t>
            </a:r>
            <a:r>
              <a:rPr lang="ru-RU" sz="2400" b="1">
                <a:solidFill>
                  <a:srgbClr val="99FF66"/>
                </a:solidFill>
              </a:rPr>
              <a:t> – основная единица синтаксиса.</a:t>
            </a:r>
          </a:p>
          <a:p>
            <a:pPr>
              <a:lnSpc>
                <a:spcPct val="80000"/>
              </a:lnSpc>
            </a:pPr>
            <a:r>
              <a:rPr lang="ru-RU" sz="2400" b="1">
                <a:solidFill>
                  <a:srgbClr val="99FF66"/>
                </a:solidFill>
              </a:rPr>
              <a:t>Средство формирования, выражения и сообщения мыслей, передачи чувств, эмоций</a:t>
            </a:r>
          </a:p>
          <a:p>
            <a:pPr>
              <a:lnSpc>
                <a:spcPct val="80000"/>
              </a:lnSpc>
            </a:pPr>
            <a:r>
              <a:rPr lang="ru-RU" sz="2400" b="1">
                <a:solidFill>
                  <a:srgbClr val="99FF66"/>
                </a:solidFill>
              </a:rPr>
              <a:t>Единица общения</a:t>
            </a:r>
          </a:p>
          <a:p>
            <a:pPr>
              <a:lnSpc>
                <a:spcPct val="80000"/>
              </a:lnSpc>
            </a:pPr>
            <a:r>
              <a:rPr lang="ru-RU" sz="2400" b="1">
                <a:solidFill>
                  <a:srgbClr val="99FF66"/>
                </a:solidFill>
              </a:rPr>
              <a:t>Высказывание о предмете речи </a:t>
            </a:r>
          </a:p>
          <a:p>
            <a:pPr>
              <a:lnSpc>
                <a:spcPct val="80000"/>
              </a:lnSpc>
            </a:pPr>
            <a:r>
              <a:rPr lang="ru-RU" sz="2400" b="1">
                <a:solidFill>
                  <a:srgbClr val="99FF66"/>
                </a:solidFill>
              </a:rPr>
              <a:t> Интонационно закончено </a:t>
            </a:r>
          </a:p>
          <a:p>
            <a:pPr>
              <a:lnSpc>
                <a:spcPct val="80000"/>
              </a:lnSpc>
            </a:pPr>
            <a:endParaRPr lang="ru-RU" sz="2400" b="1">
              <a:solidFill>
                <a:srgbClr val="99FF66"/>
              </a:solidFill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303213" y="6040438"/>
            <a:ext cx="1676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280-232-969</a:t>
            </a:r>
          </a:p>
          <a:p>
            <a:r>
              <a:rPr lang="ru-RU"/>
              <a:t>Ерошина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FFFF66"/>
                </a:solidFill>
              </a:rPr>
              <a:t>Группа №2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2400" b="1">
                <a:solidFill>
                  <a:srgbClr val="99FF66"/>
                </a:solidFill>
              </a:rPr>
              <a:t>Грамматическая основа</a:t>
            </a:r>
          </a:p>
          <a:p>
            <a:r>
              <a:rPr lang="en-US" sz="2400" b="1">
                <a:solidFill>
                  <a:srgbClr val="99FF66"/>
                </a:solidFill>
              </a:rPr>
              <a:t>[__ ===]</a:t>
            </a:r>
            <a:r>
              <a:rPr lang="ru-RU" sz="2400" b="1">
                <a:solidFill>
                  <a:srgbClr val="99FF66"/>
                </a:solidFill>
              </a:rPr>
              <a:t>. двусоставное</a:t>
            </a:r>
            <a:endParaRPr lang="en-US" sz="2400" b="1">
              <a:solidFill>
                <a:srgbClr val="99FF66"/>
              </a:solidFill>
            </a:endParaRPr>
          </a:p>
          <a:p>
            <a:r>
              <a:rPr lang="en-US" sz="2400" b="1">
                <a:solidFill>
                  <a:srgbClr val="99FF66"/>
                </a:solidFill>
              </a:rPr>
              <a:t>[__]</a:t>
            </a:r>
            <a:r>
              <a:rPr lang="ru-RU" sz="2400" b="1">
                <a:solidFill>
                  <a:srgbClr val="99FF66"/>
                </a:solidFill>
              </a:rPr>
              <a:t>.</a:t>
            </a:r>
            <a:r>
              <a:rPr lang="en-US" sz="2400" b="1">
                <a:solidFill>
                  <a:srgbClr val="99FF66"/>
                </a:solidFill>
              </a:rPr>
              <a:t> </a:t>
            </a:r>
            <a:r>
              <a:rPr lang="ru-RU" sz="2400" b="1">
                <a:solidFill>
                  <a:srgbClr val="99FF66"/>
                </a:solidFill>
              </a:rPr>
              <a:t>или </a:t>
            </a:r>
            <a:r>
              <a:rPr lang="en-US" sz="2400" b="1">
                <a:solidFill>
                  <a:srgbClr val="99FF66"/>
                </a:solidFill>
              </a:rPr>
              <a:t>[===]</a:t>
            </a:r>
            <a:r>
              <a:rPr lang="ru-RU" sz="2400" b="1">
                <a:solidFill>
                  <a:srgbClr val="99FF66"/>
                </a:solidFill>
              </a:rPr>
              <a:t>. односоставное</a:t>
            </a:r>
          </a:p>
          <a:p>
            <a:r>
              <a:rPr lang="en-US" sz="2400" b="1">
                <a:solidFill>
                  <a:srgbClr val="99FF66"/>
                </a:solidFill>
              </a:rPr>
              <a:t>[__ ===]</a:t>
            </a:r>
            <a:r>
              <a:rPr lang="ru-RU" sz="2400" b="1">
                <a:solidFill>
                  <a:srgbClr val="99FF66"/>
                </a:solidFill>
              </a:rPr>
              <a:t>. простое</a:t>
            </a:r>
          </a:p>
          <a:p>
            <a:r>
              <a:rPr lang="en-US" sz="2400" b="1">
                <a:solidFill>
                  <a:srgbClr val="99FF66"/>
                </a:solidFill>
              </a:rPr>
              <a:t>[__===]</a:t>
            </a:r>
            <a:r>
              <a:rPr lang="ru-RU" sz="2400" b="1">
                <a:solidFill>
                  <a:srgbClr val="99FF66"/>
                </a:solidFill>
              </a:rPr>
              <a:t>, что (__===). сложное</a:t>
            </a:r>
          </a:p>
          <a:p>
            <a:r>
              <a:rPr lang="ru-RU" sz="2400" b="1">
                <a:solidFill>
                  <a:srgbClr val="99FF66"/>
                </a:solidFill>
              </a:rPr>
              <a:t>Распространенное и нераспространенное </a:t>
            </a:r>
          </a:p>
          <a:p>
            <a:endParaRPr lang="ru-RU" sz="2400" b="1">
              <a:solidFill>
                <a:srgbClr val="99FF66"/>
              </a:solidFill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648200" y="1916113"/>
            <a:ext cx="4038600" cy="2881312"/>
          </a:xfrm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303213" y="6040438"/>
            <a:ext cx="1676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280-232-969</a:t>
            </a:r>
          </a:p>
          <a:p>
            <a:r>
              <a:rPr lang="ru-RU"/>
              <a:t>Ерошина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FFFF66"/>
                </a:solidFill>
              </a:rPr>
              <a:t>Группа №3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211638" y="1600200"/>
            <a:ext cx="4475162" cy="4525963"/>
          </a:xfrm>
        </p:spPr>
        <p:txBody>
          <a:bodyPr/>
          <a:lstStyle/>
          <a:p>
            <a:r>
              <a:rPr lang="ru-RU" sz="2800" b="1">
                <a:solidFill>
                  <a:srgbClr val="99FF66"/>
                </a:solidFill>
              </a:rPr>
              <a:t>По цели высказывания: </a:t>
            </a:r>
          </a:p>
          <a:p>
            <a:r>
              <a:rPr lang="ru-RU" sz="2800" b="1">
                <a:solidFill>
                  <a:srgbClr val="99FF66"/>
                </a:solidFill>
              </a:rPr>
              <a:t>повествовательные, </a:t>
            </a:r>
          </a:p>
          <a:p>
            <a:r>
              <a:rPr lang="ru-RU" sz="2800" b="1">
                <a:solidFill>
                  <a:srgbClr val="99FF66"/>
                </a:solidFill>
              </a:rPr>
              <a:t>вопросительные </a:t>
            </a:r>
          </a:p>
          <a:p>
            <a:r>
              <a:rPr lang="ru-RU" sz="2800" b="1">
                <a:solidFill>
                  <a:srgbClr val="99FF66"/>
                </a:solidFill>
              </a:rPr>
              <a:t>побудительные </a:t>
            </a:r>
          </a:p>
          <a:p>
            <a:endParaRPr lang="ru-RU" sz="2800" b="1">
              <a:solidFill>
                <a:srgbClr val="99FF66"/>
              </a:solidFill>
            </a:endParaRPr>
          </a:p>
        </p:txBody>
      </p:sp>
      <p:pic>
        <p:nvPicPr>
          <p:cNvPr id="11270" name="Picture 6"/>
          <p:cNvPicPr>
            <a:picLocks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68313" y="2205038"/>
            <a:ext cx="3382962" cy="2919412"/>
          </a:xfrm>
        </p:spPr>
      </p:pic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303213" y="6040438"/>
            <a:ext cx="1676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280-232-969</a:t>
            </a:r>
          </a:p>
          <a:p>
            <a:r>
              <a:rPr lang="ru-RU"/>
              <a:t>Ерошина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FFFF66"/>
                </a:solidFill>
              </a:rPr>
              <a:t>Группа №4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2400" b="1">
                <a:solidFill>
                  <a:srgbClr val="99FF66"/>
                </a:solidFill>
              </a:rPr>
              <a:t>По эмоциональной окраске: </a:t>
            </a:r>
          </a:p>
          <a:p>
            <a:r>
              <a:rPr lang="ru-RU" sz="2400" b="1">
                <a:solidFill>
                  <a:srgbClr val="99FF66"/>
                </a:solidFill>
              </a:rPr>
              <a:t>восклицательные </a:t>
            </a:r>
          </a:p>
          <a:p>
            <a:r>
              <a:rPr lang="ru-RU" sz="2400" b="1">
                <a:solidFill>
                  <a:srgbClr val="99FF66"/>
                </a:solidFill>
              </a:rPr>
              <a:t>невосклицательные.</a:t>
            </a:r>
          </a:p>
          <a:p>
            <a:r>
              <a:rPr lang="ru-RU" sz="2400" b="1">
                <a:solidFill>
                  <a:srgbClr val="99FF66"/>
                </a:solidFill>
                <a:latin typeface="Arial Narrow" pitchFamily="34" charset="0"/>
              </a:rPr>
              <a:t>* </a:t>
            </a:r>
            <a:r>
              <a:rPr lang="ru-RU" sz="2400" b="1">
                <a:solidFill>
                  <a:srgbClr val="99FF66"/>
                </a:solidFill>
              </a:rPr>
              <a:t>Восклицательное предложение </a:t>
            </a:r>
            <a:r>
              <a:rPr lang="ru-RU" sz="2400" b="1">
                <a:solidFill>
                  <a:srgbClr val="99FF66"/>
                </a:solidFill>
                <a:latin typeface="Arial Narrow" pitchFamily="34" charset="0"/>
              </a:rPr>
              <a:t>→</a:t>
            </a:r>
          </a:p>
          <a:p>
            <a:r>
              <a:rPr lang="ru-RU" sz="2400" b="1" i="1">
                <a:solidFill>
                  <a:srgbClr val="99FF66"/>
                </a:solidFill>
                <a:latin typeface="Arial Narrow" pitchFamily="34" charset="0"/>
              </a:rPr>
              <a:t>Риторический вопрос</a:t>
            </a:r>
          </a:p>
          <a:p>
            <a:r>
              <a:rPr lang="ru-RU" sz="2400" b="1">
                <a:solidFill>
                  <a:srgbClr val="99FF66"/>
                </a:solidFill>
              </a:rPr>
              <a:t>скрытое утверждение или отрицание </a:t>
            </a:r>
          </a:p>
          <a:p>
            <a:r>
              <a:rPr lang="ru-RU" sz="2400" b="1">
                <a:solidFill>
                  <a:srgbClr val="99FF66"/>
                </a:solidFill>
              </a:rPr>
              <a:t>?!</a:t>
            </a:r>
          </a:p>
          <a:p>
            <a:endParaRPr lang="ru-RU" sz="2400" b="1">
              <a:solidFill>
                <a:srgbClr val="99FF66"/>
              </a:solidFill>
            </a:endParaRPr>
          </a:p>
        </p:txBody>
      </p:sp>
      <p:pic>
        <p:nvPicPr>
          <p:cNvPr id="13317" name="Picture 5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932363" y="1392238"/>
            <a:ext cx="3192462" cy="2393950"/>
          </a:xfrm>
        </p:spPr>
      </p:pic>
      <p:pic>
        <p:nvPicPr>
          <p:cNvPr id="13319" name="Picture 7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003800" y="3860800"/>
            <a:ext cx="3395663" cy="2546350"/>
          </a:xfrm>
          <a:noFill/>
          <a:ln/>
        </p:spPr>
      </p:pic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303213" y="6040438"/>
            <a:ext cx="1676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280-232-969</a:t>
            </a:r>
          </a:p>
          <a:p>
            <a:r>
              <a:rPr lang="ru-RU"/>
              <a:t>Ерошина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332</Words>
  <Application>Microsoft Office PowerPoint</Application>
  <PresentationFormat>Экран (4:3)</PresentationFormat>
  <Paragraphs>101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Arial Narrow</vt:lpstr>
      <vt:lpstr>Arial Unicode MS</vt:lpstr>
      <vt:lpstr>Calibri</vt:lpstr>
      <vt:lpstr>Оформление по умолчанию</vt:lpstr>
      <vt:lpstr>Дата: __________</vt:lpstr>
      <vt:lpstr> </vt:lpstr>
      <vt:lpstr>?</vt:lpstr>
      <vt:lpstr>Систематизация знаний по теме «Предложение».</vt:lpstr>
      <vt:lpstr>Задание 1</vt:lpstr>
      <vt:lpstr>Группа №1</vt:lpstr>
      <vt:lpstr>Группа №2</vt:lpstr>
      <vt:lpstr>Группа №3</vt:lpstr>
      <vt:lpstr>Группа №4</vt:lpstr>
      <vt:lpstr>Группа №5</vt:lpstr>
      <vt:lpstr>Слайд 11</vt:lpstr>
      <vt:lpstr>Задание 2. Творческая работа </vt:lpstr>
      <vt:lpstr>Презентация результатов </vt:lpstr>
      <vt:lpstr>Домашнее задание</vt:lpstr>
      <vt:lpstr>Спасибо за занятие</vt:lpstr>
      <vt:lpstr>Список использованной литературы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Понятие   о   предложении. Продолжение</dc:title>
  <dc:creator>Admin</dc:creator>
  <cp:lastModifiedBy>re</cp:lastModifiedBy>
  <cp:revision>20</cp:revision>
  <dcterms:created xsi:type="dcterms:W3CDTF">2012-11-20T14:23:07Z</dcterms:created>
  <dcterms:modified xsi:type="dcterms:W3CDTF">2014-04-13T19:46:16Z</dcterms:modified>
</cp:coreProperties>
</file>