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BF7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21D7-8872-4FA2-9751-58A954AF2EFB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132-48DF-4D5E-9CEC-AB52FA61C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E110-62C7-44EC-B545-593C3612EB76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AD726-ED51-401D-9621-4B4C5511F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A25CD-4DF9-4B98-B511-85B148AC0772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7087-54C1-42AA-8549-5A909FE32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07B8B-F0B4-4950-A3A5-482870207B2A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5296-1ED6-4747-B4F9-56C1D477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37148-AE3B-4CF3-A083-7FFFE2864D29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9F68-F41C-4A3D-9BD0-7B5619EFE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B956-1F6C-487C-A9A8-896AE9BD537C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395B6-D8EC-4636-A083-18A963DF2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4909-6330-4A90-9A61-1609E7731B91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2ABA6-04CE-4378-B880-EDFBBF461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B07B3-ECD1-4AF1-8054-6762C3752252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7BCB-4A36-4437-A2D0-065248573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822BB-5F46-45C3-ADBF-A1EC7953097A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E123C-518D-4586-883C-50EB59434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6C91E-703A-46D6-982A-C6A7D2218493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C65D5-2049-4030-9345-78F329F21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9364-A6FB-4E97-A3EA-2E453377AE47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0DE16-A6F3-4D60-9C1E-9997EE34B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1DCCA3-3369-4DF4-98E6-F31ECF294CFF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32821E-E706-4863-956F-AD6FB383F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H:\&#1055;&#1088;&#1086;&#1077;&#1082;&#1090;%20&#1040;&#1082;&#1074;&#1072;&#1088;&#1077;&#1083;&#1080;%20&#1044;&#1102;&#1088;&#1077;&#1088;&#1072;\&#1082;%20&#1087;&#1088;&#1077;&#1079;&#1077;&#1085;&#1090;&#1072;&#1094;&#1080;&#1080;\Conrad%20Paumann%20-%20En%20avois%20(organ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5;&#1088;&#1086;&#1077;&#1082;&#1090;%20&#1040;&#1082;&#1074;&#1072;&#1088;&#1077;&#1083;&#1080;%20&#1044;&#1102;&#1088;&#1077;&#1088;&#1072;\Conrad%20Paumann%20-%20En%20avois%20(organ)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H:\&#1055;&#1088;&#1086;&#1077;&#1082;&#1090;%20&#1040;&#1082;&#1074;&#1072;&#1088;&#1077;&#1083;&#1080;%20&#1044;&#1102;&#1088;&#1077;&#1088;&#1072;\&#1082;%20&#1087;&#1088;&#1077;&#1079;&#1077;&#1085;&#1090;&#1072;&#1094;&#1080;&#1080;\Two%2015th%20century%20Praeambula%20for%20clavichord%20(Buxheimer%20Orgelbuch)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elf_portra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04664"/>
            <a:ext cx="4218432" cy="593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4932363" y="-241527"/>
            <a:ext cx="38163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dirty="0" smtClean="0">
                <a:cs typeface="Arial" charset="0"/>
              </a:rPr>
              <a:t>Презентация</a:t>
            </a:r>
            <a:endParaRPr lang="ru-RU" sz="2800" dirty="0">
              <a:cs typeface="Arial" charset="0"/>
            </a:endParaRPr>
          </a:p>
          <a:p>
            <a:pPr algn="ctr"/>
            <a:r>
              <a:rPr lang="ru-RU" sz="2800" dirty="0">
                <a:cs typeface="Arial" charset="0"/>
              </a:rPr>
              <a:t>к</a:t>
            </a:r>
            <a:r>
              <a:rPr lang="ru-RU" sz="2800" dirty="0" smtClean="0">
                <a:cs typeface="Arial" charset="0"/>
              </a:rPr>
              <a:t> уроку немецкого языка по теме: «Великие люди Германии».</a:t>
            </a:r>
            <a:endParaRPr lang="ru-RU" sz="280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968500"/>
            <a:ext cx="4464050" cy="19383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Альбрехт Дюрер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его акварели</a:t>
            </a:r>
          </a:p>
        </p:txBody>
      </p:sp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148263" y="4798786"/>
            <a:ext cx="35274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dirty="0" smtClean="0">
                <a:cs typeface="Arial" charset="0"/>
              </a:rPr>
              <a:t>Учитель иностранного языка</a:t>
            </a:r>
          </a:p>
          <a:p>
            <a:pPr algn="ctr"/>
            <a:r>
              <a:rPr lang="ru-RU" sz="2800" dirty="0" err="1" smtClean="0">
                <a:cs typeface="Arial" charset="0"/>
              </a:rPr>
              <a:t>Косицына</a:t>
            </a:r>
            <a:r>
              <a:rPr lang="ru-RU" sz="2800" dirty="0" smtClean="0">
                <a:cs typeface="Arial" charset="0"/>
              </a:rPr>
              <a:t> Ольга Викторовна.</a:t>
            </a:r>
            <a:endParaRPr lang="ru-RU" sz="2800" dirty="0">
              <a:cs typeface="Arial" charset="0"/>
            </a:endParaRPr>
          </a:p>
          <a:p>
            <a:pPr algn="ctr"/>
            <a:endParaRPr lang="ru-RU" sz="2800" dirty="0">
              <a:cs typeface="Arial" charset="0"/>
            </a:endParaRPr>
          </a:p>
        </p:txBody>
      </p:sp>
      <p:pic>
        <p:nvPicPr>
          <p:cNvPr id="10" name="Conrad Paumann - En avois (organ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572000" y="407707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835696" y="4554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1.6. Новые циклы графических работ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5496" y="4812248"/>
            <a:ext cx="903649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1510 годы – время блестящего расцвета графического искусства Дюрера. В эти годы он выполняет серии «Малые страсти» и «Страсти» на меди, создает три прославленные гравюры «Рыцарь, смерть и дьявол», «Святой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Иероним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«Меланхолия», делает ряд больших декоративных работ для императора Максимилиана.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Dürer-Hieronymus-im-Gehä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76672"/>
            <a:ext cx="3312368" cy="430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l-Melanchol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76672"/>
            <a:ext cx="3312367" cy="428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5496" y="1412776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Святой </a:t>
            </a:r>
            <a:r>
              <a:rPr lang="ru-RU" i="1" dirty="0" err="1" smtClean="0"/>
              <a:t>Иероним</a:t>
            </a:r>
            <a:r>
              <a:rPr lang="ru-RU" i="1" dirty="0" smtClean="0"/>
              <a:t> в келье</a:t>
            </a:r>
            <a:endParaRPr lang="ru-RU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68344" y="1556792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Меланхолия</a:t>
            </a:r>
            <a:endParaRPr lang="ru-RU" i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835696" y="-99392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1.7. Последние годы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420888"/>
            <a:ext cx="53995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2200" dirty="0" smtClean="0"/>
              <a:t>В </a:t>
            </a:r>
            <a:r>
              <a:rPr lang="ru-RU" sz="2200" dirty="0"/>
              <a:t>1525г. был опубликован трактат «Руководство к измерению». Помимо теории линейной перспективы, здесь изложены основы классической геометрии, затронуты вопросы оптики, астрономии, некоторые математические проблемы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15" name="Рисунок 14" descr="якоб муффе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3578" y="360040"/>
            <a:ext cx="3398902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260648"/>
            <a:ext cx="54360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2200" dirty="0" smtClean="0"/>
              <a:t>Ведущую роль в живописи и графике Дюрера начинает играть портрет. В многочисленных гравированных портретах 1524 – 1526 гг. Дюрер создает целую галерею разнообразных темпераментов и характеров. 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884256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1527 г. </a:t>
            </a:r>
            <a:r>
              <a:rPr lang="ru-RU" sz="2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Дюрер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издал еще один теоретический труд – «Наставление к укреплению городов». В первой половине 16 века в Европе остро стоял вопрос о необходимости усовершенствования оборонительных сооружений. Дюрер создал первый в Германии труд по теории фортификации.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835696" y="0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1.7. Последние годы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48680"/>
            <a:ext cx="43204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Дюрер умер 6 апреля 1528 г. </a:t>
            </a:r>
            <a:endParaRPr lang="ru-RU" sz="2200" dirty="0" smtClean="0"/>
          </a:p>
          <a:p>
            <a:pPr algn="ctr"/>
            <a:r>
              <a:rPr lang="ru-RU" sz="2200" dirty="0" smtClean="0"/>
              <a:t>С </a:t>
            </a:r>
            <a:r>
              <a:rPr lang="ru-RU" sz="2200" dirty="0"/>
              <a:t>его смертью закончился самый блестящий период в истории немецкого Возрождения. За небольшой срок с конца 15 до начала 30-х годов 16 века, искусство Германии преобразилось. В условиях общественного подъема и начинавшейся революции здесь сформировалась новая художественная культура, наиболее передовые тенденции которой нашли воплощение в творчестве Дюрера.</a:t>
            </a:r>
          </a:p>
        </p:txBody>
      </p:sp>
      <p:pic>
        <p:nvPicPr>
          <p:cNvPr id="10" name="Рисунок 9" descr="автопортрет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651" y="648072"/>
            <a:ext cx="4354357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763688" y="364594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2.1.  История акварельной техники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-99392"/>
            <a:ext cx="642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2. Акварельные работы А. Дюрера</a:t>
            </a:r>
            <a:endParaRPr lang="ru-RU" sz="2800" b="1" dirty="0"/>
          </a:p>
        </p:txBody>
      </p:sp>
      <p:pic>
        <p:nvPicPr>
          <p:cNvPr id="7" name="Рисунок 6" descr="View from Nuernbe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2610569"/>
            <a:ext cx="8572500" cy="391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6444044"/>
            <a:ext cx="185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 Нюрнберга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973172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/>
              <a:t>Акварель была известна еще в древние времена, хотя в чистом </a:t>
            </a:r>
            <a:r>
              <a:rPr lang="ru-RU" sz="2000" dirty="0" smtClean="0"/>
              <a:t>виде </a:t>
            </a:r>
            <a:r>
              <a:rPr lang="ru-RU" sz="2000" dirty="0"/>
              <a:t>вряд ли существовала ранее XVIII века. Ее знали древние египтяне, применявшие акварель в цветных изображениях на папирусах. Акварель была знакома также китайцам и этрускам. </a:t>
            </a:r>
            <a:r>
              <a:rPr lang="ru-RU" sz="2000" dirty="0" smtClean="0"/>
              <a:t> </a:t>
            </a:r>
          </a:p>
          <a:p>
            <a:pPr algn="ctr">
              <a:spcAft>
                <a:spcPts val="1200"/>
              </a:spcAft>
            </a:pPr>
            <a:r>
              <a:rPr lang="ru-RU" sz="2000" dirty="0" smtClean="0"/>
              <a:t>В Европе акварельная живопись вошла в употребление позже других родов живописи. В </a:t>
            </a:r>
            <a:r>
              <a:rPr lang="ru-RU" sz="2000" dirty="0"/>
              <a:t>XV веке, с появлением гравюры на дереве, акварель начинают применять для </a:t>
            </a:r>
            <a:r>
              <a:rPr lang="ru-RU" sz="2000" dirty="0" err="1"/>
              <a:t>подцвечивания</a:t>
            </a:r>
            <a:r>
              <a:rPr lang="ru-RU" sz="2000" dirty="0"/>
              <a:t> </a:t>
            </a:r>
            <a:r>
              <a:rPr lang="ru-RU" sz="2000" dirty="0" smtClean="0"/>
              <a:t>оттисков. </a:t>
            </a:r>
            <a:r>
              <a:rPr lang="ru-RU" sz="2000" dirty="0"/>
              <a:t>Акварель стала широко применяться, прежде всего, в пейзажной живописи, т.к. быстрота работы акварелью позволяет фиксировать непосредственные наблюдения, а воздушность её колорита облегчает передачу атмосферных явлений.</a:t>
            </a:r>
          </a:p>
          <a:p>
            <a:endParaRPr lang="ru-RU" sz="2400" dirty="0"/>
          </a:p>
          <a:p>
            <a:endParaRPr lang="ru-RU" sz="2200" dirty="0" smtClean="0"/>
          </a:p>
          <a:p>
            <a:endParaRPr lang="ru-RU" sz="2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5292080" y="496505"/>
            <a:ext cx="360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2.2.  Примеры акварельных работ А.Дюрера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2448272"/>
            <a:ext cx="3635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Альбрехт Дюрер. </a:t>
            </a:r>
            <a:endParaRPr lang="ru-RU" sz="2200" dirty="0" smtClean="0"/>
          </a:p>
          <a:p>
            <a:pPr algn="ctr"/>
            <a:r>
              <a:rPr lang="ru-RU" sz="2200" dirty="0" smtClean="0"/>
              <a:t>Кусок </a:t>
            </a:r>
            <a:r>
              <a:rPr lang="ru-RU" sz="2200" dirty="0"/>
              <a:t>дерна. 1503. Бумага, акварель, гуашь. Собрание графики </a:t>
            </a:r>
            <a:r>
              <a:rPr lang="ru-RU" sz="2200" dirty="0" err="1"/>
              <a:t>Альбертина</a:t>
            </a:r>
            <a:r>
              <a:rPr lang="ru-RU" sz="2200" dirty="0"/>
              <a:t>, Вена, Австрия</a:t>
            </a:r>
          </a:p>
        </p:txBody>
      </p:sp>
      <p:pic>
        <p:nvPicPr>
          <p:cNvPr id="12" name="Рисунок 11" descr="Gold_Fram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39" y="144016"/>
            <a:ext cx="5126257" cy="6453336"/>
          </a:xfrm>
          <a:prstGeom prst="rect">
            <a:avLst/>
          </a:prstGeom>
        </p:spPr>
      </p:pic>
      <p:pic>
        <p:nvPicPr>
          <p:cNvPr id="10" name="Рисунок 9" descr="The tall gra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765" y="703848"/>
            <a:ext cx="3971143" cy="548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475656" y="45785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2.2.  Примеры акварельных работ А.Дюрера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12" name="Рисунок 11" descr="Gold_Fram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654794" y="556261"/>
            <a:ext cx="5834412" cy="5760640"/>
          </a:xfrm>
          <a:prstGeom prst="rect">
            <a:avLst/>
          </a:prstGeom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43608" y="6382489"/>
            <a:ext cx="72728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«Вид на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Арко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», 1495, акварель, бумага. Париж, Лувр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Mountain and city of Ar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197913"/>
            <a:ext cx="4512366" cy="45059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475656" y="-4737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2.2.  Примеры акварельных работ А.Дюрера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12" name="Рисунок 11" descr="Gold_Fram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63852" y="-783440"/>
            <a:ext cx="5488303" cy="7992888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83568" y="5971927"/>
            <a:ext cx="80564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«Вид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Триента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север», 1495. Бумага, акварель. Художественная галерея, Бремен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View from Tri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5000" y="1075383"/>
            <a:ext cx="6579368" cy="425465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475656" y="-4737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2.2.  Примеры акварельных работ А.Дюрера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12" name="Рисунок 11" descr="Gold_Fram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91845" y="368692"/>
            <a:ext cx="5488303" cy="5688632"/>
          </a:xfrm>
          <a:prstGeom prst="rect">
            <a:avLst/>
          </a:prstGeom>
        </p:spPr>
      </p:pic>
      <p:pic>
        <p:nvPicPr>
          <p:cNvPr id="7" name="Рисунок 6" descr="Ponds 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7" y="1100312"/>
            <a:ext cx="4680520" cy="4223543"/>
          </a:xfrm>
          <a:prstGeom prst="rect">
            <a:avLst/>
          </a:prstGeom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026470" y="5971927"/>
            <a:ext cx="72179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Альбрехт Дюрер. Домик у пруда. 1496.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Бумага, акварель, гуашь. Британский музей, Лондон. 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6372200" y="784534"/>
            <a:ext cx="26277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2.2.  Примеры акварельных работ А.Дюрера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12" name="Рисунок 11" descr="Gold_Fram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94" y="300054"/>
            <a:ext cx="6525346" cy="6069249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300192" y="2938384"/>
            <a:ext cx="284380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Альбрехт Дюрер.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«Заяц».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Акварель, белила. 1502.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Графическое собрание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Альбертина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Вена.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ar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836710"/>
            <a:ext cx="4968552" cy="50405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971600" y="0"/>
            <a:ext cx="7236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2.3.  Александр Бенуа об акварелях </a:t>
            </a:r>
            <a:r>
              <a:rPr lang="ru-RU" sz="2000" b="1" i="1" dirty="0">
                <a:cs typeface="Arial" charset="0"/>
              </a:rPr>
              <a:t>Д</a:t>
            </a:r>
            <a:r>
              <a:rPr lang="ru-RU" sz="2000" b="1" i="1" dirty="0" smtClean="0">
                <a:cs typeface="Arial" charset="0"/>
              </a:rPr>
              <a:t>юрера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96" y="2617162"/>
            <a:ext cx="903649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200" dirty="0"/>
              <a:t>«Обратимся сначала к непосредственным этюдам с натуры… Это настоящие "чудеса искусства", хотя как раз самое чудесное в них то, что они бесхитростно передают все, что Дюрер видел и что ему захотелось запечатлеть для себя</a:t>
            </a:r>
            <a:r>
              <a:rPr lang="ru-RU" sz="2200" dirty="0" smtClean="0"/>
              <a:t>...</a:t>
            </a:r>
          </a:p>
          <a:p>
            <a:pPr algn="ctr">
              <a:spcAft>
                <a:spcPts val="1200"/>
              </a:spcAft>
            </a:pPr>
            <a:r>
              <a:rPr lang="ru-RU" sz="2200" dirty="0" smtClean="0"/>
              <a:t>…Рука </a:t>
            </a:r>
            <a:r>
              <a:rPr lang="ru-RU" sz="2200" dirty="0"/>
              <a:t>Дюрера, тяжелая рука резчика, столяра и медника, вдруг становится магически легкой, черты кладутся точно посредством дуновения и с такой баснословной уверенностью, что эти работы, если в них вникнуть, представляются прямо </a:t>
            </a:r>
            <a:r>
              <a:rPr lang="ru-RU" sz="2200" dirty="0" smtClean="0"/>
              <a:t>волшебными… </a:t>
            </a:r>
          </a:p>
          <a:p>
            <a:pPr algn="ctr">
              <a:spcAft>
                <a:spcPts val="1200"/>
              </a:spcAft>
            </a:pPr>
            <a:r>
              <a:rPr lang="ru-RU" sz="2200" dirty="0" smtClean="0"/>
              <a:t>…Чувством </a:t>
            </a:r>
            <a:r>
              <a:rPr lang="ru-RU" sz="2200" dirty="0"/>
              <a:t>какого-то обожания исполнены эти этюды, где передан каждый оттенок камней, каждый полутон, все закоулки, вся "грязь", вся </a:t>
            </a:r>
            <a:r>
              <a:rPr lang="ru-RU" sz="2200" dirty="0" smtClean="0"/>
              <a:t>«старина»…</a:t>
            </a:r>
          </a:p>
        </p:txBody>
      </p:sp>
      <p:pic>
        <p:nvPicPr>
          <p:cNvPr id="10" name="Рисунок 9" descr="Valley of Kalckreu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99624"/>
            <a:ext cx="6696744" cy="216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rad Paumann - En avois (orga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ld-pap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95288" y="228868"/>
            <a:ext cx="8353425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i="1" dirty="0" smtClean="0">
                <a:ea typeface="Calibri" pitchFamily="34" charset="0"/>
                <a:cs typeface="Arial" charset="0"/>
              </a:rPr>
              <a:t>Цель:</a:t>
            </a:r>
            <a:r>
              <a:rPr lang="ru-RU" sz="2400" b="1" i="1" dirty="0" smtClean="0">
                <a:ea typeface="Calibri" pitchFamily="34" charset="0"/>
                <a:cs typeface="Arial" charset="0"/>
              </a:rPr>
              <a:t> </a:t>
            </a:r>
            <a:endParaRPr lang="ru-RU" sz="2400" dirty="0">
              <a:ea typeface="Calibri" pitchFamily="34" charset="0"/>
              <a:cs typeface="Arial" charset="0"/>
            </a:endParaRPr>
          </a:p>
          <a:p>
            <a:pPr algn="ctr"/>
            <a:r>
              <a:rPr lang="ru-RU" sz="2400" dirty="0" smtClean="0">
                <a:ea typeface="Calibri" pitchFamily="34" charset="0"/>
                <a:cs typeface="Arial" charset="0"/>
              </a:rPr>
              <a:t> </a:t>
            </a:r>
            <a:r>
              <a:rPr lang="ru-RU" sz="2400" dirty="0">
                <a:ea typeface="Calibri" pitchFamily="34" charset="0"/>
                <a:cs typeface="Arial" charset="0"/>
              </a:rPr>
              <a:t>изучение художественной культуры Германии, расширение </a:t>
            </a:r>
            <a:r>
              <a:rPr lang="ru-RU" sz="2400" dirty="0" smtClean="0">
                <a:ea typeface="Calibri" pitchFamily="34" charset="0"/>
                <a:cs typeface="Arial" charset="0"/>
              </a:rPr>
              <a:t> </a:t>
            </a:r>
            <a:r>
              <a:rPr lang="ru-RU" sz="2400" dirty="0">
                <a:ea typeface="Calibri" pitchFamily="34" charset="0"/>
                <a:cs typeface="Arial" charset="0"/>
              </a:rPr>
              <a:t>кругозора. </a:t>
            </a:r>
            <a:endParaRPr lang="ru-RU" sz="2400" dirty="0">
              <a:cs typeface="Arial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endParaRPr lang="ru-RU" sz="2400" b="1" i="1" dirty="0"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sz="3200" b="1" i="1" dirty="0" smtClean="0">
                <a:ea typeface="Calibri" pitchFamily="34" charset="0"/>
                <a:cs typeface="Calibri" pitchFamily="34" charset="0"/>
              </a:rPr>
              <a:t>Задача:</a:t>
            </a:r>
            <a:r>
              <a:rPr lang="ru-RU" sz="2400" dirty="0" smtClean="0">
                <a:ea typeface="Calibri" pitchFamily="34" charset="0"/>
                <a:cs typeface="Calibri" pitchFamily="34" charset="0"/>
              </a:rPr>
              <a:t> </a:t>
            </a:r>
            <a:endParaRPr lang="ru-RU" sz="2400" dirty="0">
              <a:cs typeface="Arial" charset="0"/>
            </a:endParaRPr>
          </a:p>
          <a:p>
            <a:pPr algn="ctr" eaLnBrk="0" hangingPunct="0"/>
            <a:r>
              <a:rPr lang="ru-RU" sz="2400" smtClean="0">
                <a:ea typeface="Calibri" pitchFamily="34" charset="0"/>
                <a:cs typeface="Calibri" pitchFamily="34" charset="0"/>
              </a:rPr>
              <a:t> </a:t>
            </a:r>
            <a:r>
              <a:rPr lang="ru-RU" sz="2400" smtClean="0">
                <a:ea typeface="Calibri" pitchFamily="34" charset="0"/>
                <a:cs typeface="Calibri" pitchFamily="34" charset="0"/>
              </a:rPr>
              <a:t>изучение </a:t>
            </a:r>
            <a:r>
              <a:rPr lang="ru-RU" sz="2400" dirty="0">
                <a:ea typeface="Calibri" pitchFamily="34" charset="0"/>
                <a:cs typeface="Calibri" pitchFamily="34" charset="0"/>
              </a:rPr>
              <a:t>жизни и творчества великого немецкого художника Альбрехта Дюрера.  </a:t>
            </a:r>
          </a:p>
          <a:p>
            <a:pPr algn="ctr" eaLnBrk="0" hangingPunct="0"/>
            <a:r>
              <a:rPr lang="ru-RU" sz="2400" dirty="0">
                <a:cs typeface="Arial" charset="0"/>
              </a:rPr>
              <a:t>Выбрана наименее изученная тема живописи Дюрера – акварельные работы.</a:t>
            </a:r>
          </a:p>
        </p:txBody>
      </p:sp>
      <p:pic>
        <p:nvPicPr>
          <p:cNvPr id="10" name="Рисунок 9" descr="tuft of cousli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844824"/>
            <a:ext cx="2438599" cy="269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The horse ri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844824"/>
            <a:ext cx="2105795" cy="268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nnsbruck cast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1844824"/>
            <a:ext cx="1944216" cy="271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2627784" y="44624"/>
            <a:ext cx="37862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Заключение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300061"/>
            <a:ext cx="87849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процессе работы на уроке мы открыли для себя много нового о художественной культуре Германии,</a:t>
            </a:r>
          </a:p>
          <a:p>
            <a:pPr algn="ctr"/>
            <a:r>
              <a:rPr lang="ru-RU" sz="2400" dirty="0" smtClean="0"/>
              <a:t>особенно о её великом мастере живописи, философе, поэте, теоретике искусства, знатоке математике и астрономии – Альбрехте Дюрере. </a:t>
            </a:r>
          </a:p>
          <a:p>
            <a:endParaRPr lang="ru-RU" dirty="0" smtClean="0"/>
          </a:p>
        </p:txBody>
      </p:sp>
      <p:pic>
        <p:nvPicPr>
          <p:cNvPr id="8" name="Рисунок 7" descr="DURER_Albrecht_Self_portrait_at_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704" y="795520"/>
            <a:ext cx="2450592" cy="3209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39750" y="3325068"/>
            <a:ext cx="8280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Список использованной литературы</a:t>
            </a:r>
          </a:p>
          <a:p>
            <a:pPr marL="361950" indent="-361950" eaLnBrk="0" hangingPunct="0">
              <a:spcAft>
                <a:spcPts val="1200"/>
              </a:spcAft>
              <a:defRPr/>
            </a:pPr>
            <a:r>
              <a:rPr lang="ru-RU" sz="2400" dirty="0">
                <a:latin typeface="Arial" pitchFamily="34" charset="0"/>
                <a:ea typeface="Times New Roman" pitchFamily="18" charset="0"/>
              </a:rPr>
              <a:t>1. </a:t>
            </a:r>
            <a:r>
              <a:rPr lang="ru-RU" sz="2400" dirty="0" err="1">
                <a:latin typeface="Arial" pitchFamily="34" charset="0"/>
                <a:ea typeface="Times New Roman" pitchFamily="18" charset="0"/>
              </a:rPr>
              <a:t>Бергер</a:t>
            </a:r>
            <a:r>
              <a:rPr lang="ru-RU" sz="2400" dirty="0">
                <a:latin typeface="Arial" pitchFamily="34" charset="0"/>
                <a:ea typeface="Times New Roman" pitchFamily="18" charset="0"/>
              </a:rPr>
              <a:t> Ян,  Серия МСИ: Дюрер. Акварели и рисунки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–</a:t>
            </a:r>
            <a:r>
              <a:rPr lang="ru-RU" sz="2400" dirty="0">
                <a:latin typeface="Arial" pitchFamily="34" charset="0"/>
                <a:ea typeface="Times New Roman" pitchFamily="18" charset="0"/>
              </a:rPr>
              <a:t>М.: </a:t>
            </a:r>
            <a:r>
              <a:rPr lang="ru-RU" sz="2400" dirty="0" err="1">
                <a:latin typeface="Arial" pitchFamily="34" charset="0"/>
                <a:ea typeface="Times New Roman" pitchFamily="18" charset="0"/>
              </a:rPr>
              <a:t>Арт-Родник</a:t>
            </a:r>
            <a:r>
              <a:rPr lang="ru-RU" sz="2400" dirty="0">
                <a:latin typeface="Arial" pitchFamily="34" charset="0"/>
                <a:ea typeface="Times New Roman" pitchFamily="18" charset="0"/>
              </a:rPr>
              <a:t>, 2002.</a:t>
            </a:r>
          </a:p>
          <a:p>
            <a:pPr marL="361950" indent="-361950" eaLnBrk="0" hangingPunct="0"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2. Степанов А.В. Мастер Альбрехт – Л.: Искусство, 1991.</a:t>
            </a:r>
          </a:p>
          <a:p>
            <a:pPr marL="361950" indent="-361950" eaLnBrk="0" hangingPunct="0"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3. Львов С.Л. Альбрехт Дюрер – М.: Искусство, 1977.</a:t>
            </a:r>
            <a:endParaRPr lang="ru-RU" sz="2400" dirty="0">
              <a:latin typeface="Arial" pitchFamily="34" charset="0"/>
              <a:ea typeface="Times New Roman" pitchFamily="18" charset="0"/>
            </a:endParaRPr>
          </a:p>
          <a:p>
            <a:pPr marL="361950" indent="-361950" eaLnBrk="0" hangingPunct="0"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4. Бенуа Александр. История живописи всех времен и народов –</a:t>
            </a:r>
            <a:r>
              <a:rPr lang="ru-RU" sz="2400" dirty="0">
                <a:latin typeface="Arial" pitchFamily="34" charset="0"/>
                <a:ea typeface="Times New Roman" pitchFamily="18" charset="0"/>
              </a:rPr>
              <a:t>  СПб: Нева, 2004</a:t>
            </a:r>
            <a:endParaRPr lang="ru-RU" sz="2400" dirty="0">
              <a:latin typeface="Arial" pitchFamily="34" charset="0"/>
            </a:endParaRPr>
          </a:p>
        </p:txBody>
      </p:sp>
      <p:pic>
        <p:nvPicPr>
          <p:cNvPr id="6" name="Рисунок 5" descr="The Piece Of Turf With The Columb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11968"/>
            <a:ext cx="2378765" cy="300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288" y="-26988"/>
            <a:ext cx="8424862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Содержание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1. Жизнь и творчество Альбрехта Дюрера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1.1. 	Исторические условия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1.2. 	Детство и годы учений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1.3. 	Работы 1495 – 1500 годов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1.4. 	Начало теоретических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ш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тудий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поездка в Италию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1.5. 	Большие алтарные книги и первый замысел «Книги о живописи»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1.6. 	Новые циклы графических работ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1.7.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	Последние годы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2. Акварельные работы 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Дюрера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2.1.	История акварельной техники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2.2. 	Примеры и описание акварельных работ А.Дюрера</a:t>
            </a:r>
          </a:p>
          <a:p>
            <a:pPr marL="895350" indent="-895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2.3. 	Александр Бенуа об акварелях Дюрера</a:t>
            </a: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3" name="TextBox 8"/>
          <p:cNvSpPr txBox="1">
            <a:spLocks noChangeArrowheads="1"/>
          </p:cNvSpPr>
          <p:nvPr/>
        </p:nvSpPr>
        <p:spPr bwMode="auto">
          <a:xfrm>
            <a:off x="2051050" y="-26988"/>
            <a:ext cx="5041900" cy="89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cs typeface="Arial" charset="0"/>
              </a:rPr>
              <a:t>Жизнь и творчество </a:t>
            </a:r>
          </a:p>
          <a:p>
            <a:pPr algn="ctr"/>
            <a:r>
              <a:rPr lang="ru-RU" sz="2000" b="1" i="1">
                <a:cs typeface="Arial" charset="0"/>
              </a:rPr>
              <a:t>1.1. Исторические условия</a:t>
            </a:r>
          </a:p>
        </p:txBody>
      </p:sp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215900" y="1844675"/>
            <a:ext cx="48609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39750"/>
            <a:r>
              <a:rPr lang="ru-RU" sz="2000">
                <a:cs typeface="Arial" charset="0"/>
              </a:rPr>
              <a:t>Это было переломное для Европы время, когда зашатались незыблемые «вечные» основы общества – католичество и престиж власти в Германской империи, пала под натиском турок Византийская империя. Эти события сопровождались социальными потрясениями, распространением ересей, мистики, «нового благочестия» и других враждебных католицизму религиозных течений; настроением всеобщего страха и неуверенности и веру в близкий конец света, ожидаемый в «юбилейном» 1500 году.</a:t>
            </a:r>
          </a:p>
        </p:txBody>
      </p:sp>
      <p:pic>
        <p:nvPicPr>
          <p:cNvPr id="11" name="Рисунок 10" descr="Durer_Erasmus_Of_Rotterd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6953" y="1700808"/>
            <a:ext cx="3789543" cy="494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107950" y="908720"/>
            <a:ext cx="89281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cs typeface="Arial" charset="0"/>
              </a:rPr>
              <a:t>Дюрер родился на сломе двух эпох, в пору перехода от средневековья к Возрождению. С него и началось Возрождение в Германии</a:t>
            </a:r>
            <a:r>
              <a:rPr lang="ru-RU" sz="2400" dirty="0">
                <a:latin typeface="Calibri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4924" y="6525344"/>
            <a:ext cx="255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Эразм </a:t>
            </a:r>
            <a:r>
              <a:rPr lang="ru-RU" dirty="0" err="1" smtClean="0"/>
              <a:t>Роттердамский</a:t>
            </a:r>
            <a:endParaRPr lang="ru-RU" dirty="0"/>
          </a:p>
        </p:txBody>
      </p:sp>
      <p:pic>
        <p:nvPicPr>
          <p:cNvPr id="8" name="Two 15th century Praeambula for clavichord (Buxheimer Orgelbuch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07950" y="365125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cs typeface="Arial" charset="0"/>
              </a:rPr>
              <a:t>1.2. Детство и годы учений</a:t>
            </a:r>
          </a:p>
        </p:txBody>
      </p:sp>
      <p:sp>
        <p:nvSpPr>
          <p:cNvPr id="6148" name="TextBox 11"/>
          <p:cNvSpPr txBox="1">
            <a:spLocks noChangeArrowheads="1"/>
          </p:cNvSpPr>
          <p:nvPr/>
        </p:nvSpPr>
        <p:spPr bwMode="auto">
          <a:xfrm>
            <a:off x="4140200" y="188640"/>
            <a:ext cx="5003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dirty="0">
                <a:cs typeface="Arial" charset="0"/>
              </a:rPr>
              <a:t>Дюрер родился в семье </a:t>
            </a:r>
            <a:r>
              <a:rPr lang="ru-RU" sz="2200" dirty="0" err="1">
                <a:cs typeface="Arial" charset="0"/>
              </a:rPr>
              <a:t>нюрнбергского</a:t>
            </a:r>
            <a:r>
              <a:rPr lang="ru-RU" sz="2200" dirty="0">
                <a:cs typeface="Arial" charset="0"/>
              </a:rPr>
              <a:t> ювелира 21 мая 1471 </a:t>
            </a:r>
            <a:r>
              <a:rPr lang="ru-RU" sz="2200" dirty="0" smtClean="0">
                <a:cs typeface="Arial" charset="0"/>
              </a:rPr>
              <a:t>года.</a:t>
            </a:r>
            <a:endParaRPr lang="ru-RU" sz="2200" dirty="0">
              <a:latin typeface="Calibri" pitchFamily="34" charset="0"/>
            </a:endParaRPr>
          </a:p>
        </p:txBody>
      </p:sp>
      <p:pic>
        <p:nvPicPr>
          <p:cNvPr id="7" name="Рисунок 6" descr="Self_portrait_at_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47735"/>
            <a:ext cx="3816424" cy="564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140200" y="1340768"/>
            <a:ext cx="48958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dirty="0">
                <a:cs typeface="Arial" charset="0"/>
              </a:rPr>
              <a:t>Отец начал обучать его своему ремеслу, когда мальчику исполнилось 13 лет. Наиболее известный из сохранившихся рисунков того времени - «Автопортрет» с надписью: «Это я сам нарисовал себя в зеркале в 1484 году, когда я был еще ребенком, Альбрехт Дюрер».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140200" y="4617710"/>
            <a:ext cx="49688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dirty="0">
                <a:cs typeface="Arial" charset="0"/>
              </a:rPr>
              <a:t>С 1486 года в течение трех лет Дюрер обучается в мастерской </a:t>
            </a:r>
            <a:r>
              <a:rPr lang="ru-RU" sz="2200" dirty="0" err="1">
                <a:cs typeface="Arial" charset="0"/>
              </a:rPr>
              <a:t>Михаеля</a:t>
            </a:r>
            <a:r>
              <a:rPr lang="ru-RU" sz="2200" dirty="0">
                <a:cs typeface="Arial" charset="0"/>
              </a:rPr>
              <a:t> </a:t>
            </a:r>
            <a:r>
              <a:rPr lang="ru-RU" sz="2200" dirty="0" err="1">
                <a:cs typeface="Arial" charset="0"/>
              </a:rPr>
              <a:t>Вольгемута</a:t>
            </a:r>
            <a:r>
              <a:rPr lang="ru-RU" sz="2200" dirty="0">
                <a:cs typeface="Arial" charset="0"/>
              </a:rPr>
              <a:t>, видного художника Нюрнберга. Здесь он познакомился с изготовлением рисунков для гравюры на дереве.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99392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4572644" y="365125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cs typeface="Arial" charset="0"/>
              </a:rPr>
              <a:t>1.2. Детство и годы учений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644008" y="1052736"/>
            <a:ext cx="446449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>
                <a:cs typeface="Arial" charset="0"/>
              </a:rPr>
              <a:t>Для получения звания мастера надо было совершить путешествие по городам своей страны.  Дюрер покинул Нюрнберг и 4 года странствовал по немецким землям.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3212976"/>
            <a:ext cx="8856984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Сразу же по приезде молодой художник женился. Женитьба была в то время обязательным условием для получения прав мастера. Поскольку мастер брал к себе подмастерьев и учеников, он должен был иметь хозяйку, которая бы заботилась о них.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Пребывание Дюрера в Нюрнберге было кратковременным. Уже осенью 1494 года он уехал в Италию. Возвращаясь из Венеции в Нюрнберг летом 1495 года, Дюрер снова запечатлел в многочисленных акварелях альпийские горы и лежавшие на его пути города. Эти акварели принадлежат к числу лучших произведений художника.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Funicular Pullm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43" y="260648"/>
            <a:ext cx="445821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23528" y="2513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Канатная фабрика (</a:t>
            </a:r>
            <a:r>
              <a:rPr lang="en-US" i="1" dirty="0" smtClean="0"/>
              <a:t>Funicular </a:t>
            </a:r>
            <a:r>
              <a:rPr lang="en-US" i="1" dirty="0" err="1" smtClean="0"/>
              <a:t>Pullmill</a:t>
            </a:r>
            <a:r>
              <a:rPr lang="ru-RU" i="1" dirty="0" smtClean="0"/>
              <a:t>)</a:t>
            </a:r>
            <a:endParaRPr lang="ru-RU" i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4572644" y="76562"/>
            <a:ext cx="41758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1.3. Работы 1495 – 1500 годов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9" name="Рисунок 8" descr="Durer_Revelation_Four_Rid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-27384"/>
            <a:ext cx="4464496" cy="624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81093" y="6237312"/>
            <a:ext cx="355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Апокалипсис. Четыре всадника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620688"/>
            <a:ext cx="4464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Дюрер работает в разных техниках </a:t>
            </a:r>
            <a:r>
              <a:rPr lang="ru-RU" sz="2200" dirty="0"/>
              <a:t>– в живописи, в гравюре на </a:t>
            </a:r>
            <a:r>
              <a:rPr lang="ru-RU" sz="2200" dirty="0" smtClean="0"/>
              <a:t>дереве и </a:t>
            </a:r>
            <a:r>
              <a:rPr lang="ru-RU" sz="2200" dirty="0"/>
              <a:t>меди. </a:t>
            </a:r>
            <a:r>
              <a:rPr lang="ru-RU" sz="2200" dirty="0" smtClean="0"/>
              <a:t>Он придал реалистичность </a:t>
            </a:r>
            <a:r>
              <a:rPr lang="ru-RU" sz="2200" dirty="0"/>
              <a:t>алтарной </a:t>
            </a:r>
            <a:r>
              <a:rPr lang="ru-RU" sz="2200" dirty="0" smtClean="0"/>
              <a:t>живописи, </a:t>
            </a:r>
            <a:r>
              <a:rPr lang="ru-RU" sz="2200" dirty="0"/>
              <a:t>впервые в </a:t>
            </a:r>
            <a:r>
              <a:rPr lang="ru-RU" sz="2200" dirty="0" smtClean="0"/>
              <a:t>немецкое искусство широко </a:t>
            </a:r>
            <a:r>
              <a:rPr lang="ru-RU" sz="2200" dirty="0"/>
              <a:t>ввел портрет, положив начало </a:t>
            </a:r>
            <a:r>
              <a:rPr lang="ru-RU" sz="2200" dirty="0" smtClean="0"/>
              <a:t>расцвету </a:t>
            </a:r>
            <a:r>
              <a:rPr lang="ru-RU" sz="2200" dirty="0"/>
              <a:t>этого жанра в </a:t>
            </a:r>
            <a:r>
              <a:rPr lang="ru-RU" sz="2200" dirty="0" smtClean="0"/>
              <a:t>Германии XIV </a:t>
            </a:r>
            <a:r>
              <a:rPr lang="ru-RU" sz="2200" dirty="0"/>
              <a:t>века.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3991123"/>
            <a:ext cx="44999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Высшим </a:t>
            </a:r>
            <a:r>
              <a:rPr lang="ru-RU" sz="2200" dirty="0" smtClean="0"/>
              <a:t>достижением </a:t>
            </a:r>
            <a:r>
              <a:rPr lang="ru-RU" sz="2200" dirty="0"/>
              <a:t>Дюрера в </a:t>
            </a:r>
            <a:r>
              <a:rPr lang="ru-RU" sz="2200" dirty="0" smtClean="0"/>
              <a:t>этот период  </a:t>
            </a:r>
            <a:r>
              <a:rPr lang="ru-RU" sz="2200" dirty="0"/>
              <a:t>была серия «Апокалипсис». </a:t>
            </a:r>
            <a:r>
              <a:rPr lang="ru-RU" sz="2200" dirty="0" smtClean="0"/>
              <a:t> Она была воспринята современниками как </a:t>
            </a:r>
            <a:r>
              <a:rPr lang="ru-RU" sz="2200" dirty="0"/>
              <a:t>символ судьбы </a:t>
            </a:r>
            <a:r>
              <a:rPr lang="ru-RU" sz="2200" dirty="0" smtClean="0"/>
              <a:t>человечества и  олицетворение </a:t>
            </a:r>
            <a:r>
              <a:rPr lang="ru-RU" sz="2200" dirty="0"/>
              <a:t>их собственных страданий и надежд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763688" y="188640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1.4. Начало теоретических </a:t>
            </a:r>
            <a:r>
              <a:rPr lang="ru-RU" sz="2000" b="1" i="1" dirty="0" err="1" smtClean="0">
                <a:cs typeface="Arial" charset="0"/>
              </a:rPr>
              <a:t>штудий</a:t>
            </a:r>
            <a:endParaRPr lang="ru-RU" sz="2000" b="1" i="1" dirty="0">
              <a:cs typeface="Arial" charset="0"/>
            </a:endParaRPr>
          </a:p>
        </p:txBody>
      </p:sp>
      <p:pic>
        <p:nvPicPr>
          <p:cNvPr id="8" name="Рисунок 7" descr="Durer_Albrecht_The_F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754" y="936104"/>
            <a:ext cx="414073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51520" y="764704"/>
            <a:ext cx="4608512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Около 1500 г. в творчестве Дюрера наблюдался заметный перелом. </a:t>
            </a:r>
            <a:r>
              <a:rPr lang="ru-RU" sz="2200" dirty="0" smtClean="0"/>
              <a:t>Он стремиться </a:t>
            </a:r>
            <a:r>
              <a:rPr lang="ru-RU" sz="2200" dirty="0"/>
              <a:t>не только к соответствию фигуры основным пропорциям, но и к </a:t>
            </a:r>
            <a:r>
              <a:rPr lang="ru-RU" sz="2200" dirty="0" smtClean="0"/>
              <a:t> </a:t>
            </a:r>
            <a:r>
              <a:rPr lang="ru-RU" sz="2200" dirty="0"/>
              <a:t>наиболее </a:t>
            </a:r>
            <a:r>
              <a:rPr lang="ru-RU" sz="2200" dirty="0" smtClean="0"/>
              <a:t>совершенному воплощению этих пропорций. </a:t>
            </a:r>
          </a:p>
          <a:p>
            <a:pPr>
              <a:spcAft>
                <a:spcPts val="1200"/>
              </a:spcAft>
            </a:pPr>
            <a:r>
              <a:rPr lang="ru-RU" sz="2200" dirty="0" smtClean="0"/>
              <a:t>Об </a:t>
            </a:r>
            <a:r>
              <a:rPr lang="ru-RU" sz="2200" dirty="0"/>
              <a:t>этом свидетельствуют </a:t>
            </a:r>
            <a:r>
              <a:rPr lang="ru-RU" sz="2200" dirty="0" smtClean="0"/>
              <a:t>рисунки </a:t>
            </a:r>
            <a:r>
              <a:rPr lang="ru-RU" sz="2200" dirty="0"/>
              <a:t>1503-1504 годов, на основе которых Дюрер создал свою прославленную гравюру на меди «Адам и Ева» (1504). Здесь он впервые попытался воплотить классический идеал красоты. Для построения человеческой фигуры использует геометрию</a:t>
            </a:r>
            <a:r>
              <a:rPr lang="ru-RU" sz="2200" dirty="0" smtClean="0"/>
              <a:t>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ld-paper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0791"/>
            <a:ext cx="9173510" cy="712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3347864" y="56818"/>
            <a:ext cx="56166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cs typeface="Arial" charset="0"/>
              </a:rPr>
              <a:t>1.5. Большие алтарные книги </a:t>
            </a:r>
          </a:p>
          <a:p>
            <a:pPr algn="ctr"/>
            <a:r>
              <a:rPr lang="ru-RU" sz="2000" b="1" i="1" dirty="0" smtClean="0">
                <a:cs typeface="Arial" charset="0"/>
              </a:rPr>
              <a:t>и первый замысел  «Книги о живописи»</a:t>
            </a:r>
            <a:endParaRPr lang="ru-RU" sz="2000" b="1" i="1" dirty="0">
              <a:cs typeface="Arial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491880" y="916265"/>
            <a:ext cx="56886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1507-1511гг. он создает одну за другой ряд больших картин: «Адам и Ева», «Мучение 10000 христиан», «Вознесение Марии», «Поклонение троице». Под влиянием итальянского искусства он стремиться к созданию монументальных величественных произведений, которые прославили бы его имя в потомстве.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3861048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Первые рукописные наброски к теоретическому труду относятся к 1507-1512 гг. Дюрер задумал написать всеобъемлющий трактат, в котором было бы все, относящееся к воспитанию и обучению идеального, универсального, образованного и всесторонне развитого художника.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трактат о пропорциях потребовал больше времени, чем он сначала предполагал. Лишь к концу жизни удалось Дюреру завершить свой труд, опубликованный уже после его смерти.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Albrecht_Dürer_мучение 10000 христи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-1"/>
            <a:ext cx="3127891" cy="386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1341</Words>
  <Application>Microsoft Office PowerPoint</Application>
  <PresentationFormat>Экран (4:3)</PresentationFormat>
  <Paragraphs>105</Paragraphs>
  <Slides>21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User</cp:lastModifiedBy>
  <cp:revision>126</cp:revision>
  <dcterms:created xsi:type="dcterms:W3CDTF">2011-04-04T08:30:37Z</dcterms:created>
  <dcterms:modified xsi:type="dcterms:W3CDTF">2014-01-30T05:47:31Z</dcterms:modified>
</cp:coreProperties>
</file>