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rawing8.xml" ContentType="application/vnd.ms-office.drawingml.diagramDrawing+xml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drawing7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32" r:id="rId5"/>
    <p:sldMasterId id="2147483744" r:id="rId6"/>
    <p:sldMasterId id="2147483756" r:id="rId7"/>
    <p:sldMasterId id="2147483792" r:id="rId8"/>
    <p:sldMasterId id="2147483804" r:id="rId9"/>
  </p:sldMasterIdLst>
  <p:notesMasterIdLst>
    <p:notesMasterId r:id="rId58"/>
  </p:notesMasterIdLst>
  <p:sldIdLst>
    <p:sldId id="331" r:id="rId10"/>
    <p:sldId id="258" r:id="rId11"/>
    <p:sldId id="303" r:id="rId12"/>
    <p:sldId id="296" r:id="rId13"/>
    <p:sldId id="332" r:id="rId14"/>
    <p:sldId id="260" r:id="rId15"/>
    <p:sldId id="304" r:id="rId16"/>
    <p:sldId id="283" r:id="rId17"/>
    <p:sldId id="316" r:id="rId18"/>
    <p:sldId id="284" r:id="rId19"/>
    <p:sldId id="300" r:id="rId20"/>
    <p:sldId id="335" r:id="rId21"/>
    <p:sldId id="317" r:id="rId22"/>
    <p:sldId id="318" r:id="rId23"/>
    <p:sldId id="285" r:id="rId24"/>
    <p:sldId id="299" r:id="rId25"/>
    <p:sldId id="257" r:id="rId26"/>
    <p:sldId id="325" r:id="rId27"/>
    <p:sldId id="277" r:id="rId28"/>
    <p:sldId id="278" r:id="rId29"/>
    <p:sldId id="279" r:id="rId30"/>
    <p:sldId id="280" r:id="rId31"/>
    <p:sldId id="282" r:id="rId32"/>
    <p:sldId id="261" r:id="rId33"/>
    <p:sldId id="262" r:id="rId34"/>
    <p:sldId id="291" r:id="rId35"/>
    <p:sldId id="319" r:id="rId36"/>
    <p:sldId id="265" r:id="rId37"/>
    <p:sldId id="321" r:id="rId38"/>
    <p:sldId id="295" r:id="rId39"/>
    <p:sldId id="306" r:id="rId40"/>
    <p:sldId id="263" r:id="rId41"/>
    <p:sldId id="324" r:id="rId42"/>
    <p:sldId id="326" r:id="rId43"/>
    <p:sldId id="329" r:id="rId44"/>
    <p:sldId id="293" r:id="rId45"/>
    <p:sldId id="327" r:id="rId46"/>
    <p:sldId id="328" r:id="rId47"/>
    <p:sldId id="268" r:id="rId48"/>
    <p:sldId id="267" r:id="rId49"/>
    <p:sldId id="315" r:id="rId50"/>
    <p:sldId id="274" r:id="rId51"/>
    <p:sldId id="269" r:id="rId52"/>
    <p:sldId id="333" r:id="rId53"/>
    <p:sldId id="334" r:id="rId54"/>
    <p:sldId id="272" r:id="rId55"/>
    <p:sldId id="273" r:id="rId56"/>
    <p:sldId id="286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4A1CE6-6BDE-43C1-AAE9-ECD68F0171E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2B5683-2161-4541-B5FA-61E6FA2B230B}">
      <dgm:prSet/>
      <dgm:spPr/>
      <dgm:t>
        <a:bodyPr/>
        <a:lstStyle/>
        <a:p>
          <a:pPr rtl="0"/>
          <a:r>
            <a:rPr lang="ru-RU" b="1" dirty="0" smtClean="0"/>
            <a:t>Амирханова Винера Вагизовна, </a:t>
          </a:r>
          <a:r>
            <a:rPr lang="en-US" b="1" dirty="0" smtClean="0"/>
            <a:t/>
          </a:r>
          <a:br>
            <a:rPr lang="en-US" b="1" dirty="0" smtClean="0"/>
          </a:br>
          <a:r>
            <a:rPr lang="ru-RU" b="1" dirty="0" smtClean="0"/>
            <a:t>учитель музыки высшей квалификационной категории</a:t>
          </a:r>
        </a:p>
        <a:p>
          <a:pPr rtl="0"/>
          <a:r>
            <a:rPr lang="ru-RU" b="1" dirty="0" smtClean="0"/>
            <a:t>МОБУ СОШ №6</a:t>
          </a:r>
          <a:br>
            <a:rPr lang="ru-RU" b="1" dirty="0" smtClean="0"/>
          </a:br>
          <a:r>
            <a:rPr lang="ru-RU" b="1" dirty="0" smtClean="0"/>
            <a:t>городского округа город </a:t>
          </a:r>
          <a:r>
            <a:rPr lang="ru-RU" b="1" dirty="0" err="1" smtClean="0"/>
            <a:t>Нефтекамск</a:t>
          </a:r>
          <a:r>
            <a:rPr lang="ru-RU" b="1" dirty="0" smtClean="0"/>
            <a:t> </a:t>
          </a:r>
          <a:r>
            <a:rPr lang="en-US" b="1" dirty="0" smtClean="0"/>
            <a:t/>
          </a:r>
          <a:br>
            <a:rPr lang="en-US" b="1" dirty="0" smtClean="0"/>
          </a:br>
          <a:r>
            <a:rPr lang="ru-RU" b="1" dirty="0" smtClean="0"/>
            <a:t>Республики Башкортостан</a:t>
          </a:r>
          <a:br>
            <a:rPr lang="ru-RU" b="1" dirty="0" smtClean="0"/>
          </a:br>
          <a:endParaRPr lang="ru-RU" b="1" dirty="0" smtClean="0"/>
        </a:p>
        <a:p>
          <a:pPr rtl="0"/>
          <a:r>
            <a:rPr lang="ru-RU" b="1" dirty="0" smtClean="0"/>
            <a:t>201</a:t>
          </a:r>
          <a:r>
            <a:rPr lang="en-US" b="1" dirty="0" smtClean="0"/>
            <a:t>4</a:t>
          </a:r>
          <a:r>
            <a:rPr lang="ru-RU" b="1" dirty="0" smtClean="0"/>
            <a:t> год</a:t>
          </a:r>
          <a:br>
            <a:rPr lang="ru-RU" b="1" dirty="0" smtClean="0"/>
          </a:br>
          <a:endParaRPr lang="ru-RU" b="1" dirty="0"/>
        </a:p>
      </dgm:t>
    </dgm:pt>
    <dgm:pt modelId="{B9EEA72F-4974-444A-8FFC-FCB3B2B7AB3A}" type="parTrans" cxnId="{228562FD-424B-44E1-A914-163C60F03E61}">
      <dgm:prSet/>
      <dgm:spPr/>
      <dgm:t>
        <a:bodyPr/>
        <a:lstStyle/>
        <a:p>
          <a:endParaRPr lang="ru-RU"/>
        </a:p>
      </dgm:t>
    </dgm:pt>
    <dgm:pt modelId="{9FA8411A-E2AB-4F1C-A1A2-5BB8141C47CF}" type="sibTrans" cxnId="{228562FD-424B-44E1-A914-163C60F03E61}">
      <dgm:prSet/>
      <dgm:spPr/>
      <dgm:t>
        <a:bodyPr/>
        <a:lstStyle/>
        <a:p>
          <a:endParaRPr lang="ru-RU"/>
        </a:p>
      </dgm:t>
    </dgm:pt>
    <dgm:pt modelId="{F962E2A5-F5DC-4340-B214-2B45AA87D510}" type="pres">
      <dgm:prSet presAssocID="{CD4A1CE6-6BDE-43C1-AAE9-ECD68F0171E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5C7A01A-5070-48FE-9613-BEBECFC2109E}" type="pres">
      <dgm:prSet presAssocID="{2D2B5683-2161-4541-B5FA-61E6FA2B230B}" presName="root" presStyleCnt="0"/>
      <dgm:spPr/>
    </dgm:pt>
    <dgm:pt modelId="{62EDC9A8-BEAD-4CCE-99D7-9C8DD1909E53}" type="pres">
      <dgm:prSet presAssocID="{2D2B5683-2161-4541-B5FA-61E6FA2B230B}" presName="rootComposite" presStyleCnt="0"/>
      <dgm:spPr/>
    </dgm:pt>
    <dgm:pt modelId="{E350AE49-F174-4F33-B07C-752A3A4DBA70}" type="pres">
      <dgm:prSet presAssocID="{2D2B5683-2161-4541-B5FA-61E6FA2B230B}" presName="rootText" presStyleLbl="node1" presStyleIdx="0" presStyleCnt="1" custScaleX="123602"/>
      <dgm:spPr/>
      <dgm:t>
        <a:bodyPr/>
        <a:lstStyle/>
        <a:p>
          <a:endParaRPr lang="ru-RU"/>
        </a:p>
      </dgm:t>
    </dgm:pt>
    <dgm:pt modelId="{2E7C9EE3-A86D-4809-9036-019516718F51}" type="pres">
      <dgm:prSet presAssocID="{2D2B5683-2161-4541-B5FA-61E6FA2B230B}" presName="rootConnector" presStyleLbl="node1" presStyleIdx="0" presStyleCnt="1"/>
      <dgm:spPr/>
      <dgm:t>
        <a:bodyPr/>
        <a:lstStyle/>
        <a:p>
          <a:endParaRPr lang="ru-RU"/>
        </a:p>
      </dgm:t>
    </dgm:pt>
    <dgm:pt modelId="{E1BF852C-141E-4C86-8BFE-B9BCF1F9B7F1}" type="pres">
      <dgm:prSet presAssocID="{2D2B5683-2161-4541-B5FA-61E6FA2B230B}" presName="childShape" presStyleCnt="0"/>
      <dgm:spPr/>
    </dgm:pt>
  </dgm:ptLst>
  <dgm:cxnLst>
    <dgm:cxn modelId="{228562FD-424B-44E1-A914-163C60F03E61}" srcId="{CD4A1CE6-6BDE-43C1-AAE9-ECD68F0171EA}" destId="{2D2B5683-2161-4541-B5FA-61E6FA2B230B}" srcOrd="0" destOrd="0" parTransId="{B9EEA72F-4974-444A-8FFC-FCB3B2B7AB3A}" sibTransId="{9FA8411A-E2AB-4F1C-A1A2-5BB8141C47CF}"/>
    <dgm:cxn modelId="{666FEFA4-E23E-487D-BC06-F9B9FCE7207A}" type="presOf" srcId="{2D2B5683-2161-4541-B5FA-61E6FA2B230B}" destId="{2E7C9EE3-A86D-4809-9036-019516718F51}" srcOrd="1" destOrd="0" presId="urn:microsoft.com/office/officeart/2005/8/layout/hierarchy3"/>
    <dgm:cxn modelId="{51788DA8-A374-4FD1-AC0F-CB82747B6D27}" type="presOf" srcId="{2D2B5683-2161-4541-B5FA-61E6FA2B230B}" destId="{E350AE49-F174-4F33-B07C-752A3A4DBA70}" srcOrd="0" destOrd="0" presId="urn:microsoft.com/office/officeart/2005/8/layout/hierarchy3"/>
    <dgm:cxn modelId="{62680E2A-E558-42D7-A2E7-C590F782C380}" type="presOf" srcId="{CD4A1CE6-6BDE-43C1-AAE9-ECD68F0171EA}" destId="{F962E2A5-F5DC-4340-B214-2B45AA87D510}" srcOrd="0" destOrd="0" presId="urn:microsoft.com/office/officeart/2005/8/layout/hierarchy3"/>
    <dgm:cxn modelId="{CCCA9F2F-EA5B-4EE9-B6A9-7E4F83351853}" type="presParOf" srcId="{F962E2A5-F5DC-4340-B214-2B45AA87D510}" destId="{F5C7A01A-5070-48FE-9613-BEBECFC2109E}" srcOrd="0" destOrd="0" presId="urn:microsoft.com/office/officeart/2005/8/layout/hierarchy3"/>
    <dgm:cxn modelId="{F1094CDC-9104-4710-B0E0-34331A4302ED}" type="presParOf" srcId="{F5C7A01A-5070-48FE-9613-BEBECFC2109E}" destId="{62EDC9A8-BEAD-4CCE-99D7-9C8DD1909E53}" srcOrd="0" destOrd="0" presId="urn:microsoft.com/office/officeart/2005/8/layout/hierarchy3"/>
    <dgm:cxn modelId="{E322589F-6DE7-4E1A-B03F-FCD8CEA599D1}" type="presParOf" srcId="{62EDC9A8-BEAD-4CCE-99D7-9C8DD1909E53}" destId="{E350AE49-F174-4F33-B07C-752A3A4DBA70}" srcOrd="0" destOrd="0" presId="urn:microsoft.com/office/officeart/2005/8/layout/hierarchy3"/>
    <dgm:cxn modelId="{091B4586-26A5-45EC-9EAB-4177E62108AC}" type="presParOf" srcId="{62EDC9A8-BEAD-4CCE-99D7-9C8DD1909E53}" destId="{2E7C9EE3-A86D-4809-9036-019516718F51}" srcOrd="1" destOrd="0" presId="urn:microsoft.com/office/officeart/2005/8/layout/hierarchy3"/>
    <dgm:cxn modelId="{CB1615D6-37CF-4EEA-AD9C-10AA8C4F1B92}" type="presParOf" srcId="{F5C7A01A-5070-48FE-9613-BEBECFC2109E}" destId="{E1BF852C-141E-4C86-8BFE-B9BCF1F9B7F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212EB02-9A65-412A-A052-F6BC1DCC1B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6DFD7F-BFA3-4D85-9B5C-D0C7D74D1811}">
      <dgm:prSet/>
      <dgm:spPr/>
      <dgm:t>
        <a:bodyPr/>
        <a:lstStyle/>
        <a:p>
          <a:pPr rtl="0"/>
          <a:r>
            <a:rPr lang="ru-RU" b="1" u="sng" dirty="0" smtClean="0"/>
            <a:t>Художественно-творческое задание</a:t>
          </a:r>
          <a:r>
            <a:rPr lang="en-US" b="1" u="sng" dirty="0" smtClean="0"/>
            <a:t>.</a:t>
          </a:r>
          <a:r>
            <a:rPr lang="ru-RU" b="1" i="1" dirty="0" smtClean="0"/>
            <a:t> </a:t>
          </a:r>
        </a:p>
        <a:p>
          <a:pPr rtl="0"/>
          <a:r>
            <a:rPr lang="ru-RU" b="1" i="1" dirty="0" smtClean="0"/>
            <a:t>Разработайте  сценарий  одного  из  </a:t>
          </a:r>
          <a:br>
            <a:rPr lang="ru-RU" b="1" i="1" dirty="0" smtClean="0"/>
          </a:br>
          <a:r>
            <a:rPr lang="ru-RU" b="1" i="1" dirty="0" smtClean="0"/>
            <a:t>народных </a:t>
          </a:r>
          <a:r>
            <a:rPr lang="en-US" b="1" i="1" dirty="0" smtClean="0"/>
            <a:t> </a:t>
          </a:r>
          <a:r>
            <a:rPr lang="ru-RU" b="1" i="1" dirty="0" smtClean="0"/>
            <a:t>праздников: </a:t>
          </a:r>
        </a:p>
        <a:p>
          <a:pPr rtl="0"/>
          <a:r>
            <a:rPr lang="ru-RU" b="1" i="1" dirty="0" smtClean="0"/>
            <a:t>- </a:t>
          </a:r>
          <a:r>
            <a:rPr lang="ru-RU" b="1" i="1" dirty="0" err="1" smtClean="0"/>
            <a:t>Осенины</a:t>
          </a:r>
          <a:r>
            <a:rPr lang="ru-RU" b="1" i="1" dirty="0" smtClean="0"/>
            <a:t>;</a:t>
          </a:r>
        </a:p>
        <a:p>
          <a:pPr rtl="0"/>
          <a:r>
            <a:rPr lang="ru-RU" b="1" i="1" dirty="0" smtClean="0"/>
            <a:t>- Рождество – Христово;</a:t>
          </a:r>
        </a:p>
        <a:p>
          <a:pPr rtl="0"/>
          <a:r>
            <a:rPr lang="ru-RU" b="1" i="1" dirty="0" smtClean="0"/>
            <a:t>- Масленица.</a:t>
          </a:r>
          <a:br>
            <a:rPr lang="ru-RU" b="1" i="1" dirty="0" smtClean="0"/>
          </a:br>
          <a:endParaRPr lang="ru-RU" dirty="0"/>
        </a:p>
      </dgm:t>
    </dgm:pt>
    <dgm:pt modelId="{A5DD3D50-78B4-4987-A2D5-A1115D114B08}" type="parTrans" cxnId="{2D002E33-8412-4698-8B46-2F3A9C6E048C}">
      <dgm:prSet/>
      <dgm:spPr/>
      <dgm:t>
        <a:bodyPr/>
        <a:lstStyle/>
        <a:p>
          <a:endParaRPr lang="ru-RU"/>
        </a:p>
      </dgm:t>
    </dgm:pt>
    <dgm:pt modelId="{3E9E13D9-3971-43B8-8189-49247E6600B8}" type="sibTrans" cxnId="{2D002E33-8412-4698-8B46-2F3A9C6E048C}">
      <dgm:prSet/>
      <dgm:spPr/>
      <dgm:t>
        <a:bodyPr/>
        <a:lstStyle/>
        <a:p>
          <a:endParaRPr lang="ru-RU"/>
        </a:p>
      </dgm:t>
    </dgm:pt>
    <dgm:pt modelId="{9D256B9C-ADCD-4CE7-A01C-9F827F1B50C5}" type="pres">
      <dgm:prSet presAssocID="{2212EB02-9A65-412A-A052-F6BC1DCC1B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BBD511-A032-4CDF-92EC-7AAA78A699B7}" type="pres">
      <dgm:prSet presAssocID="{F36DFD7F-BFA3-4D85-9B5C-D0C7D74D1811}" presName="parentText" presStyleLbl="node1" presStyleIdx="0" presStyleCnt="1" custScaleY="1298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002E33-8412-4698-8B46-2F3A9C6E048C}" srcId="{2212EB02-9A65-412A-A052-F6BC1DCC1BDB}" destId="{F36DFD7F-BFA3-4D85-9B5C-D0C7D74D1811}" srcOrd="0" destOrd="0" parTransId="{A5DD3D50-78B4-4987-A2D5-A1115D114B08}" sibTransId="{3E9E13D9-3971-43B8-8189-49247E6600B8}"/>
    <dgm:cxn modelId="{D59C855F-2573-4D96-B011-8B102F523BB3}" type="presOf" srcId="{2212EB02-9A65-412A-A052-F6BC1DCC1BDB}" destId="{9D256B9C-ADCD-4CE7-A01C-9F827F1B50C5}" srcOrd="0" destOrd="0" presId="urn:microsoft.com/office/officeart/2005/8/layout/vList2"/>
    <dgm:cxn modelId="{5CF1911C-6195-47A9-AEC5-A6A65F68C677}" type="presOf" srcId="{F36DFD7F-BFA3-4D85-9B5C-D0C7D74D1811}" destId="{44BBD511-A032-4CDF-92EC-7AAA78A699B7}" srcOrd="0" destOrd="0" presId="urn:microsoft.com/office/officeart/2005/8/layout/vList2"/>
    <dgm:cxn modelId="{06F2F76F-9A0D-40FF-BE06-E35712EAAE07}" type="presParOf" srcId="{9D256B9C-ADCD-4CE7-A01C-9F827F1B50C5}" destId="{44BBD511-A032-4CDF-92EC-7AAA78A699B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1E225C4-F41C-401F-A28D-94D002A524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27777A-F342-4D54-BE68-EC6B10EAF421}">
      <dgm:prSet custT="1"/>
      <dgm:spPr/>
      <dgm:t>
        <a:bodyPr/>
        <a:lstStyle/>
        <a:p>
          <a:pPr rtl="0"/>
          <a:endParaRPr lang="ru-RU" sz="2900" b="1" u="sng" dirty="0" smtClean="0"/>
        </a:p>
        <a:p>
          <a:pPr rtl="0"/>
          <a:endParaRPr lang="ru-RU" sz="2900" b="1" u="sng" dirty="0" smtClean="0"/>
        </a:p>
        <a:p>
          <a:pPr rtl="0"/>
          <a:r>
            <a:rPr lang="ru-RU" sz="2900" b="1" u="none" dirty="0" smtClean="0"/>
            <a:t>                      </a:t>
          </a:r>
        </a:p>
        <a:p>
          <a:pPr rtl="0"/>
          <a:r>
            <a:rPr lang="ru-RU" sz="2900" b="1" u="none" dirty="0" smtClean="0"/>
            <a:t>                   </a:t>
          </a:r>
          <a:r>
            <a:rPr lang="ru-RU" sz="3600" b="1" u="sng" dirty="0" smtClean="0"/>
            <a:t>Вопросы и задания.</a:t>
          </a:r>
        </a:p>
        <a:p>
          <a:pPr rtl="0"/>
          <a:r>
            <a:rPr lang="ru-RU" sz="2900" b="1" dirty="0" smtClean="0"/>
            <a:t/>
          </a:r>
          <a:br>
            <a:rPr lang="ru-RU" sz="2900" b="1" dirty="0" smtClean="0"/>
          </a:br>
          <a:r>
            <a:rPr lang="ru-RU" sz="3600" b="1" dirty="0" smtClean="0"/>
            <a:t>1. Что такое миф, ритуал, обряд (презентация с примерами).</a:t>
          </a:r>
          <a:br>
            <a:rPr lang="ru-RU" sz="3600" b="1" dirty="0" smtClean="0"/>
          </a:br>
          <a:r>
            <a:rPr lang="ru-RU" sz="3600" b="1" dirty="0" smtClean="0"/>
            <a:t>2. Жизнь и деяния иконописца Андрея Рублёва (презентация).</a:t>
          </a:r>
          <a:br>
            <a:rPr lang="ru-RU" sz="3600" b="1" dirty="0" smtClean="0"/>
          </a:br>
          <a:r>
            <a:rPr lang="ru-RU" sz="3600" b="1" dirty="0" smtClean="0"/>
            <a:t>3. Иконопись Андрея Рублёва (презентация). </a:t>
          </a:r>
          <a:br>
            <a:rPr lang="ru-RU" sz="3600" b="1" dirty="0" smtClean="0"/>
          </a:br>
          <a:r>
            <a:rPr lang="ru-RU" sz="3600" b="1" dirty="0" smtClean="0"/>
            <a:t>4. Соборы, храмы и церкви «Святая Троица» в мире (слайды с названием городов)</a:t>
          </a:r>
          <a:r>
            <a:rPr lang="en-US" sz="3600" b="1" dirty="0" smtClean="0"/>
            <a:t>.</a:t>
          </a:r>
          <a:r>
            <a:rPr lang="en-US" sz="2900" b="1" dirty="0" smtClean="0"/>
            <a:t/>
          </a:r>
          <a:br>
            <a:rPr lang="en-US" sz="2900" b="1" dirty="0" smtClean="0"/>
          </a:br>
          <a:r>
            <a:rPr lang="ru-RU" sz="2900" b="1" dirty="0" smtClean="0"/>
            <a:t/>
          </a:r>
          <a:br>
            <a:rPr lang="ru-RU" sz="2900" b="1" dirty="0" smtClean="0"/>
          </a:br>
          <a:r>
            <a:rPr lang="ru-RU" sz="2900" b="1" dirty="0" smtClean="0"/>
            <a:t/>
          </a:r>
          <a:br>
            <a:rPr lang="ru-RU" sz="2900" b="1" dirty="0" smtClean="0"/>
          </a:br>
          <a:r>
            <a:rPr lang="ru-RU" sz="2900" b="1" dirty="0" smtClean="0"/>
            <a:t/>
          </a:r>
          <a:br>
            <a:rPr lang="ru-RU" sz="2900" b="1" dirty="0" smtClean="0"/>
          </a:br>
          <a:r>
            <a:rPr lang="ru-RU" sz="2900" b="1" dirty="0" smtClean="0"/>
            <a:t/>
          </a:r>
          <a:br>
            <a:rPr lang="ru-RU" sz="2900" b="1" dirty="0" smtClean="0"/>
          </a:br>
          <a:r>
            <a:rPr lang="ru-RU" sz="2900" dirty="0" smtClean="0"/>
            <a:t/>
          </a:r>
          <a:br>
            <a:rPr lang="ru-RU" sz="2900" dirty="0" smtClean="0"/>
          </a:br>
          <a:endParaRPr lang="ru-RU" sz="2900" dirty="0"/>
        </a:p>
      </dgm:t>
    </dgm:pt>
    <dgm:pt modelId="{150C76FF-AE60-494B-8ACD-D2906F5078A0}" type="parTrans" cxnId="{24C17D9B-E3AF-40C7-A5EC-930422DD0AD4}">
      <dgm:prSet/>
      <dgm:spPr/>
      <dgm:t>
        <a:bodyPr/>
        <a:lstStyle/>
        <a:p>
          <a:endParaRPr lang="ru-RU"/>
        </a:p>
      </dgm:t>
    </dgm:pt>
    <dgm:pt modelId="{B593FF53-FFDF-4C73-AA2E-7F1C10F26A15}" type="sibTrans" cxnId="{24C17D9B-E3AF-40C7-A5EC-930422DD0AD4}">
      <dgm:prSet/>
      <dgm:spPr/>
      <dgm:t>
        <a:bodyPr/>
        <a:lstStyle/>
        <a:p>
          <a:endParaRPr lang="ru-RU"/>
        </a:p>
      </dgm:t>
    </dgm:pt>
    <dgm:pt modelId="{970285E1-70AA-419E-B748-88F9A18484D8}" type="pres">
      <dgm:prSet presAssocID="{51E225C4-F41C-401F-A28D-94D002A524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997B4E-34EF-4547-A11D-005AEC33A756}" type="pres">
      <dgm:prSet presAssocID="{4327777A-F342-4D54-BE68-EC6B10EAF42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A5449C-9735-489B-84D4-28E06D52CC8A}" type="presOf" srcId="{51E225C4-F41C-401F-A28D-94D002A524F4}" destId="{970285E1-70AA-419E-B748-88F9A18484D8}" srcOrd="0" destOrd="0" presId="urn:microsoft.com/office/officeart/2005/8/layout/vList2"/>
    <dgm:cxn modelId="{40B48F2D-AC27-4A4D-B5BA-00A058FB739E}" type="presOf" srcId="{4327777A-F342-4D54-BE68-EC6B10EAF421}" destId="{E8997B4E-34EF-4547-A11D-005AEC33A756}" srcOrd="0" destOrd="0" presId="urn:microsoft.com/office/officeart/2005/8/layout/vList2"/>
    <dgm:cxn modelId="{24C17D9B-E3AF-40C7-A5EC-930422DD0AD4}" srcId="{51E225C4-F41C-401F-A28D-94D002A524F4}" destId="{4327777A-F342-4D54-BE68-EC6B10EAF421}" srcOrd="0" destOrd="0" parTransId="{150C76FF-AE60-494B-8ACD-D2906F5078A0}" sibTransId="{B593FF53-FFDF-4C73-AA2E-7F1C10F26A15}"/>
    <dgm:cxn modelId="{108FBEB1-133E-4166-9F59-08666CC31FB2}" type="presParOf" srcId="{970285E1-70AA-419E-B748-88F9A18484D8}" destId="{E8997B4E-34EF-4547-A11D-005AEC33A75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1EFB88-F661-4B26-8CAD-8CB1FA5BE2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76E640-CE6D-4857-B63C-A3215BF5DE5E}">
      <dgm:prSet/>
      <dgm:spPr/>
      <dgm:t>
        <a:bodyPr/>
        <a:lstStyle/>
        <a:p>
          <a:pPr algn="ctr" rtl="0"/>
          <a:r>
            <a:rPr lang="ru-RU" b="1" dirty="0" smtClean="0"/>
            <a:t>Художественные послания предков. </a:t>
          </a:r>
        </a:p>
        <a:p>
          <a:pPr algn="ctr" rtl="0"/>
          <a:r>
            <a:rPr lang="ru-RU" b="1" dirty="0" smtClean="0"/>
            <a:t>Разговор с современником.</a:t>
          </a:r>
          <a:endParaRPr lang="ru-RU" b="1" dirty="0"/>
        </a:p>
      </dgm:t>
    </dgm:pt>
    <dgm:pt modelId="{9F2FE00D-DE69-46EE-9AE6-30F4C02A163D}" type="parTrans" cxnId="{257F4605-1EF1-4171-B5A3-069D6B1B18E4}">
      <dgm:prSet/>
      <dgm:spPr/>
      <dgm:t>
        <a:bodyPr/>
        <a:lstStyle/>
        <a:p>
          <a:endParaRPr lang="ru-RU"/>
        </a:p>
      </dgm:t>
    </dgm:pt>
    <dgm:pt modelId="{E1B8AFCC-B96E-469D-8DE2-355ED276BB5D}" type="sibTrans" cxnId="{257F4605-1EF1-4171-B5A3-069D6B1B18E4}">
      <dgm:prSet/>
      <dgm:spPr/>
      <dgm:t>
        <a:bodyPr/>
        <a:lstStyle/>
        <a:p>
          <a:endParaRPr lang="ru-RU"/>
        </a:p>
      </dgm:t>
    </dgm:pt>
    <dgm:pt modelId="{ED488C88-3AC0-48E4-BEF5-3110DFC9E2F5}" type="pres">
      <dgm:prSet presAssocID="{3A1EFB88-F661-4B26-8CAD-8CB1FA5BE2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1FBD94-78B1-46AB-BE37-DD1444E36903}" type="pres">
      <dgm:prSet presAssocID="{0D76E640-CE6D-4857-B63C-A3215BF5DE5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8CD47D-C7CC-41B3-8AD8-AECAF084699C}" type="presOf" srcId="{3A1EFB88-F661-4B26-8CAD-8CB1FA5BE22F}" destId="{ED488C88-3AC0-48E4-BEF5-3110DFC9E2F5}" srcOrd="0" destOrd="0" presId="urn:microsoft.com/office/officeart/2005/8/layout/vList2"/>
    <dgm:cxn modelId="{257F4605-1EF1-4171-B5A3-069D6B1B18E4}" srcId="{3A1EFB88-F661-4B26-8CAD-8CB1FA5BE22F}" destId="{0D76E640-CE6D-4857-B63C-A3215BF5DE5E}" srcOrd="0" destOrd="0" parTransId="{9F2FE00D-DE69-46EE-9AE6-30F4C02A163D}" sibTransId="{E1B8AFCC-B96E-469D-8DE2-355ED276BB5D}"/>
    <dgm:cxn modelId="{2F458B68-6B94-40AF-AC84-2D65CE23F3A3}" type="presOf" srcId="{0D76E640-CE6D-4857-B63C-A3215BF5DE5E}" destId="{DB1FBD94-78B1-46AB-BE37-DD1444E36903}" srcOrd="0" destOrd="0" presId="urn:microsoft.com/office/officeart/2005/8/layout/vList2"/>
    <dgm:cxn modelId="{7F024716-10D9-4AA7-9C2E-4BEDBBEF0035}" type="presParOf" srcId="{ED488C88-3AC0-48E4-BEF5-3110DFC9E2F5}" destId="{DB1FBD94-78B1-46AB-BE37-DD1444E369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0A90A3-A0D1-44AD-9882-3FC0F9BD3F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B96CC76-F1FC-475D-9E9C-A047BD23E29E}">
      <dgm:prSet/>
      <dgm:spPr/>
      <dgm:t>
        <a:bodyPr/>
        <a:lstStyle/>
        <a:p>
          <a:pPr rtl="0"/>
          <a:r>
            <a:rPr lang="ru-RU" dirty="0" smtClean="0"/>
            <a:t>В  сознании  человека  соединялись  </a:t>
          </a:r>
          <a:r>
            <a:rPr lang="ru-RU" b="1" i="1" dirty="0" smtClean="0"/>
            <a:t>миф —  изображение — ритуал</a:t>
          </a:r>
          <a:r>
            <a:rPr lang="ru-RU" dirty="0" smtClean="0"/>
            <a:t>,  </a:t>
          </a:r>
          <a:br>
            <a:rPr lang="ru-RU" dirty="0" smtClean="0"/>
          </a:br>
          <a:r>
            <a:rPr lang="ru-RU" dirty="0" smtClean="0"/>
            <a:t>т.  е.  слово  —  его видимое воплощение  —  действие.  </a:t>
          </a:r>
          <a:endParaRPr lang="ru-RU" dirty="0"/>
        </a:p>
      </dgm:t>
    </dgm:pt>
    <dgm:pt modelId="{CD02817C-859A-4DF7-9695-52B119DDB1A8}" type="parTrans" cxnId="{6640CC8E-BA51-46AE-A8F3-3EE6AE980CED}">
      <dgm:prSet/>
      <dgm:spPr/>
      <dgm:t>
        <a:bodyPr/>
        <a:lstStyle/>
        <a:p>
          <a:endParaRPr lang="ru-RU"/>
        </a:p>
      </dgm:t>
    </dgm:pt>
    <dgm:pt modelId="{EC2E6A01-85AE-45DB-99A1-F0610B7CC3AB}" type="sibTrans" cxnId="{6640CC8E-BA51-46AE-A8F3-3EE6AE980CED}">
      <dgm:prSet/>
      <dgm:spPr/>
      <dgm:t>
        <a:bodyPr/>
        <a:lstStyle/>
        <a:p>
          <a:endParaRPr lang="ru-RU"/>
        </a:p>
      </dgm:t>
    </dgm:pt>
    <dgm:pt modelId="{E3A241E0-D82C-4810-86CF-2F1442EE5162}" type="pres">
      <dgm:prSet presAssocID="{CD0A90A3-A0D1-44AD-9882-3FC0F9BD3F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3FE0DD-521C-464B-B82D-8C0D1CCFB8EF}" type="pres">
      <dgm:prSet presAssocID="{1B96CC76-F1FC-475D-9E9C-A047BD23E29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738EDE-FEC9-449C-B264-A088726B25F0}" type="presOf" srcId="{CD0A90A3-A0D1-44AD-9882-3FC0F9BD3F1E}" destId="{E3A241E0-D82C-4810-86CF-2F1442EE5162}" srcOrd="0" destOrd="0" presId="urn:microsoft.com/office/officeart/2005/8/layout/vList2"/>
    <dgm:cxn modelId="{6640CC8E-BA51-46AE-A8F3-3EE6AE980CED}" srcId="{CD0A90A3-A0D1-44AD-9882-3FC0F9BD3F1E}" destId="{1B96CC76-F1FC-475D-9E9C-A047BD23E29E}" srcOrd="0" destOrd="0" parTransId="{CD02817C-859A-4DF7-9695-52B119DDB1A8}" sibTransId="{EC2E6A01-85AE-45DB-99A1-F0610B7CC3AB}"/>
    <dgm:cxn modelId="{859B1D53-CDE4-4F56-BE98-1A8C42DFC6AA}" type="presOf" srcId="{1B96CC76-F1FC-475D-9E9C-A047BD23E29E}" destId="{B93FE0DD-521C-464B-B82D-8C0D1CCFB8EF}" srcOrd="0" destOrd="0" presId="urn:microsoft.com/office/officeart/2005/8/layout/vList2"/>
    <dgm:cxn modelId="{22B5879A-9714-42D8-867C-D5BC1765BAE0}" type="presParOf" srcId="{E3A241E0-D82C-4810-86CF-2F1442EE5162}" destId="{B93FE0DD-521C-464B-B82D-8C0D1CCFB8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904F93-5B62-4D54-A323-7769BAE9D4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F4E7A3-C2B7-46AF-A353-C6CA565BE110}">
      <dgm:prSet/>
      <dgm:spPr/>
      <dgm:t>
        <a:bodyPr/>
        <a:lstStyle/>
        <a:p>
          <a:pPr rtl="0"/>
          <a:r>
            <a:rPr lang="ru-RU" b="1" dirty="0" smtClean="0"/>
            <a:t>Все ритуалы строго сохраняют порядок произношения текста и порядок действий.</a:t>
          </a:r>
          <a:endParaRPr lang="ru-RU" dirty="0"/>
        </a:p>
      </dgm:t>
    </dgm:pt>
    <dgm:pt modelId="{0C862C46-8B0C-4DE7-8AEB-DF3E9A551194}" type="parTrans" cxnId="{891C9182-84C0-4AEB-9F9C-D5E6E41C36C5}">
      <dgm:prSet/>
      <dgm:spPr/>
      <dgm:t>
        <a:bodyPr/>
        <a:lstStyle/>
        <a:p>
          <a:endParaRPr lang="ru-RU"/>
        </a:p>
      </dgm:t>
    </dgm:pt>
    <dgm:pt modelId="{F1FE6A97-8205-4F3C-8082-238F7A96D2F0}" type="sibTrans" cxnId="{891C9182-84C0-4AEB-9F9C-D5E6E41C36C5}">
      <dgm:prSet/>
      <dgm:spPr/>
      <dgm:t>
        <a:bodyPr/>
        <a:lstStyle/>
        <a:p>
          <a:endParaRPr lang="ru-RU"/>
        </a:p>
      </dgm:t>
    </dgm:pt>
    <dgm:pt modelId="{B630E238-73CA-4AC9-B304-A992639C324F}" type="pres">
      <dgm:prSet presAssocID="{F7904F93-5B62-4D54-A323-7769BAE9D4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0F75BB-802D-4845-BDBE-8DBA2625E505}" type="pres">
      <dgm:prSet presAssocID="{97F4E7A3-C2B7-46AF-A353-C6CA565BE110}" presName="parentText" presStyleLbl="node1" presStyleIdx="0" presStyleCnt="1" custScaleY="1072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1C9182-84C0-4AEB-9F9C-D5E6E41C36C5}" srcId="{F7904F93-5B62-4D54-A323-7769BAE9D469}" destId="{97F4E7A3-C2B7-46AF-A353-C6CA565BE110}" srcOrd="0" destOrd="0" parTransId="{0C862C46-8B0C-4DE7-8AEB-DF3E9A551194}" sibTransId="{F1FE6A97-8205-4F3C-8082-238F7A96D2F0}"/>
    <dgm:cxn modelId="{B501F80F-BDD2-4796-B540-865FAB5D8EE4}" type="presOf" srcId="{F7904F93-5B62-4D54-A323-7769BAE9D469}" destId="{B630E238-73CA-4AC9-B304-A992639C324F}" srcOrd="0" destOrd="0" presId="urn:microsoft.com/office/officeart/2005/8/layout/vList2"/>
    <dgm:cxn modelId="{77432FED-AB3C-4852-A7E0-0DCB99CFAFDC}" type="presOf" srcId="{97F4E7A3-C2B7-46AF-A353-C6CA565BE110}" destId="{1B0F75BB-802D-4845-BDBE-8DBA2625E505}" srcOrd="0" destOrd="0" presId="urn:microsoft.com/office/officeart/2005/8/layout/vList2"/>
    <dgm:cxn modelId="{1D668550-FED4-4114-8DF3-A819D8302B88}" type="presParOf" srcId="{B630E238-73CA-4AC9-B304-A992639C324F}" destId="{1B0F75BB-802D-4845-BDBE-8DBA2625E50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FD3C21-16D6-4835-9783-7B187E525C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4D92DB-A853-4BA4-832A-A72059D59570}">
      <dgm:prSet/>
      <dgm:spPr/>
      <dgm:t>
        <a:bodyPr/>
        <a:lstStyle/>
        <a:p>
          <a:pPr rtl="0"/>
          <a:r>
            <a:rPr lang="ru-RU" b="1" dirty="0" smtClean="0"/>
            <a:t>Сложные понятия, связанные с охотой, в эпоху палеолита обозначались простыми знаками-символами.</a:t>
          </a:r>
          <a:endParaRPr lang="ru-RU" b="1" dirty="0"/>
        </a:p>
      </dgm:t>
    </dgm:pt>
    <dgm:pt modelId="{7087327A-6827-4BC2-B990-0C46201BA97E}" type="parTrans" cxnId="{95035AF8-E4FF-413C-9D6A-7AB976FC7F0A}">
      <dgm:prSet/>
      <dgm:spPr/>
      <dgm:t>
        <a:bodyPr/>
        <a:lstStyle/>
        <a:p>
          <a:endParaRPr lang="ru-RU"/>
        </a:p>
      </dgm:t>
    </dgm:pt>
    <dgm:pt modelId="{025FAE6A-BEBF-4BE9-BD18-5FCE4968034A}" type="sibTrans" cxnId="{95035AF8-E4FF-413C-9D6A-7AB976FC7F0A}">
      <dgm:prSet/>
      <dgm:spPr/>
      <dgm:t>
        <a:bodyPr/>
        <a:lstStyle/>
        <a:p>
          <a:endParaRPr lang="ru-RU"/>
        </a:p>
      </dgm:t>
    </dgm:pt>
    <dgm:pt modelId="{7E1A5894-32F5-47DD-BFD0-C941289584D0}" type="pres">
      <dgm:prSet presAssocID="{93FD3C21-16D6-4835-9783-7B187E525C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0BF517-65F9-44AE-83E1-183C6ACB476E}" type="pres">
      <dgm:prSet presAssocID="{7E4D92DB-A853-4BA4-832A-A72059D59570}" presName="parentText" presStyleLbl="node1" presStyleIdx="0" presStyleCnt="1" custScaleY="1034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035AF8-E4FF-413C-9D6A-7AB976FC7F0A}" srcId="{93FD3C21-16D6-4835-9783-7B187E525C87}" destId="{7E4D92DB-A853-4BA4-832A-A72059D59570}" srcOrd="0" destOrd="0" parTransId="{7087327A-6827-4BC2-B990-0C46201BA97E}" sibTransId="{025FAE6A-BEBF-4BE9-BD18-5FCE4968034A}"/>
    <dgm:cxn modelId="{DC8E560E-018D-462B-9745-38ED1EF99EC3}" type="presOf" srcId="{7E4D92DB-A853-4BA4-832A-A72059D59570}" destId="{220BF517-65F9-44AE-83E1-183C6ACB476E}" srcOrd="0" destOrd="0" presId="urn:microsoft.com/office/officeart/2005/8/layout/vList2"/>
    <dgm:cxn modelId="{2E76B9F3-9971-40BA-B340-072597328D24}" type="presOf" srcId="{93FD3C21-16D6-4835-9783-7B187E525C87}" destId="{7E1A5894-32F5-47DD-BFD0-C941289584D0}" srcOrd="0" destOrd="0" presId="urn:microsoft.com/office/officeart/2005/8/layout/vList2"/>
    <dgm:cxn modelId="{517035B8-2AF9-41E9-8BAF-5D4F1E4969B7}" type="presParOf" srcId="{7E1A5894-32F5-47DD-BFD0-C941289584D0}" destId="{220BF517-65F9-44AE-83E1-183C6ACB476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A6ED1F-EFAE-4F14-A525-98E8085DF4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92A7A3-7452-4F10-B65D-A47C38D1E696}">
      <dgm:prSet/>
      <dgm:spPr/>
      <dgm:t>
        <a:bodyPr/>
        <a:lstStyle/>
        <a:p>
          <a:pPr rtl="0"/>
          <a:r>
            <a:rPr lang="ru-RU" b="1" dirty="0" smtClean="0"/>
            <a:t>При изображении большую роль играло повторение элементов, которое позже появилось в традиционных орнаментах всех народов мира.</a:t>
          </a:r>
          <a:endParaRPr lang="ru-RU" b="1" dirty="0"/>
        </a:p>
      </dgm:t>
    </dgm:pt>
    <dgm:pt modelId="{9F70491A-82F2-4900-BA0E-FCBE845B471B}" type="parTrans" cxnId="{2AB576A2-82A5-4131-91A5-ADC2E7B8819C}">
      <dgm:prSet/>
      <dgm:spPr/>
      <dgm:t>
        <a:bodyPr/>
        <a:lstStyle/>
        <a:p>
          <a:endParaRPr lang="ru-RU"/>
        </a:p>
      </dgm:t>
    </dgm:pt>
    <dgm:pt modelId="{ADE8799B-FE7F-4D48-86B8-235F14EA275B}" type="sibTrans" cxnId="{2AB576A2-82A5-4131-91A5-ADC2E7B8819C}">
      <dgm:prSet/>
      <dgm:spPr/>
      <dgm:t>
        <a:bodyPr/>
        <a:lstStyle/>
        <a:p>
          <a:endParaRPr lang="ru-RU"/>
        </a:p>
      </dgm:t>
    </dgm:pt>
    <dgm:pt modelId="{B2C04F5D-822B-4534-A764-EF2363856D35}" type="pres">
      <dgm:prSet presAssocID="{26A6ED1F-EFAE-4F14-A525-98E8085DF4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8B0E99-C417-48BB-A0AD-428D45EA5960}" type="pres">
      <dgm:prSet presAssocID="{7792A7A3-7452-4F10-B65D-A47C38D1E696}" presName="parentText" presStyleLbl="node1" presStyleIdx="0" presStyleCnt="1" custScaleY="1056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B576A2-82A5-4131-91A5-ADC2E7B8819C}" srcId="{26A6ED1F-EFAE-4F14-A525-98E8085DF475}" destId="{7792A7A3-7452-4F10-B65D-A47C38D1E696}" srcOrd="0" destOrd="0" parTransId="{9F70491A-82F2-4900-BA0E-FCBE845B471B}" sibTransId="{ADE8799B-FE7F-4D48-86B8-235F14EA275B}"/>
    <dgm:cxn modelId="{5C13C484-9085-4D6C-BA59-853913C4056A}" type="presOf" srcId="{7792A7A3-7452-4F10-B65D-A47C38D1E696}" destId="{B48B0E99-C417-48BB-A0AD-428D45EA5960}" srcOrd="0" destOrd="0" presId="urn:microsoft.com/office/officeart/2005/8/layout/vList2"/>
    <dgm:cxn modelId="{6A46C15C-657C-471F-A36D-D56AF4493184}" type="presOf" srcId="{26A6ED1F-EFAE-4F14-A525-98E8085DF475}" destId="{B2C04F5D-822B-4534-A764-EF2363856D35}" srcOrd="0" destOrd="0" presId="urn:microsoft.com/office/officeart/2005/8/layout/vList2"/>
    <dgm:cxn modelId="{FD77F51F-C2A3-452D-99F2-67E48F1798B9}" type="presParOf" srcId="{B2C04F5D-822B-4534-A764-EF2363856D35}" destId="{B48B0E99-C417-48BB-A0AD-428D45EA59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CE25A5-22FE-4FEE-BC2B-A4CF2BFD586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3F1BAB-817D-447D-8E02-42C4EF6DC59F}">
      <dgm:prSet custT="1"/>
      <dgm:spPr/>
      <dgm:t>
        <a:bodyPr/>
        <a:lstStyle/>
        <a:p>
          <a:pPr rtl="0"/>
          <a:endParaRPr lang="ru-RU" sz="2800" b="1" dirty="0" smtClean="0"/>
        </a:p>
        <a:p>
          <a:pPr rtl="0"/>
          <a:r>
            <a:rPr lang="ru-RU" sz="4800" b="1" dirty="0" smtClean="0"/>
            <a:t>Музыкальное  искусство  имеет  несколько источников. </a:t>
          </a:r>
          <a:r>
            <a:rPr lang="ru-RU" sz="2800" b="1" dirty="0" smtClean="0"/>
            <a:t/>
          </a:r>
          <a:br>
            <a:rPr lang="ru-RU" sz="2800" b="1" dirty="0" smtClean="0"/>
          </a:br>
          <a:r>
            <a:rPr lang="ru-RU" sz="2700" b="1" dirty="0" smtClean="0"/>
            <a:t/>
          </a:r>
          <a:br>
            <a:rPr lang="ru-RU" sz="2700" b="1" dirty="0" smtClean="0"/>
          </a:br>
          <a:r>
            <a:rPr lang="ru-RU" sz="2700" b="1" dirty="0" smtClean="0"/>
            <a:t/>
          </a:r>
          <a:br>
            <a:rPr lang="ru-RU" sz="2700" b="1" dirty="0" smtClean="0"/>
          </a:br>
          <a:r>
            <a:rPr lang="ru-RU" sz="2700" b="1" dirty="0" smtClean="0"/>
            <a:t/>
          </a:r>
          <a:br>
            <a:rPr lang="ru-RU" sz="2700" b="1" dirty="0" smtClean="0"/>
          </a:br>
          <a:r>
            <a:rPr lang="ru-RU" sz="2700" b="1" dirty="0" smtClean="0"/>
            <a:t/>
          </a:r>
          <a:br>
            <a:rPr lang="ru-RU" sz="2700" b="1" dirty="0" smtClean="0"/>
          </a:br>
          <a:r>
            <a:rPr lang="ru-RU" sz="2700" b="1" dirty="0" smtClean="0"/>
            <a:t/>
          </a:r>
          <a:br>
            <a:rPr lang="ru-RU" sz="2700" b="1" dirty="0" smtClean="0"/>
          </a:br>
          <a:endParaRPr lang="ru-RU" sz="2700" b="1" dirty="0"/>
        </a:p>
      </dgm:t>
    </dgm:pt>
    <dgm:pt modelId="{0840E8E5-F199-43B9-8557-37976EA8EE4C}" type="parTrans" cxnId="{4812E5DE-A27B-418F-87B8-8021FE554A9A}">
      <dgm:prSet/>
      <dgm:spPr/>
      <dgm:t>
        <a:bodyPr/>
        <a:lstStyle/>
        <a:p>
          <a:endParaRPr lang="ru-RU"/>
        </a:p>
      </dgm:t>
    </dgm:pt>
    <dgm:pt modelId="{59797A89-8DB8-4353-95CF-4814C1D20C1D}" type="sibTrans" cxnId="{4812E5DE-A27B-418F-87B8-8021FE554A9A}">
      <dgm:prSet/>
      <dgm:spPr/>
      <dgm:t>
        <a:bodyPr/>
        <a:lstStyle/>
        <a:p>
          <a:endParaRPr lang="ru-RU"/>
        </a:p>
      </dgm:t>
    </dgm:pt>
    <dgm:pt modelId="{2C8A168E-EC8E-41AB-ACC5-15308EE1BF33}" type="pres">
      <dgm:prSet presAssocID="{29CE25A5-22FE-4FEE-BC2B-A4CF2BFD58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8564FC-FF5A-4271-B62F-BCD3F3E54D60}" type="pres">
      <dgm:prSet presAssocID="{063F1BAB-817D-447D-8E02-42C4EF6DC59F}" presName="composite" presStyleCnt="0"/>
      <dgm:spPr/>
    </dgm:pt>
    <dgm:pt modelId="{2C780FD0-AD8E-4354-AE52-703795FC0666}" type="pres">
      <dgm:prSet presAssocID="{063F1BAB-817D-447D-8E02-42C4EF6DC59F}" presName="parTx" presStyleLbl="alignNode1" presStyleIdx="0" presStyleCnt="1" custScaleY="282883" custLinFactNeighborX="126" custLinFactNeighborY="55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DD94D-2A48-4F70-954F-F6D949CD4AE4}" type="pres">
      <dgm:prSet presAssocID="{063F1BAB-817D-447D-8E02-42C4EF6DC59F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4812E5DE-A27B-418F-87B8-8021FE554A9A}" srcId="{29CE25A5-22FE-4FEE-BC2B-A4CF2BFD5860}" destId="{063F1BAB-817D-447D-8E02-42C4EF6DC59F}" srcOrd="0" destOrd="0" parTransId="{0840E8E5-F199-43B9-8557-37976EA8EE4C}" sibTransId="{59797A89-8DB8-4353-95CF-4814C1D20C1D}"/>
    <dgm:cxn modelId="{79B3784F-786A-4EB8-969B-72E8FFC96CE8}" type="presOf" srcId="{063F1BAB-817D-447D-8E02-42C4EF6DC59F}" destId="{2C780FD0-AD8E-4354-AE52-703795FC0666}" srcOrd="0" destOrd="0" presId="urn:microsoft.com/office/officeart/2005/8/layout/hList1"/>
    <dgm:cxn modelId="{8955433B-EE45-4B88-AD9D-5DCC532B7CCA}" type="presOf" srcId="{29CE25A5-22FE-4FEE-BC2B-A4CF2BFD5860}" destId="{2C8A168E-EC8E-41AB-ACC5-15308EE1BF33}" srcOrd="0" destOrd="0" presId="urn:microsoft.com/office/officeart/2005/8/layout/hList1"/>
    <dgm:cxn modelId="{C2337D46-177A-4459-8EAE-2FCDEEEC05C6}" type="presParOf" srcId="{2C8A168E-EC8E-41AB-ACC5-15308EE1BF33}" destId="{C68564FC-FF5A-4271-B62F-BCD3F3E54D60}" srcOrd="0" destOrd="0" presId="urn:microsoft.com/office/officeart/2005/8/layout/hList1"/>
    <dgm:cxn modelId="{B803D9F2-672B-4D9F-8EC2-08717CFE729F}" type="presParOf" srcId="{C68564FC-FF5A-4271-B62F-BCD3F3E54D60}" destId="{2C780FD0-AD8E-4354-AE52-703795FC0666}" srcOrd="0" destOrd="0" presId="urn:microsoft.com/office/officeart/2005/8/layout/hList1"/>
    <dgm:cxn modelId="{72BF7761-12E0-4313-A4A4-0F56C930C1A9}" type="presParOf" srcId="{C68564FC-FF5A-4271-B62F-BCD3F3E54D60}" destId="{CF9DD94D-2A48-4F70-954F-F6D949CD4AE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A7E15D-4DD9-4488-8A80-2E72A356FFC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536E4F-1197-460F-A5AE-1DE47EC53B7E}">
      <dgm:prSet/>
      <dgm:spPr/>
      <dgm:t>
        <a:bodyPr/>
        <a:lstStyle/>
        <a:p>
          <a:pPr algn="ctr" rtl="0"/>
          <a:r>
            <a:rPr lang="ru-RU" b="1" u="sng" dirty="0" smtClean="0"/>
            <a:t>Обряд </a:t>
          </a:r>
          <a:r>
            <a:rPr lang="ru-RU" b="1" dirty="0" smtClean="0"/>
            <a:t> —  развернутое  символическое действие,  в  отличие  от  ритуала,  имеет более  сложный  сценарий.  </a:t>
          </a:r>
          <a:endParaRPr lang="ru-RU" b="1" dirty="0"/>
        </a:p>
      </dgm:t>
    </dgm:pt>
    <dgm:pt modelId="{96CFBDB6-E412-44AF-B8BC-357EF3F990C3}" type="parTrans" cxnId="{1D3D1B59-B309-410B-AC9D-1E294C67C214}">
      <dgm:prSet/>
      <dgm:spPr/>
      <dgm:t>
        <a:bodyPr/>
        <a:lstStyle/>
        <a:p>
          <a:endParaRPr lang="ru-RU"/>
        </a:p>
      </dgm:t>
    </dgm:pt>
    <dgm:pt modelId="{4A4CAD70-4ABF-4D70-9823-A6A96270F9FC}" type="sibTrans" cxnId="{1D3D1B59-B309-410B-AC9D-1E294C67C214}">
      <dgm:prSet/>
      <dgm:spPr/>
      <dgm:t>
        <a:bodyPr/>
        <a:lstStyle/>
        <a:p>
          <a:endParaRPr lang="ru-RU"/>
        </a:p>
      </dgm:t>
    </dgm:pt>
    <dgm:pt modelId="{C6D14C88-085A-4246-A51B-C66A13B77EAD}" type="pres">
      <dgm:prSet presAssocID="{BFA7E15D-4DD9-4488-8A80-2E72A356FF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2DAC7B-D16C-48BA-9451-E49F90489380}" type="pres">
      <dgm:prSet presAssocID="{B4536E4F-1197-460F-A5AE-1DE47EC53B7E}" presName="parentText" presStyleLbl="node1" presStyleIdx="0" presStyleCnt="1" custScaleY="1097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6EA810-979A-4C2B-B32F-B61FDD265B02}" type="presOf" srcId="{BFA7E15D-4DD9-4488-8A80-2E72A356FFC1}" destId="{C6D14C88-085A-4246-A51B-C66A13B77EAD}" srcOrd="0" destOrd="0" presId="urn:microsoft.com/office/officeart/2005/8/layout/vList2"/>
    <dgm:cxn modelId="{1D3D1B59-B309-410B-AC9D-1E294C67C214}" srcId="{BFA7E15D-4DD9-4488-8A80-2E72A356FFC1}" destId="{B4536E4F-1197-460F-A5AE-1DE47EC53B7E}" srcOrd="0" destOrd="0" parTransId="{96CFBDB6-E412-44AF-B8BC-357EF3F990C3}" sibTransId="{4A4CAD70-4ABF-4D70-9823-A6A96270F9FC}"/>
    <dgm:cxn modelId="{52B5FB53-1A04-4422-9A13-35AB090794DE}" type="presOf" srcId="{B4536E4F-1197-460F-A5AE-1DE47EC53B7E}" destId="{962DAC7B-D16C-48BA-9451-E49F90489380}" srcOrd="0" destOrd="0" presId="urn:microsoft.com/office/officeart/2005/8/layout/vList2"/>
    <dgm:cxn modelId="{8844A13F-E6F0-4B09-8B51-F0ABB49EDF80}" type="presParOf" srcId="{C6D14C88-085A-4246-A51B-C66A13B77EAD}" destId="{962DAC7B-D16C-48BA-9451-E49F9048938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3774DCB-DA6B-42DB-B6E1-DDAB63BC68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AE1CAC2-A00D-492D-BFA2-2A13D3870070}">
      <dgm:prSet/>
      <dgm:spPr/>
      <dgm:t>
        <a:bodyPr/>
        <a:lstStyle/>
        <a:p>
          <a:pPr rtl="0"/>
          <a:r>
            <a:rPr lang="ru-RU" b="1" dirty="0" smtClean="0"/>
            <a:t>Какие знаки-символы раскрывают смысл праздника Троицы?</a:t>
          </a:r>
          <a:br>
            <a:rPr lang="ru-RU" b="1" dirty="0" smtClean="0"/>
          </a:br>
          <a:endParaRPr lang="ru-RU" b="1" dirty="0"/>
        </a:p>
      </dgm:t>
    </dgm:pt>
    <dgm:pt modelId="{93A92615-0831-40D0-8B67-D3E1F3B949D0}" type="parTrans" cxnId="{8F9EB8A0-96FC-4E25-BD3A-E24BBCF79697}">
      <dgm:prSet/>
      <dgm:spPr/>
      <dgm:t>
        <a:bodyPr/>
        <a:lstStyle/>
        <a:p>
          <a:endParaRPr lang="ru-RU"/>
        </a:p>
      </dgm:t>
    </dgm:pt>
    <dgm:pt modelId="{415E069B-6725-4DFC-B59D-A2EAFF73E876}" type="sibTrans" cxnId="{8F9EB8A0-96FC-4E25-BD3A-E24BBCF79697}">
      <dgm:prSet/>
      <dgm:spPr/>
      <dgm:t>
        <a:bodyPr/>
        <a:lstStyle/>
        <a:p>
          <a:endParaRPr lang="ru-RU"/>
        </a:p>
      </dgm:t>
    </dgm:pt>
    <dgm:pt modelId="{90CCA160-A48F-4403-8FBF-E88AD84278F7}" type="pres">
      <dgm:prSet presAssocID="{E3774DCB-DA6B-42DB-B6E1-DDAB63BC68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83C14D-7B89-48C4-894A-4AEE04947B46}" type="pres">
      <dgm:prSet presAssocID="{0AE1CAC2-A00D-492D-BFA2-2A13D387007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B90518-E025-4E3F-B0DB-6FFD7B728EAB}" type="presOf" srcId="{E3774DCB-DA6B-42DB-B6E1-DDAB63BC6801}" destId="{90CCA160-A48F-4403-8FBF-E88AD84278F7}" srcOrd="0" destOrd="0" presId="urn:microsoft.com/office/officeart/2005/8/layout/vList2"/>
    <dgm:cxn modelId="{8F9EB8A0-96FC-4E25-BD3A-E24BBCF79697}" srcId="{E3774DCB-DA6B-42DB-B6E1-DDAB63BC6801}" destId="{0AE1CAC2-A00D-492D-BFA2-2A13D3870070}" srcOrd="0" destOrd="0" parTransId="{93A92615-0831-40D0-8B67-D3E1F3B949D0}" sibTransId="{415E069B-6725-4DFC-B59D-A2EAFF73E876}"/>
    <dgm:cxn modelId="{14F75306-0E4C-4D94-9FD5-EC77585F2962}" type="presOf" srcId="{0AE1CAC2-A00D-492D-BFA2-2A13D3870070}" destId="{D983C14D-7B89-48C4-894A-4AEE04947B46}" srcOrd="0" destOrd="0" presId="urn:microsoft.com/office/officeart/2005/8/layout/vList2"/>
    <dgm:cxn modelId="{453F67B8-1BBB-4CCD-B8BF-41454835BE4D}" type="presParOf" srcId="{90CCA160-A48F-4403-8FBF-E88AD84278F7}" destId="{D983C14D-7B89-48C4-894A-4AEE04947B4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50AE49-F174-4F33-B07C-752A3A4DBA70}">
      <dsp:nvSpPr>
        <dsp:cNvPr id="0" name=""/>
        <dsp:cNvSpPr/>
      </dsp:nvSpPr>
      <dsp:spPr>
        <a:xfrm>
          <a:off x="682355" y="111"/>
          <a:ext cx="6407688" cy="25920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Амирханова Винера Вагизовна, </a:t>
          </a:r>
          <a:r>
            <a:rPr lang="en-US" sz="1900" b="1" kern="1200" dirty="0" smtClean="0"/>
            <a:t/>
          </a:r>
          <a:br>
            <a:rPr lang="en-US" sz="1900" b="1" kern="1200" dirty="0" smtClean="0"/>
          </a:br>
          <a:r>
            <a:rPr lang="ru-RU" sz="1900" b="1" kern="1200" dirty="0" smtClean="0"/>
            <a:t>учитель музыки высшей квалификационной категории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МОБУ СОШ №6</a:t>
          </a:r>
          <a:br>
            <a:rPr lang="ru-RU" sz="1900" b="1" kern="1200" dirty="0" smtClean="0"/>
          </a:br>
          <a:r>
            <a:rPr lang="ru-RU" sz="1900" b="1" kern="1200" dirty="0" smtClean="0"/>
            <a:t>городского округа город </a:t>
          </a:r>
          <a:r>
            <a:rPr lang="ru-RU" sz="1900" b="1" kern="1200" dirty="0" err="1" smtClean="0"/>
            <a:t>Нефтекамск</a:t>
          </a:r>
          <a:r>
            <a:rPr lang="ru-RU" sz="1900" b="1" kern="1200" dirty="0" smtClean="0"/>
            <a:t> </a:t>
          </a:r>
          <a:r>
            <a:rPr lang="en-US" sz="1900" b="1" kern="1200" dirty="0" smtClean="0"/>
            <a:t/>
          </a:r>
          <a:br>
            <a:rPr lang="en-US" sz="1900" b="1" kern="1200" dirty="0" smtClean="0"/>
          </a:br>
          <a:r>
            <a:rPr lang="ru-RU" sz="1900" b="1" kern="1200" dirty="0" smtClean="0"/>
            <a:t>Республики Башкортостан</a:t>
          </a:r>
          <a:br>
            <a:rPr lang="ru-RU" sz="1900" b="1" kern="1200" dirty="0" smtClean="0"/>
          </a:br>
          <a:endParaRPr lang="ru-RU" sz="1900" b="1" kern="1200" dirty="0" smtClean="0"/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201</a:t>
          </a:r>
          <a:r>
            <a:rPr lang="en-US" sz="1900" b="1" kern="1200" dirty="0" smtClean="0"/>
            <a:t>4</a:t>
          </a:r>
          <a:r>
            <a:rPr lang="ru-RU" sz="1900" b="1" kern="1200" dirty="0" smtClean="0"/>
            <a:t> год</a:t>
          </a:r>
          <a:br>
            <a:rPr lang="ru-RU" sz="1900" b="1" kern="1200" dirty="0" smtClean="0"/>
          </a:br>
          <a:endParaRPr lang="ru-RU" sz="1900" b="1" kern="1200" dirty="0"/>
        </a:p>
      </dsp:txBody>
      <dsp:txXfrm>
        <a:off x="682355" y="111"/>
        <a:ext cx="6407688" cy="259206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BBD511-A032-4CDF-92EC-7AAA78A699B7}">
      <dsp:nvSpPr>
        <dsp:cNvPr id="0" name=""/>
        <dsp:cNvSpPr/>
      </dsp:nvSpPr>
      <dsp:spPr>
        <a:xfrm>
          <a:off x="0" y="11"/>
          <a:ext cx="8784976" cy="68579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u="sng" kern="1200" dirty="0" smtClean="0"/>
            <a:t>Художественно-творческое задание</a:t>
          </a:r>
          <a:r>
            <a:rPr lang="en-US" sz="3700" b="1" u="sng" kern="1200" dirty="0" smtClean="0"/>
            <a:t>.</a:t>
          </a:r>
          <a:r>
            <a:rPr lang="ru-RU" sz="3700" b="1" i="1" kern="1200" dirty="0" smtClean="0"/>
            <a:t> </a:t>
          </a:r>
        </a:p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i="1" kern="1200" dirty="0" smtClean="0"/>
            <a:t>Разработайте  сценарий  одного  из  </a:t>
          </a:r>
          <a:br>
            <a:rPr lang="ru-RU" sz="3700" b="1" i="1" kern="1200" dirty="0" smtClean="0"/>
          </a:br>
          <a:r>
            <a:rPr lang="ru-RU" sz="3700" b="1" i="1" kern="1200" dirty="0" smtClean="0"/>
            <a:t>народных </a:t>
          </a:r>
          <a:r>
            <a:rPr lang="en-US" sz="3700" b="1" i="1" kern="1200" dirty="0" smtClean="0"/>
            <a:t> </a:t>
          </a:r>
          <a:r>
            <a:rPr lang="ru-RU" sz="3700" b="1" i="1" kern="1200" dirty="0" smtClean="0"/>
            <a:t>праздников: </a:t>
          </a:r>
        </a:p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i="1" kern="1200" dirty="0" smtClean="0"/>
            <a:t>- </a:t>
          </a:r>
          <a:r>
            <a:rPr lang="ru-RU" sz="3700" b="1" i="1" kern="1200" dirty="0" err="1" smtClean="0"/>
            <a:t>Осенины</a:t>
          </a:r>
          <a:r>
            <a:rPr lang="ru-RU" sz="3700" b="1" i="1" kern="1200" dirty="0" smtClean="0"/>
            <a:t>;</a:t>
          </a:r>
        </a:p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i="1" kern="1200" dirty="0" smtClean="0"/>
            <a:t>- Рождество – Христово;</a:t>
          </a:r>
        </a:p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i="1" kern="1200" dirty="0" smtClean="0"/>
            <a:t>- Масленица.</a:t>
          </a:r>
          <a:br>
            <a:rPr lang="ru-RU" sz="3700" b="1" i="1" kern="1200" dirty="0" smtClean="0"/>
          </a:br>
          <a:endParaRPr lang="ru-RU" sz="3700" kern="1200" dirty="0"/>
        </a:p>
      </dsp:txBody>
      <dsp:txXfrm>
        <a:off x="0" y="11"/>
        <a:ext cx="8784976" cy="6857977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997B4E-34EF-4547-A11D-005AEC33A756}">
      <dsp:nvSpPr>
        <dsp:cNvPr id="0" name=""/>
        <dsp:cNvSpPr/>
      </dsp:nvSpPr>
      <dsp:spPr>
        <a:xfrm>
          <a:off x="0" y="4190"/>
          <a:ext cx="8964488" cy="68496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b="1" u="sng" kern="1200" dirty="0" smtClean="0"/>
        </a:p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b="1" u="sng" kern="1200" dirty="0" smtClean="0"/>
        </a:p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u="none" kern="1200" dirty="0" smtClean="0"/>
            <a:t>                      </a:t>
          </a:r>
        </a:p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u="none" kern="1200" dirty="0" smtClean="0"/>
            <a:t>                   </a:t>
          </a:r>
          <a:r>
            <a:rPr lang="ru-RU" sz="3600" b="1" u="sng" kern="1200" dirty="0" smtClean="0"/>
            <a:t>Вопросы и задания.</a:t>
          </a:r>
        </a:p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/>
          </a:r>
          <a:br>
            <a:rPr lang="ru-RU" sz="2900" b="1" kern="1200" dirty="0" smtClean="0"/>
          </a:br>
          <a:r>
            <a:rPr lang="ru-RU" sz="3600" b="1" kern="1200" dirty="0" smtClean="0"/>
            <a:t>1. Что такое миф, ритуал, обряд (презентация с примерами).</a:t>
          </a:r>
          <a:br>
            <a:rPr lang="ru-RU" sz="3600" b="1" kern="1200" dirty="0" smtClean="0"/>
          </a:br>
          <a:r>
            <a:rPr lang="ru-RU" sz="3600" b="1" kern="1200" dirty="0" smtClean="0"/>
            <a:t>2. Жизнь и деяния иконописца Андрея Рублёва (презентация).</a:t>
          </a:r>
          <a:br>
            <a:rPr lang="ru-RU" sz="3600" b="1" kern="1200" dirty="0" smtClean="0"/>
          </a:br>
          <a:r>
            <a:rPr lang="ru-RU" sz="3600" b="1" kern="1200" dirty="0" smtClean="0"/>
            <a:t>3. Иконопись Андрея Рублёва (презентация). </a:t>
          </a:r>
          <a:br>
            <a:rPr lang="ru-RU" sz="3600" b="1" kern="1200" dirty="0" smtClean="0"/>
          </a:br>
          <a:r>
            <a:rPr lang="ru-RU" sz="3600" b="1" kern="1200" dirty="0" smtClean="0"/>
            <a:t>4. Соборы, храмы и церкви «Святая Троица» в мире (слайды с названием городов)</a:t>
          </a:r>
          <a:r>
            <a:rPr lang="en-US" sz="3600" b="1" kern="1200" dirty="0" smtClean="0"/>
            <a:t>.</a:t>
          </a:r>
          <a:r>
            <a:rPr lang="en-US" sz="2900" b="1" kern="1200" dirty="0" smtClean="0"/>
            <a:t/>
          </a:r>
          <a:br>
            <a:rPr lang="en-US" sz="2900" b="1" kern="1200" dirty="0" smtClean="0"/>
          </a:br>
          <a:r>
            <a:rPr lang="ru-RU" sz="2900" b="1" kern="1200" dirty="0" smtClean="0"/>
            <a:t/>
          </a:r>
          <a:br>
            <a:rPr lang="ru-RU" sz="2900" b="1" kern="1200" dirty="0" smtClean="0"/>
          </a:br>
          <a:r>
            <a:rPr lang="ru-RU" sz="2900" b="1" kern="1200" dirty="0" smtClean="0"/>
            <a:t/>
          </a:r>
          <a:br>
            <a:rPr lang="ru-RU" sz="2900" b="1" kern="1200" dirty="0" smtClean="0"/>
          </a:br>
          <a:r>
            <a:rPr lang="ru-RU" sz="2900" b="1" kern="1200" dirty="0" smtClean="0"/>
            <a:t/>
          </a:r>
          <a:br>
            <a:rPr lang="ru-RU" sz="2900" b="1" kern="1200" dirty="0" smtClean="0"/>
          </a:br>
          <a:r>
            <a:rPr lang="ru-RU" sz="2900" b="1" kern="1200" dirty="0" smtClean="0"/>
            <a:t/>
          </a:r>
          <a:br>
            <a:rPr lang="ru-RU" sz="2900" b="1" kern="1200" dirty="0" smtClean="0"/>
          </a:br>
          <a:r>
            <a:rPr lang="ru-RU" sz="2900" kern="1200" dirty="0" smtClean="0"/>
            <a:t/>
          </a:r>
          <a:br>
            <a:rPr lang="ru-RU" sz="2900" kern="1200" dirty="0" smtClean="0"/>
          </a:br>
          <a:endParaRPr lang="ru-RU" sz="2900" kern="1200" dirty="0"/>
        </a:p>
      </dsp:txBody>
      <dsp:txXfrm>
        <a:off x="0" y="4190"/>
        <a:ext cx="8964488" cy="684961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1FBD94-78B1-46AB-BE37-DD1444E36903}">
      <dsp:nvSpPr>
        <dsp:cNvPr id="0" name=""/>
        <dsp:cNvSpPr/>
      </dsp:nvSpPr>
      <dsp:spPr>
        <a:xfrm>
          <a:off x="0" y="192938"/>
          <a:ext cx="8964488" cy="3286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b="1" kern="1200" dirty="0" smtClean="0"/>
            <a:t>Художественные послания предков. </a:t>
          </a:r>
        </a:p>
        <a:p>
          <a:pPr lvl="0" algn="ctr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b="1" kern="1200" dirty="0" smtClean="0"/>
            <a:t>Разговор с современником.</a:t>
          </a:r>
          <a:endParaRPr lang="ru-RU" sz="5300" b="1" kern="1200" dirty="0"/>
        </a:p>
      </dsp:txBody>
      <dsp:txXfrm>
        <a:off x="0" y="192938"/>
        <a:ext cx="8964488" cy="328653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3FE0DD-521C-464B-B82D-8C0D1CCFB8EF}">
      <dsp:nvSpPr>
        <dsp:cNvPr id="0" name=""/>
        <dsp:cNvSpPr/>
      </dsp:nvSpPr>
      <dsp:spPr>
        <a:xfrm>
          <a:off x="0" y="136404"/>
          <a:ext cx="8640960" cy="555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В  сознании  человека  соединялись  </a:t>
          </a:r>
          <a:r>
            <a:rPr lang="ru-RU" sz="5400" b="1" i="1" kern="1200" dirty="0" smtClean="0"/>
            <a:t>миф —  изображение — ритуал</a:t>
          </a:r>
          <a:r>
            <a:rPr lang="ru-RU" sz="5400" kern="1200" dirty="0" smtClean="0"/>
            <a:t>,  </a:t>
          </a:r>
          <a:br>
            <a:rPr lang="ru-RU" sz="5400" kern="1200" dirty="0" smtClean="0"/>
          </a:br>
          <a:r>
            <a:rPr lang="ru-RU" sz="5400" kern="1200" dirty="0" smtClean="0"/>
            <a:t>т.  е.  слово  —  его видимое воплощение  —  действие.  </a:t>
          </a:r>
          <a:endParaRPr lang="ru-RU" sz="5400" kern="1200" dirty="0"/>
        </a:p>
      </dsp:txBody>
      <dsp:txXfrm>
        <a:off x="0" y="136404"/>
        <a:ext cx="8640960" cy="55598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0F75BB-802D-4845-BDBE-8DBA2625E505}">
      <dsp:nvSpPr>
        <dsp:cNvPr id="0" name=""/>
        <dsp:cNvSpPr/>
      </dsp:nvSpPr>
      <dsp:spPr>
        <a:xfrm>
          <a:off x="0" y="46414"/>
          <a:ext cx="8229600" cy="59418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l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b="1" kern="1200" dirty="0" smtClean="0"/>
            <a:t>Все ритуалы строго сохраняют порядок произношения текста и порядок действий.</a:t>
          </a:r>
          <a:endParaRPr lang="ru-RU" sz="6400" kern="1200" dirty="0"/>
        </a:p>
      </dsp:txBody>
      <dsp:txXfrm>
        <a:off x="0" y="46414"/>
        <a:ext cx="8229600" cy="594185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0BF517-65F9-44AE-83E1-183C6ACB476E}">
      <dsp:nvSpPr>
        <dsp:cNvPr id="0" name=""/>
        <dsp:cNvSpPr/>
      </dsp:nvSpPr>
      <dsp:spPr>
        <a:xfrm>
          <a:off x="0" y="6"/>
          <a:ext cx="8229600" cy="5962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/>
            <a:t>Сложные понятия, связанные с охотой, в эпоху палеолита обозначались простыми знаками-символами.</a:t>
          </a:r>
          <a:endParaRPr lang="ru-RU" sz="5600" b="1" kern="1200" dirty="0"/>
        </a:p>
      </dsp:txBody>
      <dsp:txXfrm>
        <a:off x="0" y="6"/>
        <a:ext cx="8229600" cy="59626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8B0E99-C417-48BB-A0AD-428D45EA5960}">
      <dsp:nvSpPr>
        <dsp:cNvPr id="0" name=""/>
        <dsp:cNvSpPr/>
      </dsp:nvSpPr>
      <dsp:spPr>
        <a:xfrm>
          <a:off x="0" y="61780"/>
          <a:ext cx="8229600" cy="60551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b="1" kern="1200" dirty="0" smtClean="0"/>
            <a:t>При изображении большую роль играло повторение элементов, которое позже появилось в традиционных орнаментах всех народов мира.</a:t>
          </a:r>
          <a:endParaRPr lang="ru-RU" sz="4900" b="1" kern="1200" dirty="0"/>
        </a:p>
      </dsp:txBody>
      <dsp:txXfrm>
        <a:off x="0" y="61780"/>
        <a:ext cx="8229600" cy="605513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780FD0-AD8E-4354-AE52-703795FC0666}">
      <dsp:nvSpPr>
        <dsp:cNvPr id="0" name=""/>
        <dsp:cNvSpPr/>
      </dsp:nvSpPr>
      <dsp:spPr>
        <a:xfrm>
          <a:off x="0" y="-13993"/>
          <a:ext cx="8229600" cy="5214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/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Музыкальное  искусство  имеет  несколько источников. </a:t>
          </a:r>
          <a:r>
            <a:rPr lang="ru-RU" sz="2800" b="1" kern="1200" dirty="0" smtClean="0"/>
            <a:t/>
          </a:r>
          <a:br>
            <a:rPr lang="ru-RU" sz="2800" b="1" kern="1200" dirty="0" smtClean="0"/>
          </a:br>
          <a:r>
            <a:rPr lang="ru-RU" sz="2700" b="1" kern="1200" dirty="0" smtClean="0"/>
            <a:t/>
          </a:r>
          <a:br>
            <a:rPr lang="ru-RU" sz="2700" b="1" kern="1200" dirty="0" smtClean="0"/>
          </a:br>
          <a:r>
            <a:rPr lang="ru-RU" sz="2700" b="1" kern="1200" dirty="0" smtClean="0"/>
            <a:t/>
          </a:r>
          <a:br>
            <a:rPr lang="ru-RU" sz="2700" b="1" kern="1200" dirty="0" smtClean="0"/>
          </a:br>
          <a:r>
            <a:rPr lang="ru-RU" sz="2700" b="1" kern="1200" dirty="0" smtClean="0"/>
            <a:t/>
          </a:r>
          <a:br>
            <a:rPr lang="ru-RU" sz="2700" b="1" kern="1200" dirty="0" smtClean="0"/>
          </a:br>
          <a:r>
            <a:rPr lang="ru-RU" sz="2700" b="1" kern="1200" dirty="0" smtClean="0"/>
            <a:t/>
          </a:r>
          <a:br>
            <a:rPr lang="ru-RU" sz="2700" b="1" kern="1200" dirty="0" smtClean="0"/>
          </a:br>
          <a:r>
            <a:rPr lang="ru-RU" sz="2700" b="1" kern="1200" dirty="0" smtClean="0"/>
            <a:t/>
          </a:r>
          <a:br>
            <a:rPr lang="ru-RU" sz="2700" b="1" kern="1200" dirty="0" smtClean="0"/>
          </a:br>
          <a:endParaRPr lang="ru-RU" sz="2700" b="1" kern="1200" dirty="0"/>
        </a:p>
      </dsp:txBody>
      <dsp:txXfrm>
        <a:off x="0" y="-13993"/>
        <a:ext cx="8229600" cy="5214099"/>
      </dsp:txXfrm>
    </dsp:sp>
    <dsp:sp modelId="{CF9DD94D-2A48-4F70-954F-F6D949CD4AE4}">
      <dsp:nvSpPr>
        <dsp:cNvPr id="0" name=""/>
        <dsp:cNvSpPr/>
      </dsp:nvSpPr>
      <dsp:spPr>
        <a:xfrm>
          <a:off x="0" y="3412229"/>
          <a:ext cx="8229600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2DAC7B-D16C-48BA-9451-E49F90489380}">
      <dsp:nvSpPr>
        <dsp:cNvPr id="0" name=""/>
        <dsp:cNvSpPr/>
      </dsp:nvSpPr>
      <dsp:spPr>
        <a:xfrm>
          <a:off x="0" y="6"/>
          <a:ext cx="8640960" cy="66693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b="1" u="sng" kern="1200" dirty="0" smtClean="0"/>
            <a:t>Обряд </a:t>
          </a:r>
          <a:r>
            <a:rPr lang="ru-RU" sz="5900" b="1" kern="1200" dirty="0" smtClean="0"/>
            <a:t> —  развернутое  символическое действие,  в  отличие  от  ритуала,  имеет более  сложный  сценарий.  </a:t>
          </a:r>
          <a:endParaRPr lang="ru-RU" sz="5900" b="1" kern="1200" dirty="0"/>
        </a:p>
      </dsp:txBody>
      <dsp:txXfrm>
        <a:off x="0" y="6"/>
        <a:ext cx="8640960" cy="666934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83C14D-7B89-48C4-894A-4AEE04947B46}">
      <dsp:nvSpPr>
        <dsp:cNvPr id="0" name=""/>
        <dsp:cNvSpPr/>
      </dsp:nvSpPr>
      <dsp:spPr>
        <a:xfrm>
          <a:off x="0" y="661811"/>
          <a:ext cx="9144000" cy="4639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/>
            <a:t>Какие знаки-символы раскрывают смысл праздника Троицы?</a:t>
          </a:r>
          <a:br>
            <a:rPr lang="ru-RU" sz="6500" b="1" kern="1200" dirty="0" smtClean="0"/>
          </a:br>
          <a:endParaRPr lang="ru-RU" sz="6500" b="1" kern="1200" dirty="0"/>
        </a:p>
      </dsp:txBody>
      <dsp:txXfrm>
        <a:off x="0" y="661811"/>
        <a:ext cx="9144000" cy="463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89751-3278-4C6F-AA66-ACAF5BC8F499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6C3A7-5C69-4215-92EF-D66B7DE3A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school.xvatit.com/index.php?title=%D0%A4%D0%B0%D0%B9%D0%BB:16.05-1.jpg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722313" y="4005064"/>
          <a:ext cx="777240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179512" y="-171400"/>
          <a:ext cx="896448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2271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i="1" u="sng" dirty="0" err="1" smtClean="0"/>
              <a:t>Ритуа́л</a:t>
            </a:r>
            <a:r>
              <a:rPr lang="ru-RU" b="1" dirty="0" smtClean="0"/>
              <a:t> — совокупность условных, традиционных действий, лишённых непосредственной практической целесообразности, но служащих символом определённых социальных отношений, формой их наглядного выражения и закрепления.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do.gendocs.ru/pars_docs/tw_refs/114/113044/113044_html_252598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84887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mnipro.ru/resources/image/pohoroni-u-hristi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40960" cy="66693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img0.liveinternet.ru/images/attach/c/1/58/255/58255045_fotor51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980" r="2980"/>
          <a:stretch>
            <a:fillRect/>
          </a:stretch>
        </p:blipFill>
        <p:spPr bwMode="auto">
          <a:xfrm>
            <a:off x="251520" y="0"/>
            <a:ext cx="8712968" cy="5661247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517232"/>
            <a:ext cx="8784976" cy="1152128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Дети, как и взрослые причащаются, сложив крестообразно руки на груди.</a:t>
            </a:r>
            <a:endParaRPr lang="ru-RU" sz="4000" b="1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http://www.zimmerim.org.il/Editor/assets/shutterstock_53730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pics.photographer.ru/nonstop/pics/pictures/451/4518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165304"/>
            <a:ext cx="9144000" cy="69269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Шаманские ритуалы: огня, дождя,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приглашения духов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8" descr="1312971513_shaman_1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630932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661248"/>
            <a:ext cx="54864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Ритуальный танец.</a:t>
            </a:r>
            <a:br>
              <a:rPr lang="ru-RU" sz="4400" dirty="0" smtClean="0"/>
            </a:br>
            <a:r>
              <a:rPr lang="ru-RU" sz="3100" dirty="0" smtClean="0"/>
              <a:t>Сефар. Сахара</a:t>
            </a:r>
            <a:endParaRPr lang="ru-RU" sz="3100" dirty="0"/>
          </a:p>
        </p:txBody>
      </p:sp>
      <p:pic>
        <p:nvPicPr>
          <p:cNvPr id="5" name="Рисунок 4" descr="Ритуальный танец. Сефар. Сахара">
            <a:hlinkClick r:id="rId2" tooltip="&quot;Ритуальный танец. Сефар. Сахара&quot;"/>
          </p:cNvPr>
          <p:cNvPicPr>
            <a:picLocks noGrp="1"/>
          </p:cNvPicPr>
          <p:nvPr>
            <p:ph type="pic" idx="1"/>
          </p:nvPr>
        </p:nvPicPr>
        <p:blipFill>
          <a:blip r:embed="rId3" cstate="print"/>
          <a:srcRect t="2717" b="2717"/>
          <a:stretch>
            <a:fillRect/>
          </a:stretch>
        </p:blipFill>
        <p:spPr bwMode="auto">
          <a:xfrm>
            <a:off x="323528" y="0"/>
            <a:ext cx="8280920" cy="551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57200" y="274638"/>
          <a:ext cx="8229600" cy="6034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57200" y="274638"/>
          <a:ext cx="8229600" cy="5962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51520" y="188640"/>
          <a:ext cx="864096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(7)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779" b="4779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lum bright="-12000"/>
          </a:blip>
          <a:srcRect t="19669" b="19669"/>
          <a:stretch>
            <a:fillRect/>
          </a:stretch>
        </p:blipFill>
        <p:spPr bwMode="auto">
          <a:xfrm>
            <a:off x="0" y="0"/>
            <a:ext cx="9144000" cy="6857999"/>
          </a:xfr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57200" y="274638"/>
          <a:ext cx="8229600" cy="6178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2646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57200" y="274638"/>
          <a:ext cx="8229600" cy="6106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5300" b="1" u="sng" dirty="0" smtClean="0">
                <a:solidFill>
                  <a:srgbClr val="C00000"/>
                </a:solidFill>
                <a:latin typeface="Franklin Gothic Medium" pitchFamily="34" charset="0"/>
              </a:rPr>
              <a:t>Фольклор</a:t>
            </a:r>
            <a:r>
              <a:rPr lang="ru-RU" sz="5300" b="1" dirty="0" smtClean="0">
                <a:solidFill>
                  <a:srgbClr val="C00000"/>
                </a:solidFill>
                <a:latin typeface="Franklin Gothic Medium" pitchFamily="34" charset="0"/>
              </a:rPr>
              <a:t> </a:t>
            </a:r>
            <a:r>
              <a:rPr lang="ru-RU" sz="5300" b="1" dirty="0" smtClean="0">
                <a:latin typeface="Franklin Gothic Medium" pitchFamily="34" charset="0"/>
              </a:rPr>
              <a:t> —  буквально  «народная  мудрость»  —  образная  модель  мира,  отражающая  богатство  духовной  жизни  народа.</a:t>
            </a:r>
            <a:r>
              <a:rPr lang="en-US" sz="5300" b="1" dirty="0" smtClean="0">
                <a:latin typeface="Franklin Gothic Medium" pitchFamily="34" charset="0"/>
              </a:rPr>
              <a:t/>
            </a:r>
            <a:br>
              <a:rPr lang="en-US" sz="5300" b="1" dirty="0" smtClean="0">
                <a:latin typeface="Franklin Gothic Medium" pitchFamily="34" charset="0"/>
              </a:rPr>
            </a:br>
            <a:r>
              <a:rPr lang="ru-RU" sz="5300" b="1" dirty="0" smtClean="0">
                <a:latin typeface="Franklin Gothic Medium" pitchFamily="34" charset="0"/>
              </a:rPr>
              <a:t>Наиболее древними являются обрядовые песни, заговоры, загадки, пословицы. </a:t>
            </a:r>
            <a:endParaRPr lang="ru-RU" sz="5300" dirty="0">
              <a:latin typeface="Franklin Gothic Medium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novved.ru/images/NEWS/4.10.2013/ho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 smtClean="0"/>
              <a:t>Сказки, былины, исторические и лирические песни и, наконец, частушка, возникшая в середине 19 века.</a:t>
            </a:r>
            <a:endParaRPr lang="ru-RU" sz="5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51520" y="0"/>
          <a:ext cx="8640960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images (12)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636" r="56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images (1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Яна\Desktop\искусство\75_svad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55272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 В  народном  обряде  нет  ничего  официального:  в  нем  все  идет  от  игрового  традиционного  действия,  то  есть  от  самой жизни.  Обряд  может  сопровождаться песнями,  хороводами,  переодеванием, гаданием,  театрализацией.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2"/>
                </a:solidFill>
              </a:rPr>
              <a:t> </a:t>
            </a:r>
            <a:r>
              <a:rPr lang="ru-RU" sz="5400" b="1" u="sng" dirty="0" smtClean="0">
                <a:solidFill>
                  <a:srgbClr val="FF0000"/>
                </a:solidFill>
              </a:rPr>
              <a:t>Церковное  искусство  </a:t>
            </a:r>
            <a:r>
              <a:rPr lang="ru-RU" sz="5400" b="1" dirty="0" smtClean="0"/>
              <a:t>христиан,  напевы, на  которых  строился  круг  церковных  обрядов,  были  сочинены  как  «Богом  внушенное пение».  </a:t>
            </a:r>
            <a:endParaRPr lang="ru-RU" sz="5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0_c2fd_ab05ac90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8640"/>
            <a:ext cx="5184576" cy="666936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renomme.ru/wp-content/gallery/14000/14000_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47260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Фреска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(от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итал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аffresco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— свежий),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Аффреско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— живопись по сырой штукатурке, одна из техник стенных росписей. В основе производства цифровых фресок лежит технология, которая использовалась во времена Микеланджело. Древние мастера для производства своих фресок использовали известь, предварительная обработка которой длилась несколько лет.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tat21.privet.ru/lr/0c2b537f41003507ea5bd1050c011cc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renomme.ru/wp-content/gallery/novye-freski/6000_v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://www.renomme.ru/wp-content/gallery/novye-freski/8000_v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05678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165304"/>
            <a:ext cx="8964488" cy="50405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        Андрей Рублёв – великий русский иконопис</a:t>
            </a:r>
            <a:r>
              <a:rPr lang="ru-RU" sz="3200" dirty="0" smtClean="0"/>
              <a:t>ец</a:t>
            </a:r>
            <a:endParaRPr lang="ru-RU" sz="3200" dirty="0"/>
          </a:p>
        </p:txBody>
      </p:sp>
      <p:pic>
        <p:nvPicPr>
          <p:cNvPr id="28674" name="Picture 2" descr="http://img1.liveinternet.ru/images/attach/c/1/50/534/50534062_Andrey_Rublev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0976" b="20976"/>
          <a:stretch>
            <a:fillRect/>
          </a:stretch>
        </p:blipFill>
        <p:spPr bwMode="auto">
          <a:xfrm>
            <a:off x="1187624" y="0"/>
            <a:ext cx="7128792" cy="61653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2b6660ba9e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093296"/>
            <a:ext cx="7056784" cy="576064"/>
          </a:xfrm>
        </p:spPr>
        <p:txBody>
          <a:bodyPr>
            <a:noAutofit/>
          </a:bodyPr>
          <a:lstStyle/>
          <a:p>
            <a:r>
              <a:rPr lang="ru-RU" sz="4000" dirty="0" smtClean="0"/>
              <a:t>     Андрей Рублев. Троица.</a:t>
            </a:r>
            <a:endParaRPr lang="ru-RU" sz="4000" dirty="0"/>
          </a:p>
        </p:txBody>
      </p:sp>
      <p:pic>
        <p:nvPicPr>
          <p:cNvPr id="2050" name="Picture 2" descr="http://arttower.ru/forum/uploads/monthly_01_2010/post-9736-1263032204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38" b="12538"/>
          <a:stretch>
            <a:fillRect/>
          </a:stretch>
        </p:blipFill>
        <p:spPr bwMode="auto">
          <a:xfrm>
            <a:off x="1043608" y="260648"/>
            <a:ext cx="7056784" cy="57066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280831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548680"/>
            <a:ext cx="288032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548680"/>
            <a:ext cx="269979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1520" y="5085184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            </a:t>
            </a:r>
            <a:r>
              <a:rPr lang="ru-RU" sz="2000" dirty="0" smtClean="0">
                <a:latin typeface="Arial Black" pitchFamily="34" charset="0"/>
              </a:rPr>
              <a:t>В  центре  композиции  Бог  Сын,  печально  </a:t>
            </a:r>
            <a:endParaRPr lang="en-US" sz="2000" dirty="0" smtClean="0">
              <a:latin typeface="Arial Black" pitchFamily="34" charset="0"/>
            </a:endParaRPr>
          </a:p>
          <a:p>
            <a:r>
              <a:rPr lang="ru-RU" sz="2000" dirty="0" smtClean="0">
                <a:latin typeface="Arial Black" pitchFamily="34" charset="0"/>
              </a:rPr>
              <a:t>благословляющий  чашу  и  глядящий  так, словно  видит  в ней, как в  зеркале, свое отражение.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Бог Отец и Бог Дух Святой 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 тихо  и  сосредоточенно  наблюдают  эту  сцену.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274638"/>
          <a:ext cx="9144000" cy="5962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b="1" i="1" dirty="0" smtClean="0"/>
              <a:t>Религиозный  праздник  Святой  Троицы —  праздник торжества победы Бога над  злом — обращен к будущему.  Бог  указывал  человеку  свой  замысел  о  нем,  о  его пути. </a:t>
            </a:r>
            <a:endParaRPr lang="ru-RU" sz="5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79512" y="0"/>
          <a:ext cx="878497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381328"/>
            <a:ext cx="8964488" cy="476672"/>
          </a:xfrm>
        </p:spPr>
        <p:txBody>
          <a:bodyPr>
            <a:noAutofit/>
          </a:bodyPr>
          <a:lstStyle/>
          <a:p>
            <a:r>
              <a:rPr lang="ru-RU" sz="3600" dirty="0" smtClean="0"/>
              <a:t>Старинный русский праздник «</a:t>
            </a:r>
            <a:r>
              <a:rPr lang="ru-RU" sz="3600" dirty="0" err="1" smtClean="0"/>
              <a:t>Осенины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pic>
        <p:nvPicPr>
          <p:cNvPr id="1026" name="Picture 2" descr="http://gov.cap.ru/UserFiles/photo/201309/27/Albom23068/dsc_351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335" b="3335"/>
          <a:stretch>
            <a:fillRect/>
          </a:stretch>
        </p:blipFill>
        <p:spPr bwMode="auto">
          <a:xfrm>
            <a:off x="0" y="0"/>
            <a:ext cx="9144000" cy="630932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stat16.privet.ru/lr/0a34d863553c24d33df4bef904b61fd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920880" cy="705678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help.ligaizbirateley.ru/foto/beliy_kru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2008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79512" y="0"/>
          <a:ext cx="896448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arentsobserver.com/sites/barentsobserver.com/files/styles/gallery_image/public/ritu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Мифы</a:t>
            </a:r>
            <a:r>
              <a:rPr lang="ru-RU" b="1" dirty="0" smtClean="0"/>
              <a:t>  (греч. </a:t>
            </a:r>
            <a:r>
              <a:rPr lang="ru-RU" b="1" dirty="0" err="1" smtClean="0"/>
              <a:t>mýthos</a:t>
            </a:r>
            <a:r>
              <a:rPr lang="ru-RU" b="1" dirty="0" smtClean="0"/>
              <a:t> —  сказание) —  это устные  предания  о  богах,  духах,  героях.  Миф  повествовал  о  происхождении Вселенной и человека, о зарождении жизни и смерти, выполнял функции религии, идеологии, философии, истории, науки.</a:t>
            </a:r>
            <a:endParaRPr lang="ru-RU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images (26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381328"/>
          </a:xfrm>
        </p:spPr>
      </p:pic>
      <p:pic>
        <p:nvPicPr>
          <p:cNvPr id="6" name="Picture 11" descr="images (30)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2088232" cy="6237312"/>
          </a:xfrm>
        </p:spPr>
      </p:pic>
      <p:pic>
        <p:nvPicPr>
          <p:cNvPr id="7" name="Picture 13" descr="images (27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0"/>
            <a:ext cx="2483768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kupyura.ru/_files/5/2/5228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648072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arimagic.ucoz.ru/_fr/2/04328341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4072" b="14072"/>
          <a:stretch>
            <a:fillRect/>
          </a:stretch>
        </p:blipFill>
        <p:spPr bwMode="auto">
          <a:xfrm>
            <a:off x="1187624" y="188640"/>
            <a:ext cx="6552728" cy="6048672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949280"/>
            <a:ext cx="8712968" cy="72008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  Миф о Зевсе и его жене Гере</a:t>
            </a:r>
            <a:endParaRPr lang="ru-RU" sz="4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1543</TotalTime>
  <Words>373</Words>
  <Application>Microsoft Office PowerPoint</Application>
  <PresentationFormat>Экран (4:3)</PresentationFormat>
  <Paragraphs>42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48</vt:i4>
      </vt:variant>
    </vt:vector>
  </HeadingPairs>
  <TitlesOfParts>
    <vt:vector size="57" baseType="lpstr">
      <vt:lpstr>Тема Office</vt:lpstr>
      <vt:lpstr>1_Бумажная</vt:lpstr>
      <vt:lpstr>Апекс</vt:lpstr>
      <vt:lpstr>1_Апекс</vt:lpstr>
      <vt:lpstr>Аспект</vt:lpstr>
      <vt:lpstr>Трек</vt:lpstr>
      <vt:lpstr>1_Трек</vt:lpstr>
      <vt:lpstr>Литейная</vt:lpstr>
      <vt:lpstr>2_Трек</vt:lpstr>
      <vt:lpstr>Слайд 1</vt:lpstr>
      <vt:lpstr>Слайд 2</vt:lpstr>
      <vt:lpstr>Слайд 3</vt:lpstr>
      <vt:lpstr>Слайд 4</vt:lpstr>
      <vt:lpstr>Слайд 5</vt:lpstr>
      <vt:lpstr>Мифы  (греч. mýthos —  сказание) —  это устные  предания  о  богах,  духах,  героях.  Миф  повествовал  о  происхождении Вселенной и человека, о зарождении жизни и смерти, выполнял функции религии, идеологии, философии, истории, науки.</vt:lpstr>
      <vt:lpstr>Слайд 7</vt:lpstr>
      <vt:lpstr>Слайд 8</vt:lpstr>
      <vt:lpstr>Слайд 9</vt:lpstr>
      <vt:lpstr>Ритуа́л — совокупность условных, традиционных действий, лишённых непосредственной практической целесообразности, но служащих символом определённых социальных отношений, формой их наглядного выражения и закрепления.</vt:lpstr>
      <vt:lpstr>Слайд 11</vt:lpstr>
      <vt:lpstr>Слайд 12</vt:lpstr>
      <vt:lpstr>Слайд 13</vt:lpstr>
      <vt:lpstr>Слайд 14</vt:lpstr>
      <vt:lpstr>Слайд 15</vt:lpstr>
      <vt:lpstr>Шаманские ритуалы: огня, дождя, приглашения духов</vt:lpstr>
      <vt:lpstr>Ритуальный танец. Сефар. Сахара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 Фольклор  —  буквально  «народная  мудрость»  —  образная  модель  мира,  отражающая  богатство  духовной  жизни  народа. Наиболее древними являются обрядовые песни, заговоры, загадки, пословицы. </vt:lpstr>
      <vt:lpstr>Слайд 26</vt:lpstr>
      <vt:lpstr>Сказки, былины, исторические и лирические песни и, наконец, частушка, возникшая в середине 19 века.</vt:lpstr>
      <vt:lpstr>Слайд 28</vt:lpstr>
      <vt:lpstr>Слайд 29</vt:lpstr>
      <vt:lpstr>Слайд 30</vt:lpstr>
      <vt:lpstr> В  народном  обряде  нет  ничего  официального:  в  нем  все  идет  от  игрового  традиционного  действия,  то  есть  от  самой жизни.  Обряд  может  сопровождаться песнями,  хороводами,  переодеванием, гаданием,  театрализацией.</vt:lpstr>
      <vt:lpstr> Церковное  искусство  христиан,  напевы, на  которых  строился  круг  церковных  обрядов,  были  сочинены  как  «Богом  внушенное пение».  </vt:lpstr>
      <vt:lpstr>Слайд 33</vt:lpstr>
      <vt:lpstr>Слайд 34</vt:lpstr>
      <vt:lpstr>Фреска (от итал. аffresco — свежий), Аффреско — живопись по сырой штукатурке, одна из техник стенных росписей. В основе производства цифровых фресок лежит технология, которая использовалась во времена Микеланджело. Древние мастера для производства своих фресок использовали известь, предварительная обработка которой длилась несколько лет. </vt:lpstr>
      <vt:lpstr>Слайд 36</vt:lpstr>
      <vt:lpstr>Слайд 37</vt:lpstr>
      <vt:lpstr>Слайд 38</vt:lpstr>
      <vt:lpstr>        Андрей Рублёв – великий русский иконописец</vt:lpstr>
      <vt:lpstr>     Андрей Рублев. Троица.</vt:lpstr>
      <vt:lpstr>Слайд 41</vt:lpstr>
      <vt:lpstr>Слайд 42</vt:lpstr>
      <vt:lpstr>Религиозный  праздник  Святой  Троицы —  праздник торжества победы Бога над  злом — обращен к будущему.  Бог  указывал  человеку  свой  замысел  о  нем,  о  его пути. </vt:lpstr>
      <vt:lpstr>Слайд 44</vt:lpstr>
      <vt:lpstr>Старинный русский праздник «Осенины»</vt:lpstr>
      <vt:lpstr>Слайд 46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Художественные послания предков   Амирханова Винера Вагизовна, учитель музыки МОБУ СОШ №6</dc:title>
  <cp:lastModifiedBy>Admin</cp:lastModifiedBy>
  <cp:revision>146</cp:revision>
  <dcterms:modified xsi:type="dcterms:W3CDTF">2014-01-28T16:10:26Z</dcterms:modified>
</cp:coreProperties>
</file>